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60" r:id="rId2"/>
  </p:sldMasterIdLst>
  <p:notesMasterIdLst>
    <p:notesMasterId r:id="rId24"/>
  </p:notesMasterIdLst>
  <p:sldIdLst>
    <p:sldId id="320" r:id="rId3"/>
    <p:sldId id="294" r:id="rId4"/>
    <p:sldId id="312" r:id="rId5"/>
    <p:sldId id="343" r:id="rId6"/>
    <p:sldId id="329" r:id="rId7"/>
    <p:sldId id="322" r:id="rId8"/>
    <p:sldId id="275" r:id="rId9"/>
    <p:sldId id="341" r:id="rId10"/>
    <p:sldId id="332" r:id="rId11"/>
    <p:sldId id="331" r:id="rId12"/>
    <p:sldId id="342" r:id="rId13"/>
    <p:sldId id="335" r:id="rId14"/>
    <p:sldId id="334" r:id="rId15"/>
    <p:sldId id="323" r:id="rId16"/>
    <p:sldId id="337" r:id="rId17"/>
    <p:sldId id="338" r:id="rId18"/>
    <p:sldId id="305" r:id="rId19"/>
    <p:sldId id="339" r:id="rId20"/>
    <p:sldId id="340" r:id="rId21"/>
    <p:sldId id="344" r:id="rId22"/>
    <p:sldId id="32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4">
          <p15:clr>
            <a:srgbClr val="A4A3A4"/>
          </p15:clr>
        </p15:guide>
        <p15:guide id="2" pos="286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Neimand Collaborative" initials="NC [6]" lastIdx="1" clrIdx="6">
    <p:extLst/>
  </p:cmAuthor>
  <p:cmAuthor id="1" name="Rich Neimand" initials="RN" lastIdx="5" clrIdx="0">
    <p:extLst/>
  </p:cmAuthor>
  <p:cmAuthor id="8" name="Neimand Collaborative" initials="NC [7]" lastIdx="1" clrIdx="7">
    <p:extLst/>
  </p:cmAuthor>
  <p:cmAuthor id="2" name="Neimand Collaborative" initials="NC" lastIdx="1" clrIdx="1">
    <p:extLst/>
  </p:cmAuthor>
  <p:cmAuthor id="9" name="Neimand Collaborative" initials="NC [8]" lastIdx="1" clrIdx="8">
    <p:extLst/>
  </p:cmAuthor>
  <p:cmAuthor id="3" name="Neimand Collaborative" initials="NC [2]" lastIdx="1" clrIdx="2">
    <p:extLst/>
  </p:cmAuthor>
  <p:cmAuthor id="10" name="Neimand Collaborative" initials="NC [9]" lastIdx="1" clrIdx="9">
    <p:extLst/>
  </p:cmAuthor>
  <p:cmAuthor id="4" name="Neimand Collaborative" initials="NC [3]" lastIdx="1" clrIdx="3">
    <p:extLst/>
  </p:cmAuthor>
  <p:cmAuthor id="11" name="Catherine Solomon" initials="CS" lastIdx="2" clrIdx="10">
    <p:extLst/>
  </p:cmAuthor>
  <p:cmAuthor id="5" name="Neimand Collaborative" initials="NC [4]" lastIdx="1" clrIdx="4">
    <p:extLst/>
  </p:cmAuthor>
  <p:cmAuthor id="6" name="Neimand Collaborative" initials="NC [5]"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F498B"/>
    <a:srgbClr val="39B4A8"/>
    <a:srgbClr val="F49200"/>
    <a:srgbClr val="D0007E"/>
    <a:srgbClr val="52AE30"/>
    <a:srgbClr val="555546"/>
    <a:srgbClr val="0084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12"/>
    <p:restoredTop sz="80708"/>
  </p:normalViewPr>
  <p:slideViewPr>
    <p:cSldViewPr snapToGrid="0" snapToObjects="1">
      <p:cViewPr varScale="1">
        <p:scale>
          <a:sx n="161" d="100"/>
          <a:sy n="161" d="100"/>
        </p:scale>
        <p:origin x="832" y="200"/>
      </p:cViewPr>
      <p:guideLst>
        <p:guide orient="horz" pos="2214"/>
        <p:guide pos="2864"/>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939685-6E76-7743-A6DD-C5A0D8654407}" type="datetimeFigureOut">
              <a:rPr lang="en-US" smtClean="0"/>
              <a:t>6/14/18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3A7534-5966-7145-82D1-EC16ADEA4C2F}" type="slidenum">
              <a:rPr lang="en-US" smtClean="0"/>
              <a:t>‹#›</a:t>
            </a:fld>
            <a:endParaRPr lang="en-US"/>
          </a:p>
        </p:txBody>
      </p:sp>
    </p:spTree>
    <p:extLst>
      <p:ext uri="{BB962C8B-B14F-4D97-AF65-F5344CB8AC3E}">
        <p14:creationId xmlns:p14="http://schemas.microsoft.com/office/powerpoint/2010/main" val="1975672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Montessori works because it personalizes education for each child while serving a group of children in a common classroom environment that facilitates independent and group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Montessori can deliver results with more children in each classroom—because the children do the work while the teacher guides progress and success. </a:t>
            </a:r>
            <a:endParaRPr lang="en-US" dirty="0"/>
          </a:p>
        </p:txBody>
      </p:sp>
      <p:sp>
        <p:nvSpPr>
          <p:cNvPr id="4" name="Slide Number Placeholder 3"/>
          <p:cNvSpPr>
            <a:spLocks noGrp="1"/>
          </p:cNvSpPr>
          <p:nvPr>
            <p:ph type="sldNum" sz="quarter" idx="10"/>
          </p:nvPr>
        </p:nvSpPr>
        <p:spPr/>
        <p:txBody>
          <a:bodyPr/>
          <a:lstStyle/>
          <a:p>
            <a:fld id="{603A7534-5966-7145-82D1-EC16ADEA4C2F}" type="slidenum">
              <a:rPr lang="en-US" smtClean="0"/>
              <a:t>5</a:t>
            </a:fld>
            <a:endParaRPr lang="en-US"/>
          </a:p>
        </p:txBody>
      </p:sp>
    </p:spTree>
    <p:extLst>
      <p:ext uri="{BB962C8B-B14F-4D97-AF65-F5344CB8AC3E}">
        <p14:creationId xmlns:p14="http://schemas.microsoft.com/office/powerpoint/2010/main" val="2091757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recent study of Montessori magnet schools in Hartford, CT shows that all Montessori students had higher achievement than students in traditional schools.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low-income children performed at nearly the same rate as their more affluent peers, dramatically closing the opportunity/achievement gap without lowering expectations or standards. These exceptional results are mirrored in school districts in states as different as Texas and South Carolina.</a:t>
            </a:r>
            <a:endParaRPr lang="en-US" dirty="0"/>
          </a:p>
          <a:p>
            <a:endParaRPr lang="en-US" dirty="0"/>
          </a:p>
          <a:p>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Lillard</a:t>
            </a:r>
            <a:r>
              <a:rPr lang="en-US" sz="1200" kern="1200" dirty="0">
                <a:solidFill>
                  <a:schemeClr val="tx1"/>
                </a:solidFill>
                <a:effectLst/>
                <a:latin typeface="+mn-lt"/>
                <a:ea typeface="+mn-ea"/>
                <a:cs typeface="+mn-cs"/>
              </a:rPr>
              <a:t>, A. S., </a:t>
            </a:r>
            <a:r>
              <a:rPr lang="en-US" sz="1200" kern="1200" dirty="0" err="1">
                <a:solidFill>
                  <a:schemeClr val="tx1"/>
                </a:solidFill>
                <a:effectLst/>
                <a:latin typeface="+mn-lt"/>
                <a:ea typeface="+mn-ea"/>
                <a:cs typeface="+mn-cs"/>
              </a:rPr>
              <a:t>Heise</a:t>
            </a:r>
            <a:r>
              <a:rPr lang="en-US" sz="1200" kern="1200" dirty="0">
                <a:solidFill>
                  <a:schemeClr val="tx1"/>
                </a:solidFill>
                <a:effectLst/>
                <a:latin typeface="+mn-lt"/>
                <a:ea typeface="+mn-ea"/>
                <a:cs typeface="+mn-cs"/>
              </a:rPr>
              <a:t>, M. J., Richey, E. M., Tong, X., Hart, A., &amp; Bray, P. M. (2017). Montessori Preschool Elevates and Equalizes Child Outcomes: A Longitudinal Study. Frontiers in Psychology, 8, 1783. http://</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/10.3389/fpsyg.2017.01783 </a:t>
            </a:r>
            <a:endParaRPr lang="en-US" dirty="0"/>
          </a:p>
          <a:p>
            <a:r>
              <a:rPr lang="en-US" sz="1200" kern="1200" dirty="0">
                <a:solidFill>
                  <a:schemeClr val="tx1"/>
                </a:solidFill>
                <a:effectLst/>
                <a:latin typeface="+mn-lt"/>
                <a:ea typeface="+mn-ea"/>
                <a:cs typeface="+mn-cs"/>
              </a:rPr>
              <a:t>2 Ford, T. (2015). Pro le of a Growing Urban School: The </a:t>
            </a:r>
            <a:r>
              <a:rPr lang="en-US" sz="1200" kern="1200" dirty="0" err="1">
                <a:solidFill>
                  <a:schemeClr val="tx1"/>
                </a:solidFill>
                <a:effectLst/>
                <a:latin typeface="+mn-lt"/>
                <a:ea typeface="+mn-ea"/>
                <a:cs typeface="+mn-cs"/>
              </a:rPr>
              <a:t>Lumin</a:t>
            </a:r>
            <a:r>
              <a:rPr lang="en-US" sz="1200" kern="1200" dirty="0">
                <a:solidFill>
                  <a:schemeClr val="tx1"/>
                </a:solidFill>
                <a:effectLst/>
                <a:latin typeface="+mn-lt"/>
                <a:ea typeface="+mn-ea"/>
                <a:cs typeface="+mn-cs"/>
              </a:rPr>
              <a:t> Experience. NAMTA Journal, v40, n2, p165-173.</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Culclasure</a:t>
            </a:r>
            <a:r>
              <a:rPr lang="en-US" sz="1200" kern="1200" dirty="0">
                <a:solidFill>
                  <a:schemeClr val="tx1"/>
                </a:solidFill>
                <a:effectLst/>
                <a:latin typeface="+mn-lt"/>
                <a:ea typeface="+mn-ea"/>
                <a:cs typeface="+mn-cs"/>
              </a:rPr>
              <a:t>, B., Fleming, D.J., Riga, G., &amp; </a:t>
            </a:r>
            <a:r>
              <a:rPr lang="en-US" sz="1200" kern="1200" dirty="0" err="1">
                <a:solidFill>
                  <a:schemeClr val="tx1"/>
                </a:solidFill>
                <a:effectLst/>
                <a:latin typeface="+mn-lt"/>
                <a:ea typeface="+mn-ea"/>
                <a:cs typeface="+mn-cs"/>
              </a:rPr>
              <a:t>Sprogis</a:t>
            </a:r>
            <a:r>
              <a:rPr lang="en-US" sz="1200" kern="1200" dirty="0">
                <a:solidFill>
                  <a:schemeClr val="tx1"/>
                </a:solidFill>
                <a:effectLst/>
                <a:latin typeface="+mn-lt"/>
                <a:ea typeface="+mn-ea"/>
                <a:cs typeface="+mn-cs"/>
              </a:rPr>
              <a:t>, A. (2018). An Evaluation of Montessori Education in South Carolina’s Public Schools. The Riley Institute at </a:t>
            </a:r>
            <a:endParaRPr lang="en-US" dirty="0"/>
          </a:p>
          <a:p>
            <a:r>
              <a:rPr lang="en-US" sz="1200" kern="1200" dirty="0">
                <a:solidFill>
                  <a:schemeClr val="tx1"/>
                </a:solidFill>
                <a:effectLst/>
                <a:latin typeface="+mn-lt"/>
                <a:ea typeface="+mn-ea"/>
                <a:cs typeface="+mn-cs"/>
              </a:rPr>
              <a:t>Furman University. Unpublished manuscript.</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603A7534-5966-7145-82D1-EC16ADEA4C2F}" type="slidenum">
              <a:rPr lang="en-US" smtClean="0"/>
              <a:t>7</a:t>
            </a:fld>
            <a:endParaRPr lang="en-US"/>
          </a:p>
        </p:txBody>
      </p:sp>
    </p:spTree>
    <p:extLst>
      <p:ext uri="{BB962C8B-B14F-4D97-AF65-F5344CB8AC3E}">
        <p14:creationId xmlns:p14="http://schemas.microsoft.com/office/powerpoint/2010/main" val="3280060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F498B"/>
                </a:solidFill>
                <a:latin typeface="Helvetica Neue" charset="0"/>
                <a:ea typeface="Helvetica Neue" charset="0"/>
                <a:cs typeface="Helvetica Neue" charset="0"/>
              </a:rPr>
              <a:t>According to a recent public opinion poll by Real Choices, offering different education approaches such as Montessori in public schools </a:t>
            </a:r>
            <a:r>
              <a:rPr lang="en-US" sz="1200" b="1" dirty="0">
                <a:solidFill>
                  <a:srgbClr val="0F498B"/>
                </a:solidFill>
                <a:latin typeface="Helvetica Neue" charset="0"/>
                <a:ea typeface="Helvetica Neue" charset="0"/>
                <a:cs typeface="Helvetica Neue" charset="0"/>
              </a:rPr>
              <a:t>dramatically increases parental satisfaction </a:t>
            </a:r>
            <a:r>
              <a:rPr lang="en-US" sz="1200" dirty="0">
                <a:solidFill>
                  <a:srgbClr val="0F498B"/>
                </a:solidFill>
                <a:latin typeface="Helvetica Neue" charset="0"/>
                <a:ea typeface="Helvetica Neue" charset="0"/>
                <a:cs typeface="Helvetica Neue" charset="0"/>
              </a:rPr>
              <a:t>with their schools and provides them with confidence that they can make the best possible choices for their child’s education.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Source: What Parents Want from Education: The Case for Real Choices. (2018). http://</a:t>
            </a:r>
            <a:r>
              <a:rPr lang="en-US" sz="1200" kern="1200" dirty="0" err="1">
                <a:solidFill>
                  <a:schemeClr val="tx1"/>
                </a:solidFill>
                <a:effectLst/>
                <a:latin typeface="+mn-lt"/>
                <a:ea typeface="+mn-ea"/>
                <a:cs typeface="+mn-cs"/>
              </a:rPr>
              <a:t>files.realschoolchoices.org</a:t>
            </a:r>
            <a:r>
              <a:rPr lang="en-US" sz="1200" kern="1200" dirty="0">
                <a:solidFill>
                  <a:schemeClr val="tx1"/>
                </a:solidFill>
                <a:effectLst/>
                <a:latin typeface="+mn-lt"/>
                <a:ea typeface="+mn-ea"/>
                <a:cs typeface="+mn-cs"/>
              </a:rPr>
              <a:t>/F_RealChoices_ResearchPaper_2018.pdf</a:t>
            </a:r>
            <a:endParaRPr lang="en-US" dirty="0"/>
          </a:p>
        </p:txBody>
      </p:sp>
      <p:sp>
        <p:nvSpPr>
          <p:cNvPr id="4" name="Slide Number Placeholder 3"/>
          <p:cNvSpPr>
            <a:spLocks noGrp="1"/>
          </p:cNvSpPr>
          <p:nvPr>
            <p:ph type="sldNum" sz="quarter" idx="10"/>
          </p:nvPr>
        </p:nvSpPr>
        <p:spPr/>
        <p:txBody>
          <a:bodyPr/>
          <a:lstStyle/>
          <a:p>
            <a:fld id="{603A7534-5966-7145-82D1-EC16ADEA4C2F}" type="slidenum">
              <a:rPr lang="en-US" smtClean="0"/>
              <a:t>9</a:t>
            </a:fld>
            <a:endParaRPr lang="en-US"/>
          </a:p>
        </p:txBody>
      </p:sp>
    </p:spTree>
    <p:extLst>
      <p:ext uri="{BB962C8B-B14F-4D97-AF65-F5344CB8AC3E}">
        <p14:creationId xmlns:p14="http://schemas.microsoft.com/office/powerpoint/2010/main" val="2746851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policies can be implemented without jeopardizing the quality of traditional schools. </a:t>
            </a:r>
            <a:endParaRPr lang="en-US" dirty="0"/>
          </a:p>
        </p:txBody>
      </p:sp>
      <p:sp>
        <p:nvSpPr>
          <p:cNvPr id="4" name="Slide Number Placeholder 3"/>
          <p:cNvSpPr>
            <a:spLocks noGrp="1"/>
          </p:cNvSpPr>
          <p:nvPr>
            <p:ph type="sldNum" sz="quarter" idx="10"/>
          </p:nvPr>
        </p:nvSpPr>
        <p:spPr/>
        <p:txBody>
          <a:bodyPr/>
          <a:lstStyle/>
          <a:p>
            <a:fld id="{603A7534-5966-7145-82D1-EC16ADEA4C2F}" type="slidenum">
              <a:rPr lang="en-US" smtClean="0"/>
              <a:t>12</a:t>
            </a:fld>
            <a:endParaRPr lang="en-US"/>
          </a:p>
        </p:txBody>
      </p:sp>
    </p:spTree>
    <p:extLst>
      <p:ext uri="{BB962C8B-B14F-4D97-AF65-F5344CB8AC3E}">
        <p14:creationId xmlns:p14="http://schemas.microsoft.com/office/powerpoint/2010/main" val="3530645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F498B"/>
              </a:solidFill>
              <a:latin typeface="Helvetica Neue" charset="0"/>
              <a:ea typeface="Helvetica Neue" charset="0"/>
              <a:cs typeface="Helvetica Neue" charset="0"/>
            </a:endParaRPr>
          </a:p>
        </p:txBody>
      </p:sp>
      <p:sp>
        <p:nvSpPr>
          <p:cNvPr id="4" name="Slide Number Placeholder 3"/>
          <p:cNvSpPr>
            <a:spLocks noGrp="1"/>
          </p:cNvSpPr>
          <p:nvPr>
            <p:ph type="sldNum" sz="quarter" idx="10"/>
          </p:nvPr>
        </p:nvSpPr>
        <p:spPr/>
        <p:txBody>
          <a:bodyPr/>
          <a:lstStyle/>
          <a:p>
            <a:fld id="{603A7534-5966-7145-82D1-EC16ADEA4C2F}" type="slidenum">
              <a:rPr lang="en-US" smtClean="0"/>
              <a:t>15</a:t>
            </a:fld>
            <a:endParaRPr lang="en-US"/>
          </a:p>
        </p:txBody>
      </p:sp>
    </p:spTree>
    <p:extLst>
      <p:ext uri="{BB962C8B-B14F-4D97-AF65-F5344CB8AC3E}">
        <p14:creationId xmlns:p14="http://schemas.microsoft.com/office/powerpoint/2010/main" val="516555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Montessori teachers learn by doing, similar to other programs with a student-teaching component, and although it is not based at a university, training includes the same type of in-depth study as other alternative teacher certificate programs.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even a K-12 Montessori Accreditation Council for Teacher Education (MACTE), which provides oversight and accreditation to training programs to ensure all programs are held to the highest standard. </a:t>
            </a:r>
            <a:endParaRPr lang="en-US" dirty="0"/>
          </a:p>
          <a:p>
            <a:endParaRPr lang="en-US" dirty="0"/>
          </a:p>
        </p:txBody>
      </p:sp>
      <p:sp>
        <p:nvSpPr>
          <p:cNvPr id="4" name="Slide Number Placeholder 3"/>
          <p:cNvSpPr>
            <a:spLocks noGrp="1"/>
          </p:cNvSpPr>
          <p:nvPr>
            <p:ph type="sldNum" sz="quarter" idx="10"/>
          </p:nvPr>
        </p:nvSpPr>
        <p:spPr/>
        <p:txBody>
          <a:bodyPr/>
          <a:lstStyle/>
          <a:p>
            <a:fld id="{603A7534-5966-7145-82D1-EC16ADEA4C2F}" type="slidenum">
              <a:rPr lang="en-US" smtClean="0"/>
              <a:t>17</a:t>
            </a:fld>
            <a:endParaRPr lang="en-US"/>
          </a:p>
        </p:txBody>
      </p:sp>
    </p:spTree>
    <p:extLst>
      <p:ext uri="{BB962C8B-B14F-4D97-AF65-F5344CB8AC3E}">
        <p14:creationId xmlns:p14="http://schemas.microsoft.com/office/powerpoint/2010/main" val="23825250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Users/peter/Dropbox%20(NC)/Artwork%20Files/ami/AMI%20Parent%20Outreach%20Presentation/links/bg.jpg"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file:////Users/peter/Dropbox%20(NC)/Artwork%20Files/ami/AMI%20Parent%20Outreach%20Presentation/links/logo-small.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r:link="rId3">
            <a:alphaModFix amt="25000"/>
            <a:extLst>
              <a:ext uri="{28A0092B-C50C-407E-A947-70E740481C1C}">
                <a14:useLocalDpi xmlns:a14="http://schemas.microsoft.com/office/drawing/2010/main" val="0"/>
              </a:ext>
            </a:extLst>
          </a:blip>
          <a:stretch>
            <a:fillRect/>
          </a:stretch>
        </p:blipFill>
        <p:spPr>
          <a:xfrm>
            <a:off x="3461004" y="1536192"/>
            <a:ext cx="5682996" cy="5321808"/>
          </a:xfrm>
          <a:prstGeom prst="rect">
            <a:avLst/>
          </a:prstGeom>
        </p:spPr>
      </p:pic>
      <p:sp>
        <p:nvSpPr>
          <p:cNvPr id="6" name="TextBox 5"/>
          <p:cNvSpPr txBox="1"/>
          <p:nvPr userDrawn="1"/>
        </p:nvSpPr>
        <p:spPr>
          <a:xfrm>
            <a:off x="401216" y="6316552"/>
            <a:ext cx="1600200" cy="230832"/>
          </a:xfrm>
          <a:prstGeom prst="rect">
            <a:avLst/>
          </a:prstGeom>
          <a:noFill/>
        </p:spPr>
        <p:txBody>
          <a:bodyPr wrap="square" rtlCol="0">
            <a:spAutoFit/>
          </a:bodyPr>
          <a:lstStyle/>
          <a:p>
            <a:fld id="{C2FF2AFB-3C31-B049-9852-FC04B6B1FCB8}" type="slidenum">
              <a:rPr lang="en-US" sz="900" b="0" i="0" smtClean="0">
                <a:solidFill>
                  <a:srgbClr val="0F498B"/>
                </a:solidFill>
                <a:latin typeface="Helvetica Neue" charset="0"/>
                <a:ea typeface="Helvetica Neue" charset="0"/>
                <a:cs typeface="Helvetica Neue" charset="0"/>
              </a:rPr>
              <a:pPr/>
              <a:t>‹#›</a:t>
            </a:fld>
            <a:endParaRPr lang="en-US" sz="900" b="0" i="0" dirty="0">
              <a:solidFill>
                <a:srgbClr val="0F498B"/>
              </a:solidFill>
              <a:latin typeface="Helvetica Neue" charset="0"/>
              <a:ea typeface="Helvetica Neue" charset="0"/>
              <a:cs typeface="Helvetica Neue" charset="0"/>
            </a:endParaRPr>
          </a:p>
        </p:txBody>
      </p:sp>
      <p:pic>
        <p:nvPicPr>
          <p:cNvPr id="2" name="Picture 1"/>
          <p:cNvPicPr>
            <a:picLocks noChangeAspect="1"/>
          </p:cNvPicPr>
          <p:nvPr userDrawn="1"/>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3" name="TextBox 2"/>
          <p:cNvSpPr txBox="1"/>
          <p:nvPr userDrawn="1"/>
        </p:nvSpPr>
        <p:spPr>
          <a:xfrm>
            <a:off x="4432667" y="6316552"/>
            <a:ext cx="4324834" cy="230832"/>
          </a:xfrm>
          <a:prstGeom prst="rect">
            <a:avLst/>
          </a:prstGeom>
          <a:noFill/>
        </p:spPr>
        <p:txBody>
          <a:bodyPr wrap="square" rtlCol="0">
            <a:spAutoFit/>
          </a:bodyPr>
          <a:lstStyle/>
          <a:p>
            <a:pPr algn="r"/>
            <a:r>
              <a:rPr lang="en-US" sz="900" b="0" i="0" kern="1200" dirty="0">
                <a:solidFill>
                  <a:srgbClr val="0F498B"/>
                </a:solidFill>
                <a:effectLst/>
                <a:latin typeface="Helvetica Neue" charset="0"/>
                <a:ea typeface="Helvetica Neue" charset="0"/>
                <a:cs typeface="Helvetica Neue" charset="0"/>
              </a:rPr>
              <a:t> Association Montessori </a:t>
            </a:r>
            <a:r>
              <a:rPr lang="en-US" sz="900" b="0" i="0" kern="1200" dirty="0" err="1">
                <a:solidFill>
                  <a:srgbClr val="0F498B"/>
                </a:solidFill>
                <a:effectLst/>
                <a:latin typeface="Helvetica Neue" charset="0"/>
                <a:ea typeface="Helvetica Neue" charset="0"/>
                <a:cs typeface="Helvetica Neue" charset="0"/>
              </a:rPr>
              <a:t>Internationale</a:t>
            </a:r>
            <a:r>
              <a:rPr lang="en-US" sz="900" b="0" i="0" kern="1200" dirty="0">
                <a:solidFill>
                  <a:srgbClr val="0F498B"/>
                </a:solidFill>
                <a:effectLst/>
                <a:latin typeface="Helvetica Neue" charset="0"/>
                <a:ea typeface="Helvetica Neue" charset="0"/>
                <a:cs typeface="Helvetica Neue" charset="0"/>
              </a:rPr>
              <a:t> | </a:t>
            </a:r>
            <a:r>
              <a:rPr lang="en-US" sz="900" b="0" i="0" kern="1200" dirty="0" err="1">
                <a:solidFill>
                  <a:srgbClr val="0F498B"/>
                </a:solidFill>
                <a:effectLst/>
                <a:latin typeface="Helvetica Neue" charset="0"/>
                <a:ea typeface="Helvetica Neue" charset="0"/>
                <a:cs typeface="Helvetica Neue" charset="0"/>
              </a:rPr>
              <a:t>montessori-ami.org</a:t>
            </a:r>
            <a:endParaRPr lang="en-US" sz="900" b="0" i="0" kern="1200" dirty="0">
              <a:solidFill>
                <a:srgbClr val="0F498B"/>
              </a:solidFill>
              <a:effectLst/>
              <a:latin typeface="Helvetica Neue" charset="0"/>
              <a:ea typeface="Helvetica Neue" charset="0"/>
              <a:cs typeface="Helvetica Neue" charset="0"/>
            </a:endParaRPr>
          </a:p>
        </p:txBody>
      </p:sp>
      <p:cxnSp>
        <p:nvCxnSpPr>
          <p:cNvPr id="8" name="Straight Connector 7"/>
          <p:cNvCxnSpPr/>
          <p:nvPr userDrawn="1"/>
        </p:nvCxnSpPr>
        <p:spPr bwMode="auto">
          <a:xfrm>
            <a:off x="478699" y="6202837"/>
            <a:ext cx="8186603" cy="0"/>
          </a:xfrm>
          <a:prstGeom prst="line">
            <a:avLst/>
          </a:prstGeom>
          <a:solidFill>
            <a:schemeClr val="accent1"/>
          </a:solidFill>
          <a:ln w="12700" cap="flat" cmpd="sng" algn="ctr">
            <a:solidFill>
              <a:srgbClr val="0F498B"/>
            </a:solidFill>
            <a:prstDash val="solid"/>
            <a:round/>
            <a:headEnd type="none" w="med" len="med"/>
            <a:tailEnd type="none" w="med" len="med"/>
          </a:ln>
          <a:effectLst/>
        </p:spPr>
      </p:cxn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EE76544-8909-5248-9344-2F0792A856C5}" type="slidenum">
              <a:rPr lang="en-US"/>
              <a:pPr>
                <a:defRPr/>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130427"/>
            <a:ext cx="1943100" cy="3508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130427"/>
            <a:ext cx="5676900" cy="3508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9E74DC2-5116-6645-8E9B-B4571ACED372}" type="slidenum">
              <a:rPr lang="en-US"/>
              <a:pPr>
                <a:defRPr/>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8509BF3-1FF6-6445-82AD-09F2BAAE616F}" type="datetimeFigureOut">
              <a:rPr lang="en-US" smtClean="0"/>
              <a:t>6/14/18</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4600DC7-CAC2-BE45-898C-01B7CC99A49E}" type="slidenum">
              <a:rPr lang="en-US" smtClean="0"/>
              <a:t>‹#›</a:t>
            </a:fld>
            <a:endParaRPr lang="en-US"/>
          </a:p>
        </p:txBody>
      </p:sp>
    </p:spTree>
    <p:extLst>
      <p:ext uri="{BB962C8B-B14F-4D97-AF65-F5344CB8AC3E}">
        <p14:creationId xmlns:p14="http://schemas.microsoft.com/office/powerpoint/2010/main" val="423330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509BF3-1FF6-6445-82AD-09F2BAAE616F}" type="datetimeFigureOut">
              <a:rPr lang="en-US" smtClean="0"/>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509BF3-1FF6-6445-82AD-09F2BAAE616F}" type="datetimeFigureOut">
              <a:rPr lang="en-US" smtClean="0"/>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509BF3-1FF6-6445-82AD-09F2BAAE616F}" type="datetimeFigureOut">
              <a:rPr lang="en-US" smtClean="0"/>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8509BF3-1FF6-6445-82AD-09F2BAAE616F}" type="datetimeFigureOut">
              <a:rPr lang="en-US" smtClean="0"/>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509BF3-1FF6-6445-82AD-09F2BAAE616F}" type="datetimeFigureOut">
              <a:rPr lang="en-US" smtClean="0"/>
              <a:t>6/14/18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8509BF3-1FF6-6445-82AD-09F2BAAE616F}" type="datetimeFigureOut">
              <a:rPr lang="en-US" smtClean="0"/>
              <a:t>6/14/18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509BF3-1FF6-6445-82AD-09F2BAAE616F}" type="datetimeFigureOut">
              <a:rPr lang="en-US" smtClean="0"/>
              <a:t>6/14/18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1"/>
          <p:cNvSpPr/>
          <p:nvPr userDrawn="1"/>
        </p:nvSpPr>
        <p:spPr bwMode="auto">
          <a:xfrm>
            <a:off x="228600" y="228600"/>
            <a:ext cx="8686800" cy="6400800"/>
          </a:xfrm>
          <a:prstGeom prst="roundRect">
            <a:avLst>
              <a:gd name="adj" fmla="val 3422"/>
            </a:avLst>
          </a:prstGeom>
          <a:solidFill>
            <a:srgbClr val="BE5E2C"/>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sp>
        <p:nvSpPr>
          <p:cNvPr id="3" name="Round Single Corner Rectangle 2"/>
          <p:cNvSpPr/>
          <p:nvPr userDrawn="1"/>
        </p:nvSpPr>
        <p:spPr bwMode="auto">
          <a:xfrm rot="5400000">
            <a:off x="75413" y="-75414"/>
            <a:ext cx="1536569" cy="1687398"/>
          </a:xfrm>
          <a:prstGeom prst="round1Rect">
            <a:avLst/>
          </a:prstGeom>
          <a:solidFill>
            <a:schemeClr val="accent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10" name="Picture 9"/>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509BF3-1FF6-6445-82AD-09F2BAAE616F}" type="datetimeFigureOut">
              <a:rPr lang="en-US" smtClean="0"/>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8509BF3-1FF6-6445-82AD-09F2BAAE616F}" type="datetimeFigureOut">
              <a:rPr lang="en-US" smtClean="0"/>
              <a:t>6/14/18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509BF3-1FF6-6445-82AD-09F2BAAE616F}" type="datetimeFigureOut">
              <a:rPr lang="en-US" smtClean="0"/>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509BF3-1FF6-6445-82AD-09F2BAAE616F}" type="datetimeFigureOut">
              <a:rPr lang="en-US" smtClean="0"/>
              <a:t>6/14/18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600DC7-CAC2-BE45-898C-01B7CC99A49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148F813-C757-4041-B8E0-5C9BB1550B1C}" type="slidenum">
              <a:rPr lang="en-US"/>
              <a:pPr>
                <a:defRPr/>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3886200"/>
            <a:ext cx="3124200" cy="175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886200"/>
            <a:ext cx="3124200" cy="175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762FBCAE-E39D-9345-BBEE-6CAEDE4D421F}" type="slidenum">
              <a:rPr lang="en-US"/>
              <a:pPr>
                <a:defRPr/>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EF6DD26-4FCD-6042-9711-D67195FF9404}" type="slidenum">
              <a:rPr lang="en-US"/>
              <a:pPr>
                <a:defRPr/>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2F0DE05-FAEA-7842-BD7D-1436A823BF67}" type="slidenum">
              <a:rPr lang="en-US"/>
              <a:pPr>
                <a:defRPr/>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EBECA46-98DF-0B4E-B29E-A6EA4A2C105A}" type="slidenum">
              <a:rPr lang="en-US"/>
              <a:pPr>
                <a:defRPr/>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09E63DA-299E-F247-8298-44E95A42EEEE}" type="slidenum">
              <a:rPr lang="en-US"/>
              <a:pPr>
                <a:defRPr/>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pitchFamily="-109"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84A0D43-798C-8445-AA39-F76B92373C51}" type="slidenum">
              <a:rPr lang="en-US"/>
              <a:pPr>
                <a:defRPr/>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2130427"/>
            <a:ext cx="7772400" cy="1470025"/>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dirty="0">
                <a:sym typeface="Arial" charset="0"/>
              </a:rPr>
              <a:t>Click to edit Master title style</a:t>
            </a:r>
          </a:p>
        </p:txBody>
      </p:sp>
      <p:sp>
        <p:nvSpPr>
          <p:cNvPr id="1027" name="Rectangle 2"/>
          <p:cNvSpPr>
            <a:spLocks noGrp="1" noChangeArrowheads="1"/>
          </p:cNvSpPr>
          <p:nvPr>
            <p:ph type="body" idx="1"/>
          </p:nvPr>
        </p:nvSpPr>
        <p:spPr bwMode="auto">
          <a:xfrm>
            <a:off x="1371600" y="3886200"/>
            <a:ext cx="6400800" cy="17526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dirty="0">
                <a:sym typeface="Arial" charset="0"/>
              </a:rPr>
              <a:t>Click to edit Master text styles</a:t>
            </a:r>
          </a:p>
          <a:p>
            <a:pPr lvl="1"/>
            <a:r>
              <a:rPr lang="en-US" dirty="0">
                <a:sym typeface="Arial" charset="0"/>
              </a:rPr>
              <a:t>Second level</a:t>
            </a:r>
          </a:p>
          <a:p>
            <a:pPr lvl="2"/>
            <a:r>
              <a:rPr lang="en-US" dirty="0">
                <a:sym typeface="Arial" charset="0"/>
              </a:rPr>
              <a:t>Third level</a:t>
            </a:r>
          </a:p>
          <a:p>
            <a:pPr lvl="3"/>
            <a:r>
              <a:rPr lang="en-US" dirty="0">
                <a:sym typeface="Arial" charset="0"/>
              </a:rPr>
              <a:t>Fourth level</a:t>
            </a:r>
          </a:p>
          <a:p>
            <a:pPr lvl="4"/>
            <a:r>
              <a:rPr lang="en-US" dirty="0">
                <a:sym typeface="Arial" charset="0"/>
              </a:rPr>
              <a:t>Fifth level</a:t>
            </a:r>
          </a:p>
        </p:txBody>
      </p:sp>
      <p:sp>
        <p:nvSpPr>
          <p:cNvPr id="2" name="Text Box 3"/>
          <p:cNvSpPr txBox="1">
            <a:spLocks noGrp="1" noChangeArrowheads="1"/>
          </p:cNvSpPr>
          <p:nvPr>
            <p:ph type="sldNum" sz="quarter" idx="4"/>
          </p:nvPr>
        </p:nvSpPr>
        <p:spPr bwMode="auto">
          <a:xfrm>
            <a:off x="8428038" y="6467475"/>
            <a:ext cx="258762" cy="2540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r">
              <a:defRPr sz="1200">
                <a:solidFill>
                  <a:srgbClr val="8A9AAF"/>
                </a:solidFill>
                <a:latin typeface="Arial"/>
                <a:ea typeface="Arial"/>
                <a:cs typeface="Arial"/>
                <a:sym typeface="Arial" charset="0"/>
              </a:defRPr>
            </a:lvl1pPr>
          </a:lstStyle>
          <a:p>
            <a:pPr>
              <a:defRPr/>
            </a:pPr>
            <a:fld id="{E0F7C14B-BC53-6940-9AE1-7A72902EB9C3}" type="slidenum">
              <a:rPr lang="en-US" smtClean="0"/>
              <a:pPr>
                <a:defRPr/>
              </a:pPr>
              <a:t>‹#›</a:t>
            </a:fld>
            <a:endParaRPr lang="en-US" dirty="0"/>
          </a:p>
        </p:txBody>
      </p:sp>
    </p:spTree>
    <p:extLst>
      <p:ext uri="{BB962C8B-B14F-4D97-AF65-F5344CB8AC3E}">
        <p14:creationId xmlns:p14="http://schemas.microsoft.com/office/powerpoint/2010/main" val="1523773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wipe/>
  </p:transition>
  <p:hf hdr="0" ftr="0" dt="0"/>
  <p:txStyles>
    <p:titleStyle>
      <a:lvl1pPr algn="ctr" rtl="0" eaLnBrk="0" fontAlgn="base" hangingPunct="0">
        <a:spcBef>
          <a:spcPct val="0"/>
        </a:spcBef>
        <a:spcAft>
          <a:spcPct val="0"/>
        </a:spcAft>
        <a:defRPr sz="4400">
          <a:solidFill>
            <a:schemeClr val="tx1"/>
          </a:solidFill>
          <a:latin typeface="Arial"/>
          <a:ea typeface="+mj-ea"/>
          <a:cs typeface="+mj-cs"/>
          <a:sym typeface="Arial" charset="0"/>
        </a:defRPr>
      </a:lvl1pPr>
      <a:lvl2pPr algn="ctr" rtl="0" eaLnBrk="0" fontAlgn="base" hangingPunct="0">
        <a:spcBef>
          <a:spcPct val="0"/>
        </a:spcBef>
        <a:spcAft>
          <a:spcPct val="0"/>
        </a:spcAft>
        <a:defRPr sz="4400">
          <a:solidFill>
            <a:schemeClr val="tx1"/>
          </a:solidFill>
          <a:latin typeface="Arial" pitchFamily="-109" charset="0"/>
          <a:ea typeface="ヒラギノ角ゴ ProN W3" pitchFamily="-109" charset="-128"/>
          <a:cs typeface="ヒラギノ角ゴ ProN W3" pitchFamily="-109" charset="-128"/>
          <a:sym typeface="Arial" charset="0"/>
        </a:defRPr>
      </a:lvl2pPr>
      <a:lvl3pPr algn="ctr" rtl="0" eaLnBrk="0" fontAlgn="base" hangingPunct="0">
        <a:spcBef>
          <a:spcPct val="0"/>
        </a:spcBef>
        <a:spcAft>
          <a:spcPct val="0"/>
        </a:spcAft>
        <a:defRPr sz="4400">
          <a:solidFill>
            <a:schemeClr val="tx1"/>
          </a:solidFill>
          <a:latin typeface="Arial" pitchFamily="-109" charset="0"/>
          <a:ea typeface="ヒラギノ角ゴ ProN W3" pitchFamily="-109" charset="-128"/>
          <a:cs typeface="ヒラギノ角ゴ ProN W3" pitchFamily="-109" charset="-128"/>
          <a:sym typeface="Arial" charset="0"/>
        </a:defRPr>
      </a:lvl3pPr>
      <a:lvl4pPr algn="ctr" rtl="0" eaLnBrk="0" fontAlgn="base" hangingPunct="0">
        <a:spcBef>
          <a:spcPct val="0"/>
        </a:spcBef>
        <a:spcAft>
          <a:spcPct val="0"/>
        </a:spcAft>
        <a:defRPr sz="4400">
          <a:solidFill>
            <a:schemeClr val="tx1"/>
          </a:solidFill>
          <a:latin typeface="Arial" pitchFamily="-109" charset="0"/>
          <a:ea typeface="ヒラギノ角ゴ ProN W3" pitchFamily="-109" charset="-128"/>
          <a:cs typeface="ヒラギノ角ゴ ProN W3" pitchFamily="-109" charset="-128"/>
          <a:sym typeface="Arial" charset="0"/>
        </a:defRPr>
      </a:lvl4pPr>
      <a:lvl5pPr algn="ctr" rtl="0" eaLnBrk="0" fontAlgn="base" hangingPunct="0">
        <a:spcBef>
          <a:spcPct val="0"/>
        </a:spcBef>
        <a:spcAft>
          <a:spcPct val="0"/>
        </a:spcAft>
        <a:defRPr sz="4400">
          <a:solidFill>
            <a:schemeClr val="tx1"/>
          </a:solidFill>
          <a:latin typeface="Arial" pitchFamily="-109" charset="0"/>
          <a:ea typeface="ヒラギノ角ゴ ProN W3" pitchFamily="-109" charset="-128"/>
          <a:cs typeface="ヒラギノ角ゴ ProN W3" pitchFamily="-109" charset="-128"/>
          <a:sym typeface="Arial" charset="0"/>
        </a:defRPr>
      </a:lvl5pPr>
      <a:lvl6pPr marL="457200" algn="ctr" rtl="0" fontAlgn="base">
        <a:spcBef>
          <a:spcPct val="0"/>
        </a:spcBef>
        <a:spcAft>
          <a:spcPct val="0"/>
        </a:spcAft>
        <a:defRPr sz="4400">
          <a:solidFill>
            <a:schemeClr val="tx1"/>
          </a:solidFill>
          <a:latin typeface="Arial" pitchFamily="-109" charset="0"/>
          <a:ea typeface="ヒラギノ角ゴ ProN W3" pitchFamily="-109" charset="-128"/>
          <a:cs typeface="ヒラギノ角ゴ ProN W3" pitchFamily="-109" charset="-128"/>
          <a:sym typeface="Arial" pitchFamily="-109" charset="0"/>
        </a:defRPr>
      </a:lvl6pPr>
      <a:lvl7pPr marL="914400" algn="ctr" rtl="0" fontAlgn="base">
        <a:spcBef>
          <a:spcPct val="0"/>
        </a:spcBef>
        <a:spcAft>
          <a:spcPct val="0"/>
        </a:spcAft>
        <a:defRPr sz="4400">
          <a:solidFill>
            <a:schemeClr val="tx1"/>
          </a:solidFill>
          <a:latin typeface="Arial" pitchFamily="-109" charset="0"/>
          <a:ea typeface="ヒラギノ角ゴ ProN W3" pitchFamily="-109" charset="-128"/>
          <a:cs typeface="ヒラギノ角ゴ ProN W3" pitchFamily="-109" charset="-128"/>
          <a:sym typeface="Arial" pitchFamily="-109" charset="0"/>
        </a:defRPr>
      </a:lvl7pPr>
      <a:lvl8pPr marL="1371600" algn="ctr" rtl="0" fontAlgn="base">
        <a:spcBef>
          <a:spcPct val="0"/>
        </a:spcBef>
        <a:spcAft>
          <a:spcPct val="0"/>
        </a:spcAft>
        <a:defRPr sz="4400">
          <a:solidFill>
            <a:schemeClr val="tx1"/>
          </a:solidFill>
          <a:latin typeface="Arial" pitchFamily="-109" charset="0"/>
          <a:ea typeface="ヒラギノ角ゴ ProN W3" pitchFamily="-109" charset="-128"/>
          <a:cs typeface="ヒラギノ角ゴ ProN W3" pitchFamily="-109" charset="-128"/>
          <a:sym typeface="Arial" pitchFamily="-109" charset="0"/>
        </a:defRPr>
      </a:lvl8pPr>
      <a:lvl9pPr marL="1828800" algn="ctr" rtl="0" fontAlgn="base">
        <a:spcBef>
          <a:spcPct val="0"/>
        </a:spcBef>
        <a:spcAft>
          <a:spcPct val="0"/>
        </a:spcAft>
        <a:defRPr sz="4400">
          <a:solidFill>
            <a:schemeClr val="tx1"/>
          </a:solidFill>
          <a:latin typeface="Arial" pitchFamily="-109" charset="0"/>
          <a:ea typeface="ヒラギノ角ゴ ProN W3" pitchFamily="-109" charset="-128"/>
          <a:cs typeface="ヒラギノ角ゴ ProN W3" pitchFamily="-109" charset="-128"/>
          <a:sym typeface="Arial" pitchFamily="-109" charset="0"/>
        </a:defRPr>
      </a:lvl9pPr>
    </p:titleStyle>
    <p:bodyStyle>
      <a:lvl1pPr marL="342900" indent="-342900" algn="ctr" rtl="0" eaLnBrk="0" fontAlgn="base" hangingPunct="0">
        <a:spcBef>
          <a:spcPts val="800"/>
        </a:spcBef>
        <a:spcAft>
          <a:spcPct val="0"/>
        </a:spcAft>
        <a:defRPr sz="3200">
          <a:solidFill>
            <a:srgbClr val="8A9AAF"/>
          </a:solidFill>
          <a:latin typeface="Arial"/>
          <a:ea typeface="+mn-ea"/>
          <a:cs typeface="+mn-cs"/>
          <a:sym typeface="Arial" charset="0"/>
        </a:defRPr>
      </a:lvl1pPr>
      <a:lvl2pPr marL="419100" indent="38100" algn="ctr" rtl="0" eaLnBrk="0" fontAlgn="base" hangingPunct="0">
        <a:spcBef>
          <a:spcPts val="700"/>
        </a:spcBef>
        <a:spcAft>
          <a:spcPct val="0"/>
        </a:spcAft>
        <a:defRPr sz="2800">
          <a:solidFill>
            <a:srgbClr val="8A9AAF"/>
          </a:solidFill>
          <a:latin typeface="Arial"/>
          <a:ea typeface="+mn-ea"/>
          <a:cs typeface="+mn-cs"/>
          <a:sym typeface="Arial" charset="0"/>
        </a:defRPr>
      </a:lvl2pPr>
      <a:lvl3pPr marL="876300" indent="38100" algn="ctr" rtl="0" eaLnBrk="0" fontAlgn="base" hangingPunct="0">
        <a:spcBef>
          <a:spcPts val="600"/>
        </a:spcBef>
        <a:spcAft>
          <a:spcPct val="0"/>
        </a:spcAft>
        <a:defRPr sz="2400">
          <a:solidFill>
            <a:srgbClr val="8A9AAF"/>
          </a:solidFill>
          <a:latin typeface="Arial"/>
          <a:ea typeface="+mn-ea"/>
          <a:cs typeface="+mn-cs"/>
          <a:sym typeface="Arial" charset="0"/>
        </a:defRPr>
      </a:lvl3pPr>
      <a:lvl4pPr marL="1333500" indent="38100" algn="ctr" rtl="0" eaLnBrk="0" fontAlgn="base" hangingPunct="0">
        <a:spcBef>
          <a:spcPts val="500"/>
        </a:spcBef>
        <a:spcAft>
          <a:spcPct val="0"/>
        </a:spcAft>
        <a:defRPr sz="2000">
          <a:solidFill>
            <a:srgbClr val="8A9AAF"/>
          </a:solidFill>
          <a:latin typeface="Arial"/>
          <a:ea typeface="+mn-ea"/>
          <a:cs typeface="+mn-cs"/>
          <a:sym typeface="Arial" charset="0"/>
        </a:defRPr>
      </a:lvl4pPr>
      <a:lvl5pPr marL="1790700" indent="38100" algn="ctr" rtl="0" eaLnBrk="0" fontAlgn="base" hangingPunct="0">
        <a:spcBef>
          <a:spcPts val="500"/>
        </a:spcBef>
        <a:spcAft>
          <a:spcPct val="0"/>
        </a:spcAft>
        <a:defRPr sz="2000">
          <a:solidFill>
            <a:srgbClr val="8A9AAF"/>
          </a:solidFill>
          <a:latin typeface="Arial"/>
          <a:ea typeface="+mn-ea"/>
          <a:cs typeface="+mn-cs"/>
          <a:sym typeface="Arial" charset="0"/>
        </a:defRPr>
      </a:lvl5pPr>
      <a:lvl6pPr marL="2247900" algn="ctr" rtl="0" fontAlgn="base">
        <a:spcBef>
          <a:spcPts val="500"/>
        </a:spcBef>
        <a:spcAft>
          <a:spcPct val="0"/>
        </a:spcAft>
        <a:defRPr sz="2000">
          <a:solidFill>
            <a:srgbClr val="8A9AAF"/>
          </a:solidFill>
          <a:latin typeface="+mn-lt"/>
          <a:ea typeface="+mn-ea"/>
          <a:cs typeface="+mn-cs"/>
          <a:sym typeface="Arial" pitchFamily="-109" charset="0"/>
        </a:defRPr>
      </a:lvl6pPr>
      <a:lvl7pPr marL="2705100" algn="ctr" rtl="0" fontAlgn="base">
        <a:spcBef>
          <a:spcPts val="500"/>
        </a:spcBef>
        <a:spcAft>
          <a:spcPct val="0"/>
        </a:spcAft>
        <a:defRPr sz="2000">
          <a:solidFill>
            <a:srgbClr val="8A9AAF"/>
          </a:solidFill>
          <a:latin typeface="+mn-lt"/>
          <a:ea typeface="+mn-ea"/>
          <a:cs typeface="+mn-cs"/>
          <a:sym typeface="Arial" pitchFamily="-109" charset="0"/>
        </a:defRPr>
      </a:lvl7pPr>
      <a:lvl8pPr marL="3162300" algn="ctr" rtl="0" fontAlgn="base">
        <a:spcBef>
          <a:spcPts val="500"/>
        </a:spcBef>
        <a:spcAft>
          <a:spcPct val="0"/>
        </a:spcAft>
        <a:defRPr sz="2000">
          <a:solidFill>
            <a:srgbClr val="8A9AAF"/>
          </a:solidFill>
          <a:latin typeface="+mn-lt"/>
          <a:ea typeface="+mn-ea"/>
          <a:cs typeface="+mn-cs"/>
          <a:sym typeface="Arial" pitchFamily="-109" charset="0"/>
        </a:defRPr>
      </a:lvl8pPr>
      <a:lvl9pPr marL="3619500" algn="ctr" rtl="0" fontAlgn="base">
        <a:spcBef>
          <a:spcPts val="500"/>
        </a:spcBef>
        <a:spcAft>
          <a:spcPct val="0"/>
        </a:spcAft>
        <a:defRPr sz="2000">
          <a:solidFill>
            <a:srgbClr val="8A9AAF"/>
          </a:solidFill>
          <a:latin typeface="+mn-lt"/>
          <a:ea typeface="+mn-ea"/>
          <a:cs typeface="+mn-cs"/>
          <a:sym typeface="Arial" pitchFamily="-109"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509BF3-1FF6-6445-82AD-09F2BAAE616F}" type="datetimeFigureOut">
              <a:rPr lang="en-US" smtClean="0"/>
              <a:t>6/14/18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600DC7-CAC2-BE45-898C-01B7CC99A49E}" type="slidenum">
              <a:rPr lang="en-US" smtClean="0"/>
              <a:t>‹#›</a:t>
            </a:fld>
            <a:endParaRPr lang="en-US"/>
          </a:p>
        </p:txBody>
      </p:sp>
    </p:spTree>
    <p:extLst>
      <p:ext uri="{BB962C8B-B14F-4D97-AF65-F5344CB8AC3E}">
        <p14:creationId xmlns:p14="http://schemas.microsoft.com/office/powerpoint/2010/main" val="1571317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file://localhost/Users/armbou/Dropbox%20(NC)/Artwork%20Files/ami/Presentations/AMI%20Parent:Teacher%20Outreach%20Presentation/links/title2.jpg" TargetMode="External"/><Relationship Id="rId2" Type="http://schemas.openxmlformats.org/officeDocument/2006/relationships/image" Target="../media/image3.jpg"/><Relationship Id="rId1" Type="http://schemas.openxmlformats.org/officeDocument/2006/relationships/slideLayout" Target="../slideLayouts/slideLayout12.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file://localhost/Users/armbou/Dropbox%20(NC)/Artwork%20Files/ami/Presentations/AMI%20Parent:Teacher%20Outreach%20Presentation/links/teacherglasses_kids.jpg" TargetMode="External"/><Relationship Id="rId2" Type="http://schemas.openxmlformats.org/officeDocument/2006/relationships/image" Target="../media/image8.jpg"/><Relationship Id="rId1" Type="http://schemas.openxmlformats.org/officeDocument/2006/relationships/slideLayout" Target="../slideLayouts/slideLayout13.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file://localhost/Users/armbou/Dropbox%20(NC)/Artwork%20Files/ami/Presentations/AMI%20Parent:Teacher%20Outreach%20Presentation/links/handsontool.jpg" TargetMode="External"/><Relationship Id="rId2" Type="http://schemas.openxmlformats.org/officeDocument/2006/relationships/image" Target="../media/image9.jpg"/><Relationship Id="rId1" Type="http://schemas.openxmlformats.org/officeDocument/2006/relationships/slideLayout" Target="../slideLayouts/slideLayout1.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file:////Users/peter/Dropbox%20(NC)/Artwork%20Files/ami/Presentations/2018/links/teacher-background-training.jpg" TargetMode="External"/><Relationship Id="rId2" Type="http://schemas.openxmlformats.org/officeDocument/2006/relationships/image" Target="../media/image10.jpg"/><Relationship Id="rId1" Type="http://schemas.openxmlformats.org/officeDocument/2006/relationships/slideLayout" Target="../slideLayouts/slideLayout13.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file://localhost/Users/armbou/Dropbox%20(NC)/Artwork%20Files/ami/Presentations/AMI%20Parent:Teacher%20Outreach%20Presentation/links/milkpouring.jpg" TargetMode="External"/><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file://localhost/Users/armbou/Dropbox%20(NC)/Artwork%20Files/ami/Presentations/AMI%20Parent:Teacher%20Outreach%20Presentation/links/teachergroup.jpg" TargetMode="External"/><Relationship Id="rId2" Type="http://schemas.openxmlformats.org/officeDocument/2006/relationships/image" Target="../media/image12.jpg"/><Relationship Id="rId1" Type="http://schemas.openxmlformats.org/officeDocument/2006/relationships/slideLayout" Target="../slideLayouts/slideLayout1.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file:////Users/peter/Dropbox%20(NC)/Artwork%20Files/ami/Presentations/2018/links/child.jpg" TargetMode="External"/><Relationship Id="rId2" Type="http://schemas.openxmlformats.org/officeDocument/2006/relationships/image" Target="../media/image13.jpg"/><Relationship Id="rId1" Type="http://schemas.openxmlformats.org/officeDocument/2006/relationships/slideLayout" Target="../slideLayouts/slideLayout1.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file:////Users/peter/Dropbox%20(NC)/Artwork%20Files/ami/Presentations/2018/links/2-3.jpg" TargetMode="External"/><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file://localhost/Users/armbou/Dropbox%20(NC)/Artwork%20Files/ami/Presentations/AMI%20Parent:Teacher%20Outreach%20Presentation/links/girlsewing.jpg" TargetMode="External"/><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file://localhost/Users/armbou/Dropbox%20(NC)/Artwork%20Files/ami/Presentations/AMI%20Parent:Teacher%20Outreach%20Presentation/links/teacher_blackgirl.jpg" TargetMode="External"/><Relationship Id="rId2" Type="http://schemas.openxmlformats.org/officeDocument/2006/relationships/image" Target="../media/image15.jpg"/><Relationship Id="rId1" Type="http://schemas.openxmlformats.org/officeDocument/2006/relationships/slideLayout" Target="../slideLayouts/slideLayout13.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file://localhost/Users/armbou/Dropbox%20(NC)/Artwork%20Files/ami/Presentations/AMI%20Parent:Teacher%20Outreach%20Presentation/links/kidwithcards.jpg" TargetMode="External"/><Relationship Id="rId2" Type="http://schemas.openxmlformats.org/officeDocument/2006/relationships/image" Target="../media/image5.jpg"/><Relationship Id="rId1" Type="http://schemas.openxmlformats.org/officeDocument/2006/relationships/slideLayout" Target="../slideLayouts/slideLayout13.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file:////Users/peter/Dropbox%20(NC)/Artwork%20Files/ami/Presentations/2018/links/teacher-header-interaction.jpg" TargetMode="External"/><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file://localhost/Users/armbou/Dropbox%20(NC)/Artwork%20Files/ami/Presentations/AMI%20Parent:Teacher%20Outreach%20Presentation/links/handsteacherwoodtoy.jpg" TargetMode="External"/><Relationship Id="rId2" Type="http://schemas.openxmlformats.org/officeDocument/2006/relationships/image" Target="../media/image7.jpg"/><Relationship Id="rId1" Type="http://schemas.openxmlformats.org/officeDocument/2006/relationships/slideLayout" Target="../slideLayouts/slideLayout13.xml"/><Relationship Id="rId5" Type="http://schemas.openxmlformats.org/officeDocument/2006/relationships/image" Target="file:////Users/peter/Dropbox%20(NC)/Artwork%20Files/ami/AMI%20Parent%20Outreach%20Presentation/links/logo-small.png"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tle2.jpg" descr="/Users/armbou/Dropbox (NC)/Artwork Files/ami/Presentations/AMI Parent:Teacher Outreach Presentation/links/title2.jpg"/>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228600" y="228600"/>
            <a:ext cx="8686800" cy="6400800"/>
          </a:xfrm>
          <a:prstGeom prst="roundRect">
            <a:avLst>
              <a:gd name="adj" fmla="val 2815"/>
            </a:avLst>
          </a:prstGeom>
          <a:solidFill>
            <a:srgbClr val="FFFFFF">
              <a:shade val="85000"/>
            </a:srgbClr>
          </a:solidFill>
          <a:ln>
            <a:noFill/>
          </a:ln>
          <a:effectLst/>
        </p:spPr>
      </p:pic>
      <p:sp>
        <p:nvSpPr>
          <p:cNvPr id="13" name="Round Single Corner Rectangle 12"/>
          <p:cNvSpPr/>
          <p:nvPr/>
        </p:nvSpPr>
        <p:spPr bwMode="auto">
          <a:xfrm rot="5400000">
            <a:off x="89755" y="-89755"/>
            <a:ext cx="1828801" cy="2008315"/>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14" name="Picture 13"/>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390458" y="398370"/>
            <a:ext cx="1266914" cy="1084842"/>
          </a:xfrm>
          <a:prstGeom prst="rect">
            <a:avLst/>
          </a:prstGeom>
        </p:spPr>
      </p:pic>
      <p:sp>
        <p:nvSpPr>
          <p:cNvPr id="7" name="AutoShape 5"/>
          <p:cNvSpPr>
            <a:spLocks/>
          </p:cNvSpPr>
          <p:nvPr/>
        </p:nvSpPr>
        <p:spPr bwMode="auto">
          <a:xfrm>
            <a:off x="600770" y="3920618"/>
            <a:ext cx="7993552" cy="126988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p:spPr>
        <p:txBody>
          <a:bodyPr lIns="0" tIns="0" rIns="0" bIns="0" anchor="t" anchorCtr="0">
            <a:prstTxWarp prst="textNoShape">
              <a:avLst/>
            </a:prstTxWarp>
          </a:bodyPr>
          <a:lstStyle/>
          <a:p>
            <a:pPr defTabSz="914400">
              <a:lnSpc>
                <a:spcPts val="4500"/>
              </a:lnSpc>
              <a:spcBef>
                <a:spcPts val="0"/>
              </a:spcBef>
              <a:spcAft>
                <a:spcPts val="0"/>
              </a:spcAft>
            </a:pPr>
            <a:r>
              <a:rPr lang="en-US" sz="5000" b="1" dirty="0">
                <a:solidFill>
                  <a:schemeClr val="bg1"/>
                </a:solidFill>
                <a:latin typeface="Helvetica Neue" charset="0"/>
                <a:ea typeface="Helvetica Neue" charset="0"/>
                <a:cs typeface="Helvetica Neue" charset="0"/>
              </a:rPr>
              <a:t>Make Montessori</a:t>
            </a:r>
          </a:p>
          <a:p>
            <a:pPr defTabSz="914400">
              <a:lnSpc>
                <a:spcPts val="4500"/>
              </a:lnSpc>
              <a:spcBef>
                <a:spcPts val="0"/>
              </a:spcBef>
              <a:spcAft>
                <a:spcPts val="0"/>
              </a:spcAft>
            </a:pPr>
            <a:r>
              <a:rPr lang="en-US" sz="5000" b="1" dirty="0">
                <a:solidFill>
                  <a:schemeClr val="bg1"/>
                </a:solidFill>
                <a:latin typeface="Helvetica Neue" charset="0"/>
                <a:ea typeface="Helvetica Neue" charset="0"/>
                <a:cs typeface="Helvetica Neue" charset="0"/>
              </a:rPr>
              <a:t>Work For You</a:t>
            </a:r>
            <a:endParaRPr lang="en-US" sz="3800" b="1" dirty="0">
              <a:solidFill>
                <a:schemeClr val="bg1"/>
              </a:solidFill>
              <a:latin typeface="Helvetica Neue" charset="0"/>
              <a:ea typeface="Helvetica Neue" charset="0"/>
              <a:cs typeface="Helvetica Neue" charset="0"/>
            </a:endParaRPr>
          </a:p>
        </p:txBody>
      </p:sp>
      <p:sp>
        <p:nvSpPr>
          <p:cNvPr id="10" name="AutoShape 5"/>
          <p:cNvSpPr>
            <a:spLocks/>
          </p:cNvSpPr>
          <p:nvPr/>
        </p:nvSpPr>
        <p:spPr bwMode="auto">
          <a:xfrm>
            <a:off x="657330" y="5843912"/>
            <a:ext cx="7936992" cy="466344"/>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w="12700">
            <a:noFill/>
            <a:miter lim="0"/>
            <a:headEnd/>
            <a:tailEnd/>
          </a:ln>
        </p:spPr>
        <p:txBody>
          <a:bodyPr lIns="0" tIns="0" rIns="0" bIns="0" anchor="ctr" anchorCtr="0">
            <a:prstTxWarp prst="textNoShape">
              <a:avLst/>
            </a:prstTxWarp>
          </a:bodyPr>
          <a:lstStyle/>
          <a:p>
            <a:pPr>
              <a:spcBef>
                <a:spcPts val="0"/>
              </a:spcBef>
            </a:pPr>
            <a:r>
              <a:rPr lang="en-US" sz="900" dirty="0">
                <a:solidFill>
                  <a:schemeClr val="bg1"/>
                </a:solidFill>
                <a:latin typeface="Helvetica Neue" charset="0"/>
                <a:ea typeface="Helvetica Neue" charset="0"/>
                <a:cs typeface="Helvetica Neue" charset="0"/>
                <a:sym typeface="Helvetica" charset="0"/>
              </a:rPr>
              <a:t>PRESENTED BY [TRAINING CENTER NAME]</a:t>
            </a:r>
          </a:p>
          <a:p>
            <a:pPr>
              <a:spcBef>
                <a:spcPts val="0"/>
              </a:spcBef>
            </a:pPr>
            <a:r>
              <a:rPr lang="en-US" sz="900" dirty="0">
                <a:solidFill>
                  <a:schemeClr val="bg1"/>
                </a:solidFill>
                <a:latin typeface="Helvetica Neue" charset="0"/>
                <a:ea typeface="Helvetica Neue" charset="0"/>
                <a:cs typeface="Helvetica Neue" charset="0"/>
                <a:sym typeface="Helvetica" charset="0"/>
              </a:rPr>
              <a:t>DATE</a:t>
            </a:r>
          </a:p>
        </p:txBody>
      </p:sp>
    </p:spTree>
    <p:extLst>
      <p:ext uri="{BB962C8B-B14F-4D97-AF65-F5344CB8AC3E}">
        <p14:creationId xmlns:p14="http://schemas.microsoft.com/office/powerpoint/2010/main" val="2459635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eacherglasses_kids.jpg" descr="/Users/armbou/Dropbox (NC)/Artwork Files/ami/Presentations/AMI Parent:Teacher Outreach Presentation/links/teacherglasses_kids.jpg"/>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228600" y="228600"/>
            <a:ext cx="8686800" cy="6400800"/>
          </a:xfrm>
          <a:prstGeom prst="roundRect">
            <a:avLst>
              <a:gd name="adj" fmla="val 3200"/>
            </a:avLst>
          </a:prstGeom>
          <a:solidFill>
            <a:srgbClr val="FFFFFF">
              <a:shade val="85000"/>
            </a:srgbClr>
          </a:solidFill>
          <a:ln>
            <a:noFill/>
          </a:ln>
          <a:effectLst/>
        </p:spPr>
      </p:pic>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7" name="TextBox 6"/>
          <p:cNvSpPr txBox="1"/>
          <p:nvPr/>
        </p:nvSpPr>
        <p:spPr>
          <a:xfrm>
            <a:off x="943501" y="3271069"/>
            <a:ext cx="7206198" cy="1138773"/>
          </a:xfrm>
          <a:prstGeom prst="rect">
            <a:avLst/>
          </a:prstGeom>
          <a:noFill/>
        </p:spPr>
        <p:txBody>
          <a:bodyPr wrap="square" rtlCol="0">
            <a:spAutoFit/>
          </a:bodyPr>
          <a:lstStyle/>
          <a:p>
            <a:pPr algn="ctr"/>
            <a:r>
              <a:rPr lang="en-US" sz="3400" dirty="0">
                <a:solidFill>
                  <a:srgbClr val="FFFFFF"/>
                </a:solidFill>
                <a:latin typeface="Helvetica Neue" charset="0"/>
                <a:ea typeface="Helvetica Neue" charset="0"/>
                <a:cs typeface="Helvetica Neue" charset="0"/>
                <a:sym typeface="Helvetica Neue" pitchFamily="-109" charset="0"/>
              </a:rPr>
              <a:t>Policies must allow for greater access to Montessori.</a:t>
            </a:r>
          </a:p>
        </p:txBody>
      </p:sp>
    </p:spTree>
    <p:extLst>
      <p:ext uri="{BB962C8B-B14F-4D97-AF65-F5344CB8AC3E}">
        <p14:creationId xmlns:p14="http://schemas.microsoft.com/office/powerpoint/2010/main" val="47231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ndsontool.jpg" descr="/Users/armbou/Dropbox (NC)/Artwork Files/ami/Presentations/AMI Parent:Teacher Outreach Presentation/links/handsontool.jpg"/>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228600" y="259588"/>
            <a:ext cx="8686800" cy="3163824"/>
          </a:xfrm>
          <a:prstGeom prst="roundRect">
            <a:avLst>
              <a:gd name="adj" fmla="val 5866"/>
            </a:avLst>
          </a:prstGeom>
          <a:solidFill>
            <a:srgbClr val="FFFFFF">
              <a:shade val="85000"/>
            </a:srgbClr>
          </a:solidFill>
          <a:ln>
            <a:noFill/>
          </a:ln>
          <a:effectLst/>
        </p:spPr>
      </p:pic>
      <p:sp>
        <p:nvSpPr>
          <p:cNvPr id="2" name="TextBox 1"/>
          <p:cNvSpPr txBox="1"/>
          <p:nvPr/>
        </p:nvSpPr>
        <p:spPr>
          <a:xfrm>
            <a:off x="1627632" y="3716661"/>
            <a:ext cx="5888736" cy="1384995"/>
          </a:xfrm>
          <a:prstGeom prst="rect">
            <a:avLst/>
          </a:prstGeom>
          <a:noFill/>
        </p:spPr>
        <p:txBody>
          <a:bodyPr wrap="square" rtlCol="0" anchor="ctr">
            <a:spAutoFit/>
          </a:bodyPr>
          <a:lstStyle/>
          <a:p>
            <a:pPr algn="ctr"/>
            <a:r>
              <a:rPr lang="en-US" sz="2800" dirty="0">
                <a:solidFill>
                  <a:srgbClr val="0F498B"/>
                </a:solidFill>
                <a:latin typeface="Helvetica Neue" charset="0"/>
                <a:ea typeface="Helvetica Neue" charset="0"/>
                <a:cs typeface="Helvetica Neue" charset="0"/>
              </a:rPr>
              <a:t>Montessori works—but it doesn’t check off all the boxes used to measure school success</a:t>
            </a:r>
            <a:r>
              <a:rPr lang="en-US" sz="2500" dirty="0">
                <a:solidFill>
                  <a:srgbClr val="0F498B"/>
                </a:solidFill>
                <a:latin typeface="Helvetica Neue" charset="0"/>
                <a:ea typeface="Helvetica Neue" charset="0"/>
                <a:cs typeface="Helvetica Neue" charset="0"/>
              </a:rPr>
              <a:t>.</a:t>
            </a:r>
          </a:p>
        </p:txBody>
      </p:sp>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Tree>
    <p:extLst>
      <p:ext uri="{BB962C8B-B14F-4D97-AF65-F5344CB8AC3E}">
        <p14:creationId xmlns:p14="http://schemas.microsoft.com/office/powerpoint/2010/main" val="261183941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9800" y="2459507"/>
            <a:ext cx="7264400" cy="1938992"/>
          </a:xfrm>
          <a:prstGeom prst="rect">
            <a:avLst/>
          </a:prstGeom>
          <a:noFill/>
        </p:spPr>
        <p:txBody>
          <a:bodyPr wrap="square" rtlCol="0" anchor="ctr">
            <a:spAutoFit/>
          </a:bodyPr>
          <a:lstStyle/>
          <a:p>
            <a:pPr algn="ctr"/>
            <a:r>
              <a:rPr lang="en-US" sz="3000" dirty="0">
                <a:solidFill>
                  <a:srgbClr val="0F498B"/>
                </a:solidFill>
                <a:latin typeface="Helvetica Neue" charset="0"/>
                <a:ea typeface="Helvetica Neue" charset="0"/>
                <a:cs typeface="Helvetica Neue" charset="0"/>
              </a:rPr>
              <a:t>Montessori produces results because </a:t>
            </a:r>
            <a:br>
              <a:rPr lang="en-US" sz="3000" dirty="0">
                <a:solidFill>
                  <a:srgbClr val="0F498B"/>
                </a:solidFill>
                <a:latin typeface="Helvetica Neue" charset="0"/>
                <a:ea typeface="Helvetica Neue" charset="0"/>
                <a:cs typeface="Helvetica Neue" charset="0"/>
              </a:rPr>
            </a:br>
            <a:r>
              <a:rPr lang="en-US" sz="3000" dirty="0">
                <a:solidFill>
                  <a:srgbClr val="0F498B"/>
                </a:solidFill>
                <a:latin typeface="Helvetica Neue" charset="0"/>
                <a:ea typeface="Helvetica Neue" charset="0"/>
                <a:cs typeface="Helvetica Neue" charset="0"/>
              </a:rPr>
              <a:t>it’s different—and it needs policies that allow it to operate and be successful in public settings.</a:t>
            </a:r>
          </a:p>
        </p:txBody>
      </p:sp>
    </p:spTree>
    <p:extLst>
      <p:ext uri="{BB962C8B-B14F-4D97-AF65-F5344CB8AC3E}">
        <p14:creationId xmlns:p14="http://schemas.microsoft.com/office/powerpoint/2010/main" val="2296656639"/>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auto">
          <a:xfrm>
            <a:off x="228600" y="228600"/>
            <a:ext cx="8686800" cy="6400800"/>
          </a:xfrm>
          <a:prstGeom prst="roundRect">
            <a:avLst>
              <a:gd name="adj" fmla="val 3422"/>
            </a:avLst>
          </a:prstGeom>
          <a:blipFill dpi="0" rotWithShape="1">
            <a:blip r:embed="rId2" r:link="rId3"/>
            <a:srcRect/>
            <a:stretch>
              <a:fillRect/>
            </a:stretch>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7" name="TextBox 6"/>
          <p:cNvSpPr txBox="1"/>
          <p:nvPr/>
        </p:nvSpPr>
        <p:spPr>
          <a:xfrm>
            <a:off x="743634" y="3651096"/>
            <a:ext cx="7656732" cy="1200329"/>
          </a:xfrm>
          <a:prstGeom prst="rect">
            <a:avLst/>
          </a:prstGeom>
          <a:noFill/>
        </p:spPr>
        <p:txBody>
          <a:bodyPr wrap="square" rtlCol="0">
            <a:spAutoFit/>
          </a:bodyPr>
          <a:lstStyle/>
          <a:p>
            <a:pPr algn="ctr"/>
            <a:r>
              <a:rPr lang="en-US" sz="3600" dirty="0">
                <a:solidFill>
                  <a:srgbClr val="FFFFFF"/>
                </a:solidFill>
                <a:latin typeface="Helvetica Neue" charset="0"/>
                <a:ea typeface="Helvetica Neue" charset="0"/>
                <a:cs typeface="Helvetica Neue" charset="0"/>
                <a:sym typeface="Helvetica Neue" pitchFamily="-109" charset="0"/>
              </a:rPr>
              <a:t>Montessori works for students and parents—now make it work for you. </a:t>
            </a:r>
          </a:p>
        </p:txBody>
      </p:sp>
    </p:spTree>
    <p:extLst>
      <p:ext uri="{BB962C8B-B14F-4D97-AF65-F5344CB8AC3E}">
        <p14:creationId xmlns:p14="http://schemas.microsoft.com/office/powerpoint/2010/main" val="3765801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ilkpouring.jpg" descr="/Users/armbou/Dropbox (NC)/Artwork Files/ami/Presentations/AMI Parent:Teacher Outreach Presentation/links/milkpouring.jpg"/>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228600" y="228600"/>
            <a:ext cx="8686800" cy="3163824"/>
          </a:xfrm>
          <a:prstGeom prst="roundRect">
            <a:avLst>
              <a:gd name="adj" fmla="val 5197"/>
            </a:avLst>
          </a:prstGeom>
          <a:solidFill>
            <a:srgbClr val="FFFFFF">
              <a:shade val="85000"/>
            </a:srgbClr>
          </a:solidFill>
          <a:ln>
            <a:noFill/>
          </a:ln>
          <a:effectLst/>
        </p:spPr>
      </p:pic>
      <p:sp>
        <p:nvSpPr>
          <p:cNvPr id="2" name="TextBox 1"/>
          <p:cNvSpPr txBox="1"/>
          <p:nvPr/>
        </p:nvSpPr>
        <p:spPr>
          <a:xfrm>
            <a:off x="1255372" y="3719442"/>
            <a:ext cx="6633255" cy="2569935"/>
          </a:xfrm>
          <a:prstGeom prst="rect">
            <a:avLst/>
          </a:prstGeom>
          <a:noFill/>
        </p:spPr>
        <p:txBody>
          <a:bodyPr wrap="square" rtlCol="0" anchor="ctr">
            <a:spAutoFit/>
          </a:bodyPr>
          <a:lstStyle/>
          <a:p>
            <a:pPr algn="ctr"/>
            <a:r>
              <a:rPr lang="en-US" sz="2300" b="1" dirty="0">
                <a:solidFill>
                  <a:srgbClr val="0F498B"/>
                </a:solidFill>
                <a:latin typeface="Helvetica"/>
                <a:ea typeface="Helvetica Neue" charset="0"/>
                <a:cs typeface="Helvetica"/>
              </a:rPr>
              <a:t>Flexibility in childcare licensing </a:t>
            </a:r>
          </a:p>
          <a:p>
            <a:endParaRPr lang="en-US" sz="2300" dirty="0">
              <a:solidFill>
                <a:srgbClr val="0F498B"/>
              </a:solidFill>
              <a:latin typeface="Helvetica"/>
              <a:ea typeface="Helvetica Neue" charset="0"/>
              <a:cs typeface="Helvetica"/>
            </a:endParaRPr>
          </a:p>
          <a:p>
            <a:pPr algn="ctr"/>
            <a:r>
              <a:rPr lang="en-US" sz="2200" dirty="0">
                <a:solidFill>
                  <a:srgbClr val="0F498B"/>
                </a:solidFill>
                <a:latin typeface="Helvetica"/>
                <a:ea typeface="Helvetica Neue" charset="0"/>
                <a:cs typeface="Helvetica"/>
              </a:rPr>
              <a:t>Mixed age groups are a key part of the Montessori instructional model but many current policies prohibit mixed aged classrooms when they are often the key to better outcomes.</a:t>
            </a:r>
            <a:endParaRPr lang="en-US" sz="2200" dirty="0">
              <a:latin typeface="Helvetica"/>
              <a:cs typeface="Helvetica"/>
            </a:endParaRPr>
          </a:p>
          <a:p>
            <a:endParaRPr lang="en-US" sz="2300" b="1" dirty="0">
              <a:latin typeface="Helvetica"/>
              <a:cs typeface="Helvetica"/>
            </a:endParaRPr>
          </a:p>
        </p:txBody>
      </p:sp>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Tree>
    <p:extLst>
      <p:ext uri="{BB962C8B-B14F-4D97-AF65-F5344CB8AC3E}">
        <p14:creationId xmlns:p14="http://schemas.microsoft.com/office/powerpoint/2010/main" val="421592839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93800" y="1868931"/>
            <a:ext cx="6756400" cy="3046988"/>
          </a:xfrm>
          <a:prstGeom prst="rect">
            <a:avLst/>
          </a:prstGeom>
          <a:noFill/>
        </p:spPr>
        <p:txBody>
          <a:bodyPr wrap="square" rtlCol="0" anchor="ctr">
            <a:spAutoFit/>
          </a:bodyPr>
          <a:lstStyle/>
          <a:p>
            <a:pPr algn="ctr"/>
            <a:r>
              <a:rPr lang="en-US" sz="3200" dirty="0">
                <a:solidFill>
                  <a:srgbClr val="0F498B"/>
                </a:solidFill>
                <a:latin typeface="Helvetica Neue" charset="0"/>
                <a:ea typeface="Helvetica Neue" charset="0"/>
                <a:cs typeface="Helvetica Neue" charset="0"/>
              </a:rPr>
              <a:t>Enable Montessori programs to provide a highly effective learning environment where children learn to advance and care for each other while learning how to move ahead as an individual. </a:t>
            </a:r>
          </a:p>
        </p:txBody>
      </p:sp>
    </p:spTree>
    <p:extLst>
      <p:ext uri="{BB962C8B-B14F-4D97-AF65-F5344CB8AC3E}">
        <p14:creationId xmlns:p14="http://schemas.microsoft.com/office/powerpoint/2010/main" val="2505769699"/>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eachergroup.jpg" descr="/Users/armbou/Dropbox (NC)/Artwork Files/ami/Presentations/AMI Parent:Teacher Outreach Presentation/links/teachergroup.jpg"/>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228600" y="206566"/>
            <a:ext cx="8686800" cy="3163824"/>
          </a:xfrm>
          <a:prstGeom prst="roundRect">
            <a:avLst>
              <a:gd name="adj" fmla="val 6645"/>
            </a:avLst>
          </a:prstGeom>
          <a:solidFill>
            <a:srgbClr val="FFFFFF">
              <a:shade val="85000"/>
            </a:srgbClr>
          </a:solidFill>
          <a:ln>
            <a:noFill/>
          </a:ln>
          <a:effectLst/>
        </p:spPr>
      </p:pic>
      <p:sp>
        <p:nvSpPr>
          <p:cNvPr id="2" name="TextBox 1"/>
          <p:cNvSpPr txBox="1"/>
          <p:nvPr/>
        </p:nvSpPr>
        <p:spPr>
          <a:xfrm>
            <a:off x="801072" y="3692941"/>
            <a:ext cx="7541855" cy="2154436"/>
          </a:xfrm>
          <a:prstGeom prst="rect">
            <a:avLst/>
          </a:prstGeom>
          <a:noFill/>
        </p:spPr>
        <p:txBody>
          <a:bodyPr wrap="square" rtlCol="0" anchor="ctr">
            <a:spAutoFit/>
          </a:bodyPr>
          <a:lstStyle/>
          <a:p>
            <a:pPr algn="ctr"/>
            <a:r>
              <a:rPr lang="en-US" sz="2300" b="1" dirty="0">
                <a:solidFill>
                  <a:srgbClr val="0F498B"/>
                </a:solidFill>
                <a:latin typeface="Helvetica Neue" charset="0"/>
                <a:ea typeface="Helvetica Neue" charset="0"/>
                <a:cs typeface="Helvetica Neue" charset="0"/>
              </a:rPr>
              <a:t>Teacher credential recognition </a:t>
            </a:r>
          </a:p>
          <a:p>
            <a:pPr algn="ctr"/>
            <a:endParaRPr lang="en-US" sz="2300" dirty="0">
              <a:solidFill>
                <a:srgbClr val="0F498B"/>
              </a:solidFill>
              <a:latin typeface="Helvetica Neue" charset="0"/>
              <a:ea typeface="Helvetica Neue" charset="0"/>
              <a:cs typeface="Helvetica Neue" charset="0"/>
            </a:endParaRPr>
          </a:p>
          <a:p>
            <a:pPr algn="ctr"/>
            <a:r>
              <a:rPr lang="en-US" sz="2200" dirty="0">
                <a:solidFill>
                  <a:srgbClr val="0F498B"/>
                </a:solidFill>
                <a:latin typeface="Helvetica Neue" charset="0"/>
                <a:ea typeface="Helvetica Neue" charset="0"/>
                <a:cs typeface="Helvetica Neue" charset="0"/>
              </a:rPr>
              <a:t>Montessori teachers are the most highly and rigorously trained teachers in the world. However, this globally recognized training is often not recognized by states as qualifying training for a state teaching license.</a:t>
            </a:r>
            <a:endParaRPr lang="en-US" sz="2200" dirty="0"/>
          </a:p>
        </p:txBody>
      </p:sp>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Tree>
    <p:extLst>
      <p:ext uri="{BB962C8B-B14F-4D97-AF65-F5344CB8AC3E}">
        <p14:creationId xmlns:p14="http://schemas.microsoft.com/office/powerpoint/2010/main" val="420605620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918" y="2185798"/>
            <a:ext cx="6756400" cy="2677656"/>
          </a:xfrm>
          <a:prstGeom prst="rect">
            <a:avLst/>
          </a:prstGeom>
          <a:noFill/>
        </p:spPr>
        <p:txBody>
          <a:bodyPr wrap="square" rtlCol="0" anchor="ctr">
            <a:spAutoFit/>
          </a:bodyPr>
          <a:lstStyle/>
          <a:p>
            <a:pPr algn="ctr"/>
            <a:r>
              <a:rPr lang="en-US" sz="2800" dirty="0">
                <a:solidFill>
                  <a:srgbClr val="0F498B"/>
                </a:solidFill>
                <a:latin typeface="Helvetica Neue" charset="0"/>
                <a:ea typeface="Helvetica Neue" charset="0"/>
                <a:cs typeface="Helvetica Neue" charset="0"/>
              </a:rPr>
              <a:t>States should recognize certificates from accredited Montessori programs as valid credentials to earn a teaching license, </a:t>
            </a:r>
          </a:p>
          <a:p>
            <a:pPr algn="ctr"/>
            <a:r>
              <a:rPr lang="en-US" sz="2800" dirty="0">
                <a:solidFill>
                  <a:srgbClr val="0F498B"/>
                </a:solidFill>
                <a:latin typeface="Helvetica Neue" charset="0"/>
                <a:ea typeface="Helvetica Neue" charset="0"/>
                <a:cs typeface="Helvetica Neue" charset="0"/>
              </a:rPr>
              <a:t>or provide a way for teachers to earn Montessori credentials and a state teaching license simultaneously.</a:t>
            </a:r>
          </a:p>
        </p:txBody>
      </p:sp>
    </p:spTree>
    <p:extLst>
      <p:ext uri="{BB962C8B-B14F-4D97-AF65-F5344CB8AC3E}">
        <p14:creationId xmlns:p14="http://schemas.microsoft.com/office/powerpoint/2010/main" val="45676943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228600" y="206566"/>
            <a:ext cx="8686800" cy="3160776"/>
          </a:xfrm>
          <a:prstGeom prst="roundRect">
            <a:avLst>
              <a:gd name="adj" fmla="val 5736"/>
            </a:avLst>
          </a:prstGeom>
          <a:blipFill dpi="0" rotWithShape="1">
            <a:blip r:embed="rId2" r:link="rId3"/>
            <a:srcRect/>
            <a:stretch>
              <a:fillRect/>
            </a:stretch>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sp>
        <p:nvSpPr>
          <p:cNvPr id="2" name="TextBox 1"/>
          <p:cNvSpPr txBox="1"/>
          <p:nvPr/>
        </p:nvSpPr>
        <p:spPr>
          <a:xfrm>
            <a:off x="1156735" y="3712365"/>
            <a:ext cx="6830530" cy="1508105"/>
          </a:xfrm>
          <a:prstGeom prst="rect">
            <a:avLst/>
          </a:prstGeom>
          <a:noFill/>
        </p:spPr>
        <p:txBody>
          <a:bodyPr wrap="square" rtlCol="0" anchor="ctr">
            <a:spAutoFit/>
          </a:bodyPr>
          <a:lstStyle/>
          <a:p>
            <a:pPr algn="ctr"/>
            <a:r>
              <a:rPr lang="en-US" sz="2300" b="1" dirty="0">
                <a:solidFill>
                  <a:srgbClr val="0F498B"/>
                </a:solidFill>
                <a:latin typeface="Helvetica"/>
                <a:ea typeface="Helvetica Neue" charset="0"/>
                <a:cs typeface="Helvetica"/>
              </a:rPr>
              <a:t>Quality rating and improvement systems (QRIS) </a:t>
            </a:r>
          </a:p>
          <a:p>
            <a:pPr algn="ctr"/>
            <a:endParaRPr lang="en-US" sz="2300" dirty="0">
              <a:solidFill>
                <a:srgbClr val="0F498B"/>
              </a:solidFill>
              <a:latin typeface="Helvetica"/>
              <a:ea typeface="Helvetica Neue" charset="0"/>
              <a:cs typeface="Helvetica"/>
            </a:endParaRPr>
          </a:p>
          <a:p>
            <a:pPr algn="ctr"/>
            <a:r>
              <a:rPr lang="en-US" sz="2200" dirty="0">
                <a:solidFill>
                  <a:srgbClr val="0F498B"/>
                </a:solidFill>
                <a:latin typeface="Helvetica"/>
                <a:ea typeface="Helvetica Neue" charset="0"/>
                <a:cs typeface="Helvetica"/>
              </a:rPr>
              <a:t>These systems look for markers of school qualities that look different in a Montessori environment. </a:t>
            </a:r>
            <a:endParaRPr lang="en-US" sz="2200" b="1" dirty="0">
              <a:latin typeface="Helvetica"/>
              <a:cs typeface="Helvetica"/>
            </a:endParaRPr>
          </a:p>
        </p:txBody>
      </p:sp>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Tree>
    <p:extLst>
      <p:ext uri="{BB962C8B-B14F-4D97-AF65-F5344CB8AC3E}">
        <p14:creationId xmlns:p14="http://schemas.microsoft.com/office/powerpoint/2010/main" val="419045801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918" y="1970358"/>
            <a:ext cx="6756400" cy="3108543"/>
          </a:xfrm>
          <a:prstGeom prst="rect">
            <a:avLst/>
          </a:prstGeom>
          <a:noFill/>
        </p:spPr>
        <p:txBody>
          <a:bodyPr wrap="square" rtlCol="0" anchor="ctr">
            <a:spAutoFit/>
          </a:bodyPr>
          <a:lstStyle/>
          <a:p>
            <a:pPr algn="ctr"/>
            <a:r>
              <a:rPr lang="en-US" sz="2800" dirty="0">
                <a:solidFill>
                  <a:srgbClr val="0F498B"/>
                </a:solidFill>
                <a:latin typeface="Helvetica Neue" charset="0"/>
                <a:ea typeface="Helvetica Neue" charset="0"/>
                <a:cs typeface="Helvetica Neue" charset="0"/>
              </a:rPr>
              <a:t>QRIS must be broad enough to recognize and assess the benefits of Montessori programs—they don’t look like traditional programs but go far beyond them in delivering high-quality learning environments, personalized teaching, and strong child outcomes.</a:t>
            </a:r>
          </a:p>
        </p:txBody>
      </p:sp>
    </p:spTree>
    <p:extLst>
      <p:ext uri="{BB962C8B-B14F-4D97-AF65-F5344CB8AC3E}">
        <p14:creationId xmlns:p14="http://schemas.microsoft.com/office/powerpoint/2010/main" val="366481912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28600" y="228600"/>
            <a:ext cx="8686800" cy="5741894"/>
          </a:xfrm>
          <a:prstGeom prst="roundRect">
            <a:avLst>
              <a:gd name="adj" fmla="val 3422"/>
            </a:avLst>
          </a:prstGeom>
          <a:blipFill dpi="0" rotWithShape="1">
            <a:blip r:embed="rId2" r:link="rId3"/>
            <a:srcRect/>
            <a:stretch>
              <a:fillRect/>
            </a:stretch>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sp>
        <p:nvSpPr>
          <p:cNvPr id="2" name="TextBox 1"/>
          <p:cNvSpPr txBox="1"/>
          <p:nvPr/>
        </p:nvSpPr>
        <p:spPr>
          <a:xfrm>
            <a:off x="1600200" y="2407049"/>
            <a:ext cx="5943600" cy="1384995"/>
          </a:xfrm>
          <a:prstGeom prst="rect">
            <a:avLst/>
          </a:prstGeom>
          <a:noFill/>
        </p:spPr>
        <p:txBody>
          <a:bodyPr wrap="square" rtlCol="0" anchor="ctr">
            <a:spAutoFit/>
          </a:bodyPr>
          <a:lstStyle/>
          <a:p>
            <a:pPr algn="ctr"/>
            <a:r>
              <a:rPr lang="en-US" sz="2800" dirty="0">
                <a:solidFill>
                  <a:schemeClr val="bg1"/>
                </a:solidFill>
                <a:latin typeface="Helvetica Neue" charset="0"/>
                <a:ea typeface="Helvetica Neue" charset="0"/>
                <a:cs typeface="Helvetica Neue" charset="0"/>
              </a:rPr>
              <a:t>You’ve tried other ways to improve education, now try one that works for every child in every setting. </a:t>
            </a:r>
          </a:p>
        </p:txBody>
      </p:sp>
      <p:sp>
        <p:nvSpPr>
          <p:cNvPr id="4" name="Round Single Corner Rectangle 3"/>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5" name="Picture 4"/>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Tree>
    <p:extLst>
      <p:ext uri="{BB962C8B-B14F-4D97-AF65-F5344CB8AC3E}">
        <p14:creationId xmlns:p14="http://schemas.microsoft.com/office/powerpoint/2010/main" val="1797496893"/>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irlsewing.jpg" descr="/Users/armbou/Dropbox (NC)/Artwork Files/ami/Presentations/AMI Parent:Teacher Outreach Presentation/links/girlsewing.jpg"/>
          <p:cNvPicPr>
            <a:picLocks noChangeAspect="1"/>
          </p:cNvPicPr>
          <p:nvPr/>
        </p:nvPicPr>
        <p:blipFill rotWithShape="1">
          <a:blip r:embed="rId2" r:link="rId3">
            <a:extLst>
              <a:ext uri="{28A0092B-C50C-407E-A947-70E740481C1C}">
                <a14:useLocalDpi xmlns:a14="http://schemas.microsoft.com/office/drawing/2010/main" val="0"/>
              </a:ext>
            </a:extLst>
          </a:blip>
          <a:srcRect t="7215" b="3079"/>
          <a:stretch/>
        </p:blipFill>
        <p:spPr>
          <a:xfrm>
            <a:off x="228600" y="228601"/>
            <a:ext cx="8686800" cy="5741894"/>
          </a:xfrm>
          <a:prstGeom prst="roundRect">
            <a:avLst>
              <a:gd name="adj" fmla="val 2796"/>
            </a:avLst>
          </a:prstGeom>
          <a:solidFill>
            <a:srgbClr val="FFFFFF">
              <a:shade val="85000"/>
            </a:srgbClr>
          </a:solidFill>
          <a:ln>
            <a:noFill/>
          </a:ln>
          <a:effectLst/>
        </p:spPr>
      </p:pic>
      <p:sp>
        <p:nvSpPr>
          <p:cNvPr id="2" name="TextBox 1"/>
          <p:cNvSpPr txBox="1"/>
          <p:nvPr/>
        </p:nvSpPr>
        <p:spPr>
          <a:xfrm>
            <a:off x="653473" y="3067501"/>
            <a:ext cx="7780029" cy="2554545"/>
          </a:xfrm>
          <a:prstGeom prst="rect">
            <a:avLst/>
          </a:prstGeom>
          <a:noFill/>
        </p:spPr>
        <p:txBody>
          <a:bodyPr wrap="square" rtlCol="0" anchor="ctr">
            <a:spAutoFit/>
          </a:bodyPr>
          <a:lstStyle/>
          <a:p>
            <a:pPr algn="ctr"/>
            <a:r>
              <a:rPr lang="en-US" sz="3200" dirty="0">
                <a:solidFill>
                  <a:schemeClr val="bg1"/>
                </a:solidFill>
                <a:latin typeface="Helvetica Neue" charset="0"/>
                <a:ea typeface="Helvetica Neue" charset="0"/>
                <a:cs typeface="Helvetica Neue" charset="0"/>
              </a:rPr>
              <a:t>Policies that accommodate Montessori can close the opportunity/achievement gap, provide what parents want for their children, and do what’s best for children now and in the future. </a:t>
            </a:r>
          </a:p>
        </p:txBody>
      </p:sp>
      <p:sp>
        <p:nvSpPr>
          <p:cNvPr id="4" name="Round Single Corner Rectangle 3"/>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5" name="Picture 4"/>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Tree>
    <p:extLst>
      <p:ext uri="{BB962C8B-B14F-4D97-AF65-F5344CB8AC3E}">
        <p14:creationId xmlns:p14="http://schemas.microsoft.com/office/powerpoint/2010/main" val="362355551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acher_blackgirl.jpg" descr="/Users/armbou/Dropbox (NC)/Artwork Files/ami/Presentations/AMI Parent:Teacher Outreach Presentation/links/teacher_blackgirl.jpg"/>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228600" y="228600"/>
            <a:ext cx="8686800" cy="6400800"/>
          </a:xfrm>
          <a:prstGeom prst="roundRect">
            <a:avLst>
              <a:gd name="adj" fmla="val 3008"/>
            </a:avLst>
          </a:prstGeom>
          <a:solidFill>
            <a:srgbClr val="FFFFFF">
              <a:shade val="85000"/>
            </a:srgbClr>
          </a:solidFill>
          <a:ln>
            <a:noFill/>
          </a:ln>
          <a:effectLst/>
        </p:spPr>
      </p:pic>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7" name="TextBox 6"/>
          <p:cNvSpPr txBox="1"/>
          <p:nvPr/>
        </p:nvSpPr>
        <p:spPr>
          <a:xfrm>
            <a:off x="1181599" y="3260310"/>
            <a:ext cx="6780801" cy="1938992"/>
          </a:xfrm>
          <a:prstGeom prst="rect">
            <a:avLst/>
          </a:prstGeom>
          <a:noFill/>
        </p:spPr>
        <p:txBody>
          <a:bodyPr wrap="square" rtlCol="0">
            <a:spAutoFit/>
          </a:bodyPr>
          <a:lstStyle/>
          <a:p>
            <a:pPr algn="ctr"/>
            <a:r>
              <a:rPr lang="en-US" sz="4000" b="1" dirty="0">
                <a:solidFill>
                  <a:srgbClr val="FFFFFF"/>
                </a:solidFill>
                <a:latin typeface="Helvetica Neue" charset="0"/>
                <a:ea typeface="Helvetica Neue" charset="0"/>
                <a:cs typeface="Helvetica Neue" charset="0"/>
                <a:sym typeface="Helvetica Neue" pitchFamily="-109" charset="0"/>
              </a:rPr>
              <a:t>Montessori is the solution</a:t>
            </a:r>
            <a:r>
              <a:rPr lang="en-US" sz="4000" dirty="0">
                <a:solidFill>
                  <a:srgbClr val="FFFFFF"/>
                </a:solidFill>
                <a:latin typeface="Helvetica Neue" charset="0"/>
                <a:ea typeface="Helvetica Neue" charset="0"/>
                <a:cs typeface="Helvetica Neue" charset="0"/>
                <a:sym typeface="Helvetica Neue" pitchFamily="-109" charset="0"/>
              </a:rPr>
              <a:t> for your most pressing education issues</a:t>
            </a:r>
            <a:r>
              <a:rPr lang="en-US" sz="4000" b="1" dirty="0">
                <a:solidFill>
                  <a:srgbClr val="FFFFFF"/>
                </a:solidFill>
                <a:latin typeface="Helvetica Neue" charset="0"/>
                <a:ea typeface="Helvetica Neue" charset="0"/>
                <a:cs typeface="Helvetica Neue" charset="0"/>
                <a:sym typeface="Helvetica Neue" pitchFamily="-109" charset="0"/>
              </a:rPr>
              <a:t>. </a:t>
            </a:r>
          </a:p>
        </p:txBody>
      </p:sp>
    </p:spTree>
    <p:extLst>
      <p:ext uri="{BB962C8B-B14F-4D97-AF65-F5344CB8AC3E}">
        <p14:creationId xmlns:p14="http://schemas.microsoft.com/office/powerpoint/2010/main" val="1460488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7864" y="2290319"/>
            <a:ext cx="8088271" cy="2400657"/>
          </a:xfrm>
          <a:prstGeom prst="rect">
            <a:avLst/>
          </a:prstGeom>
          <a:noFill/>
        </p:spPr>
        <p:txBody>
          <a:bodyPr wrap="square" rtlCol="0" anchor="ctr">
            <a:spAutoFit/>
          </a:bodyPr>
          <a:lstStyle/>
          <a:p>
            <a:pPr algn="ctr"/>
            <a:r>
              <a:rPr lang="en-US" sz="3000" dirty="0">
                <a:solidFill>
                  <a:srgbClr val="0F498B"/>
                </a:solidFill>
                <a:latin typeface="Helvetica Neue" charset="0"/>
                <a:ea typeface="Helvetica Neue" charset="0"/>
                <a:cs typeface="Helvetica Neue" charset="0"/>
              </a:rPr>
              <a:t>With over 100 years of proven practice, Montessori supports a child’s natural development to create capable, well-rounded students who become productive, fulfilled adults and lifelong learners.</a:t>
            </a:r>
          </a:p>
        </p:txBody>
      </p:sp>
    </p:spTree>
    <p:extLst>
      <p:ext uri="{BB962C8B-B14F-4D97-AF65-F5344CB8AC3E}">
        <p14:creationId xmlns:p14="http://schemas.microsoft.com/office/powerpoint/2010/main" val="82031701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idwithcards.jpg" descr="/Users/armbou/Dropbox (NC)/Artwork Files/ami/Presentations/AMI Parent:Teacher Outreach Presentation/links/kidwithcards.jpg"/>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228600" y="228600"/>
            <a:ext cx="8686800" cy="6400800"/>
          </a:xfrm>
          <a:prstGeom prst="roundRect">
            <a:avLst>
              <a:gd name="adj" fmla="val 3393"/>
            </a:avLst>
          </a:prstGeom>
          <a:solidFill>
            <a:srgbClr val="FFFFFF">
              <a:shade val="85000"/>
            </a:srgbClr>
          </a:solidFill>
          <a:ln>
            <a:noFill/>
          </a:ln>
          <a:effectLst/>
        </p:spPr>
      </p:pic>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7" name="TextBox 6"/>
          <p:cNvSpPr txBox="1"/>
          <p:nvPr/>
        </p:nvSpPr>
        <p:spPr>
          <a:xfrm>
            <a:off x="1200094" y="3874848"/>
            <a:ext cx="6743812" cy="1754326"/>
          </a:xfrm>
          <a:prstGeom prst="rect">
            <a:avLst/>
          </a:prstGeom>
          <a:noFill/>
        </p:spPr>
        <p:txBody>
          <a:bodyPr wrap="square" rtlCol="0">
            <a:spAutoFit/>
          </a:bodyPr>
          <a:lstStyle/>
          <a:p>
            <a:pPr algn="ctr"/>
            <a:r>
              <a:rPr lang="en-US" sz="3600" dirty="0">
                <a:solidFill>
                  <a:srgbClr val="FFFFFF"/>
                </a:solidFill>
                <a:latin typeface="Helvetica Neue" charset="0"/>
                <a:ea typeface="Helvetica Neue" charset="0"/>
                <a:cs typeface="Helvetica Neue" charset="0"/>
                <a:sym typeface="Helvetica Neue" pitchFamily="-109" charset="0"/>
              </a:rPr>
              <a:t>Montessori makes personalized </a:t>
            </a:r>
            <a:br>
              <a:rPr lang="en-US" sz="3600" dirty="0">
                <a:solidFill>
                  <a:srgbClr val="FFFFFF"/>
                </a:solidFill>
                <a:latin typeface="Helvetica Neue" charset="0"/>
                <a:ea typeface="Helvetica Neue" charset="0"/>
                <a:cs typeface="Helvetica Neue" charset="0"/>
                <a:sym typeface="Helvetica Neue" pitchFamily="-109" charset="0"/>
              </a:rPr>
            </a:br>
            <a:r>
              <a:rPr lang="en-US" sz="3600" dirty="0">
                <a:solidFill>
                  <a:srgbClr val="FFFFFF"/>
                </a:solidFill>
                <a:latin typeface="Helvetica Neue" charset="0"/>
                <a:ea typeface="Helvetica Neue" charset="0"/>
                <a:cs typeface="Helvetica Neue" charset="0"/>
                <a:sym typeface="Helvetica Neue" pitchFamily="-109" charset="0"/>
              </a:rPr>
              <a:t>education possible in </a:t>
            </a:r>
            <a:br>
              <a:rPr lang="en-US" sz="3600" dirty="0">
                <a:solidFill>
                  <a:srgbClr val="FFFFFF"/>
                </a:solidFill>
                <a:latin typeface="Helvetica Neue" charset="0"/>
                <a:ea typeface="Helvetica Neue" charset="0"/>
                <a:cs typeface="Helvetica Neue" charset="0"/>
                <a:sym typeface="Helvetica Neue" pitchFamily="-109" charset="0"/>
              </a:rPr>
            </a:br>
            <a:r>
              <a:rPr lang="en-US" sz="3600" dirty="0">
                <a:solidFill>
                  <a:srgbClr val="FFFFFF"/>
                </a:solidFill>
                <a:latin typeface="Helvetica Neue" charset="0"/>
                <a:ea typeface="Helvetica Neue" charset="0"/>
                <a:cs typeface="Helvetica Neue" charset="0"/>
                <a:sym typeface="Helvetica Neue" pitchFamily="-109" charset="0"/>
              </a:rPr>
              <a:t>public settings.</a:t>
            </a:r>
          </a:p>
        </p:txBody>
      </p:sp>
    </p:spTree>
    <p:extLst>
      <p:ext uri="{BB962C8B-B14F-4D97-AF65-F5344CB8AC3E}">
        <p14:creationId xmlns:p14="http://schemas.microsoft.com/office/powerpoint/2010/main" val="1832220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8858" y="2459508"/>
            <a:ext cx="6786283" cy="1938992"/>
          </a:xfrm>
          <a:prstGeom prst="rect">
            <a:avLst/>
          </a:prstGeom>
          <a:noFill/>
        </p:spPr>
        <p:txBody>
          <a:bodyPr wrap="square" rtlCol="0" anchor="ctr">
            <a:spAutoFit/>
          </a:bodyPr>
          <a:lstStyle/>
          <a:p>
            <a:pPr algn="ctr"/>
            <a:r>
              <a:rPr lang="en-US" sz="3000" dirty="0">
                <a:solidFill>
                  <a:srgbClr val="0F498B"/>
                </a:solidFill>
                <a:latin typeface="Helvetica Neue" charset="0"/>
                <a:ea typeface="Helvetica Neue" charset="0"/>
                <a:cs typeface="Helvetica Neue" charset="0"/>
              </a:rPr>
              <a:t>This is achieved through a rigorous, self-paced, collaborative, and joyful learning environment that increases achievement for all students. </a:t>
            </a:r>
          </a:p>
        </p:txBody>
      </p:sp>
    </p:spTree>
    <p:extLst>
      <p:ext uri="{BB962C8B-B14F-4D97-AF65-F5344CB8AC3E}">
        <p14:creationId xmlns:p14="http://schemas.microsoft.com/office/powerpoint/2010/main" val="400108566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bwMode="auto">
          <a:xfrm>
            <a:off x="228600" y="228600"/>
            <a:ext cx="8686800" cy="3160776"/>
          </a:xfrm>
          <a:prstGeom prst="roundRect">
            <a:avLst>
              <a:gd name="adj" fmla="val 5736"/>
            </a:avLst>
          </a:prstGeom>
          <a:blipFill dpi="0" rotWithShape="1">
            <a:blip r:embed="rId2" r:link="rId3"/>
            <a:srcRect/>
            <a:stretch>
              <a:fillRect/>
            </a:stretch>
          </a:blip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sp>
        <p:nvSpPr>
          <p:cNvPr id="2" name="TextBox 1"/>
          <p:cNvSpPr txBox="1"/>
          <p:nvPr/>
        </p:nvSpPr>
        <p:spPr>
          <a:xfrm>
            <a:off x="1236821" y="3803273"/>
            <a:ext cx="6670358" cy="1384995"/>
          </a:xfrm>
          <a:prstGeom prst="rect">
            <a:avLst/>
          </a:prstGeom>
          <a:noFill/>
        </p:spPr>
        <p:txBody>
          <a:bodyPr wrap="square" rtlCol="0" anchor="ctr">
            <a:spAutoFit/>
          </a:bodyPr>
          <a:lstStyle/>
          <a:p>
            <a:pPr algn="ctr"/>
            <a:r>
              <a:rPr lang="en-US" sz="2800" dirty="0">
                <a:solidFill>
                  <a:srgbClr val="0F498B"/>
                </a:solidFill>
                <a:latin typeface="Helvetica Neue" charset="0"/>
                <a:ea typeface="Helvetica Neue" charset="0"/>
                <a:cs typeface="Helvetica Neue" charset="0"/>
              </a:rPr>
              <a:t>Montessori is the best way to close the achievement gap and move all children ahead, no matter where they begin.</a:t>
            </a:r>
            <a:endParaRPr lang="en-US" sz="2500" dirty="0">
              <a:solidFill>
                <a:srgbClr val="0F498B"/>
              </a:solidFill>
              <a:latin typeface="Helvetica Neue" charset="0"/>
              <a:ea typeface="Helvetica Neue" charset="0"/>
              <a:cs typeface="Helvetica Neue" charset="0"/>
            </a:endParaRPr>
          </a:p>
        </p:txBody>
      </p:sp>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Tree>
    <p:extLst>
      <p:ext uri="{BB962C8B-B14F-4D97-AF65-F5344CB8AC3E}">
        <p14:creationId xmlns:p14="http://schemas.microsoft.com/office/powerpoint/2010/main" val="2411272327"/>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1560" y="1305343"/>
            <a:ext cx="7040880" cy="4247317"/>
          </a:xfrm>
          <a:prstGeom prst="rect">
            <a:avLst/>
          </a:prstGeom>
          <a:noFill/>
        </p:spPr>
        <p:txBody>
          <a:bodyPr wrap="square" rtlCol="0" anchor="ctr">
            <a:spAutoFit/>
          </a:bodyPr>
          <a:lstStyle/>
          <a:p>
            <a:pPr algn="ctr"/>
            <a:r>
              <a:rPr lang="en-US" sz="3000" dirty="0">
                <a:solidFill>
                  <a:srgbClr val="0F498B"/>
                </a:solidFill>
                <a:latin typeface="Helvetica Neue" charset="0"/>
                <a:ea typeface="Helvetica Neue" charset="0"/>
                <a:cs typeface="Helvetica Neue" charset="0"/>
              </a:rPr>
              <a:t>“By the end of kindergarten, the Montessori children performed better on standardized tests of reading and math, engaged in more positive interaction on the playground, and showed more advanced social cognition and executive control. They also showed more concern for fairness and justice.” </a:t>
            </a:r>
            <a:r>
              <a:rPr lang="en-US" sz="2000" dirty="0">
                <a:solidFill>
                  <a:srgbClr val="0F498B"/>
                </a:solidFill>
                <a:latin typeface="Helvetica Neue" charset="0"/>
                <a:ea typeface="Helvetica Neue" charset="0"/>
                <a:cs typeface="Helvetica Neue" charset="0"/>
              </a:rPr>
              <a:t>– </a:t>
            </a:r>
            <a:r>
              <a:rPr lang="en-US" sz="2000" dirty="0" err="1">
                <a:solidFill>
                  <a:srgbClr val="0F498B"/>
                </a:solidFill>
                <a:latin typeface="Helvetica Neue" charset="0"/>
                <a:ea typeface="Helvetica Neue" charset="0"/>
                <a:cs typeface="Helvetica Neue" charset="0"/>
              </a:rPr>
              <a:t>Lillard</a:t>
            </a:r>
            <a:r>
              <a:rPr lang="en-US" sz="2000" dirty="0">
                <a:solidFill>
                  <a:srgbClr val="0F498B"/>
                </a:solidFill>
                <a:latin typeface="Helvetica Neue" charset="0"/>
                <a:ea typeface="Helvetica Neue" charset="0"/>
                <a:cs typeface="Helvetica Neue" charset="0"/>
              </a:rPr>
              <a:t> study, 2017</a:t>
            </a:r>
          </a:p>
        </p:txBody>
      </p:sp>
    </p:spTree>
    <p:extLst>
      <p:ext uri="{BB962C8B-B14F-4D97-AF65-F5344CB8AC3E}">
        <p14:creationId xmlns:p14="http://schemas.microsoft.com/office/powerpoint/2010/main" val="7969823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ndsteacherwoodtoy.jpg" descr="/Users/armbou/Dropbox (NC)/Artwork Files/ami/Presentations/AMI Parent:Teacher Outreach Presentation/links/handsteacherwoodtoy.jpg"/>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228600" y="228600"/>
            <a:ext cx="8686800" cy="6400800"/>
          </a:xfrm>
          <a:prstGeom prst="roundRect">
            <a:avLst>
              <a:gd name="adj" fmla="val 2794"/>
            </a:avLst>
          </a:prstGeom>
          <a:solidFill>
            <a:srgbClr val="FFFFFF">
              <a:shade val="85000"/>
            </a:srgbClr>
          </a:solidFill>
          <a:ln>
            <a:noFill/>
          </a:ln>
          <a:effectLst/>
        </p:spPr>
      </p:pic>
      <p:sp>
        <p:nvSpPr>
          <p:cNvPr id="5" name="Round Single Corner Rectangle 4"/>
          <p:cNvSpPr/>
          <p:nvPr/>
        </p:nvSpPr>
        <p:spPr bwMode="auto">
          <a:xfrm rot="5400000">
            <a:off x="75413" y="-75414"/>
            <a:ext cx="1536569" cy="1687398"/>
          </a:xfrm>
          <a:prstGeom prst="round1Rect">
            <a:avLst/>
          </a:prstGeom>
          <a:solidFill>
            <a:schemeClr val="bg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endParaRPr>
          </a:p>
        </p:txBody>
      </p:sp>
      <p:pic>
        <p:nvPicPr>
          <p:cNvPr id="6" name="Picture 5"/>
          <p:cNvPicPr>
            <a:picLocks noChangeAspect="1"/>
          </p:cNvPicPr>
          <p:nvPr/>
        </p:nvPicPr>
        <p:blipFill>
          <a:blip r:embed="rId4" r:link="rId5">
            <a:extLst>
              <a:ext uri="{28A0092B-C50C-407E-A947-70E740481C1C}">
                <a14:useLocalDpi xmlns:a14="http://schemas.microsoft.com/office/drawing/2010/main" val="0"/>
              </a:ext>
            </a:extLst>
          </a:blip>
          <a:stretch>
            <a:fillRect/>
          </a:stretch>
        </p:blipFill>
        <p:spPr>
          <a:xfrm>
            <a:off x="401216" y="355338"/>
            <a:ext cx="1088219" cy="931828"/>
          </a:xfrm>
          <a:prstGeom prst="rect">
            <a:avLst/>
          </a:prstGeom>
        </p:spPr>
      </p:pic>
      <p:sp>
        <p:nvSpPr>
          <p:cNvPr id="7" name="TextBox 6"/>
          <p:cNvSpPr txBox="1"/>
          <p:nvPr/>
        </p:nvSpPr>
        <p:spPr>
          <a:xfrm>
            <a:off x="907514" y="4053693"/>
            <a:ext cx="7328971" cy="1200329"/>
          </a:xfrm>
          <a:prstGeom prst="rect">
            <a:avLst/>
          </a:prstGeom>
          <a:noFill/>
        </p:spPr>
        <p:txBody>
          <a:bodyPr wrap="square" rtlCol="0">
            <a:spAutoFit/>
          </a:bodyPr>
          <a:lstStyle/>
          <a:p>
            <a:pPr algn="ctr"/>
            <a:r>
              <a:rPr lang="en-US" sz="3600" dirty="0">
                <a:solidFill>
                  <a:srgbClr val="FFFFFF"/>
                </a:solidFill>
                <a:latin typeface="Helvetica Neue" charset="0"/>
                <a:ea typeface="Helvetica Neue" charset="0"/>
                <a:cs typeface="Helvetica Neue" charset="0"/>
                <a:sym typeface="Helvetica Neue" pitchFamily="-109" charset="0"/>
              </a:rPr>
              <a:t>Montessori is the education parents want for their children.</a:t>
            </a:r>
          </a:p>
        </p:txBody>
      </p:sp>
    </p:spTree>
    <p:extLst>
      <p:ext uri="{BB962C8B-B14F-4D97-AF65-F5344CB8AC3E}">
        <p14:creationId xmlns:p14="http://schemas.microsoft.com/office/powerpoint/2010/main" val="114091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1560" y="1874731"/>
            <a:ext cx="7040880" cy="3108543"/>
          </a:xfrm>
          <a:prstGeom prst="rect">
            <a:avLst/>
          </a:prstGeom>
          <a:noFill/>
        </p:spPr>
        <p:txBody>
          <a:bodyPr wrap="square" rtlCol="0" anchor="ctr">
            <a:spAutoFit/>
          </a:bodyPr>
          <a:lstStyle/>
          <a:p>
            <a:pPr algn="ctr"/>
            <a:r>
              <a:rPr lang="en-US" sz="2800" dirty="0">
                <a:solidFill>
                  <a:srgbClr val="0F498B"/>
                </a:solidFill>
                <a:latin typeface="Helvetica Neue" charset="0"/>
                <a:ea typeface="Helvetica Neue" charset="0"/>
                <a:cs typeface="Helvetica Neue" charset="0"/>
              </a:rPr>
              <a:t>Parents want personalized education that balances intellectual and social and</a:t>
            </a:r>
            <a:br>
              <a:rPr lang="en-US" sz="2800" dirty="0">
                <a:solidFill>
                  <a:srgbClr val="0F498B"/>
                </a:solidFill>
                <a:latin typeface="Helvetica Neue" charset="0"/>
                <a:ea typeface="Helvetica Neue" charset="0"/>
                <a:cs typeface="Helvetica Neue" charset="0"/>
              </a:rPr>
            </a:br>
            <a:r>
              <a:rPr lang="en-US" sz="2800" dirty="0">
                <a:solidFill>
                  <a:srgbClr val="0F498B"/>
                </a:solidFill>
                <a:latin typeface="Helvetica Neue" charset="0"/>
                <a:ea typeface="Helvetica Neue" charset="0"/>
                <a:cs typeface="Helvetica Neue" charset="0"/>
              </a:rPr>
              <a:t>emotional development—having choices of education approaches, such as Montessori, provides greater satisfaction and confidence they are making the best possible choice for their child.</a:t>
            </a:r>
          </a:p>
        </p:txBody>
      </p:sp>
    </p:spTree>
    <p:extLst>
      <p:ext uri="{BB962C8B-B14F-4D97-AF65-F5344CB8AC3E}">
        <p14:creationId xmlns:p14="http://schemas.microsoft.com/office/powerpoint/2010/main" val="4282478775"/>
      </p:ext>
    </p:extLst>
  </p:cSld>
  <p:clrMapOvr>
    <a:masterClrMapping/>
  </p:clrMapOvr>
  <p:transition spd="slow">
    <p:wipe/>
  </p:transition>
</p:sld>
</file>

<file path=ppt/theme/theme1.xml><?xml version="1.0" encoding="utf-8"?>
<a:theme xmlns:a="http://schemas.openxmlformats.org/drawingml/2006/main" name="Default - Title Slide">
  <a:themeElements>
    <a:clrScheme name="">
      <a:dk1>
        <a:srgbClr val="052754"/>
      </a:dk1>
      <a:lt1>
        <a:srgbClr val="FFFFFF"/>
      </a:lt1>
      <a:dk2>
        <a:srgbClr val="000000"/>
      </a:dk2>
      <a:lt2>
        <a:srgbClr val="808080"/>
      </a:lt2>
      <a:accent1>
        <a:srgbClr val="FFFFFF"/>
      </a:accent1>
      <a:accent2>
        <a:srgbClr val="333399"/>
      </a:accent2>
      <a:accent3>
        <a:srgbClr val="FFFFFF"/>
      </a:accent3>
      <a:accent4>
        <a:srgbClr val="032046"/>
      </a:accent4>
      <a:accent5>
        <a:srgbClr val="FFFFFF"/>
      </a:accent5>
      <a:accent6>
        <a:srgbClr val="2D2D8A"/>
      </a:accent6>
      <a:hlink>
        <a:srgbClr val="009999"/>
      </a:hlink>
      <a:folHlink>
        <a:srgbClr val="99CC00"/>
      </a:folHlink>
    </a:clrScheme>
    <a:fontScheme name="Default - Title Slide">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pitchFamily="-109" charset="0"/>
            <a:ea typeface="ヒラギノ角ゴ ProN W3" pitchFamily="-109" charset="-128"/>
            <a:cs typeface="ヒラギノ角ゴ ProN W3" pitchFamily="-109" charset="-128"/>
            <a:sym typeface="Gill Sans" pitchFamily="-109" charset="0"/>
          </a:defRPr>
        </a:defPPr>
      </a:lstStyle>
    </a:lnDef>
  </a:objectDefaults>
  <a:extraClrSchemeLst>
    <a:extraClrScheme>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883</TotalTime>
  <Words>865</Words>
  <Application>Microsoft Macintosh PowerPoint</Application>
  <PresentationFormat>On-screen Show (4:3)</PresentationFormat>
  <Paragraphs>54</Paragraphs>
  <Slides>21</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ヒラギノ角ゴ ProN W3</vt:lpstr>
      <vt:lpstr>Arial</vt:lpstr>
      <vt:lpstr>Calibri</vt:lpstr>
      <vt:lpstr>Calibri Light</vt:lpstr>
      <vt:lpstr>Gill Sans</vt:lpstr>
      <vt:lpstr>Helvetica</vt:lpstr>
      <vt:lpstr>Helvetica Neue</vt:lpstr>
      <vt:lpstr>Default - Title Slide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Hershey</dc:creator>
  <cp:lastModifiedBy>Catherine Solomon</cp:lastModifiedBy>
  <cp:revision>92</cp:revision>
  <dcterms:created xsi:type="dcterms:W3CDTF">2017-09-14T15:11:34Z</dcterms:created>
  <dcterms:modified xsi:type="dcterms:W3CDTF">2018-06-14T15:01:08Z</dcterms:modified>
</cp:coreProperties>
</file>