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60" r:id="rId2"/>
  </p:sldMasterIdLst>
  <p:notesMasterIdLst>
    <p:notesMasterId r:id="rId36"/>
  </p:notesMasterIdLst>
  <p:sldIdLst>
    <p:sldId id="302" r:id="rId3"/>
    <p:sldId id="258" r:id="rId4"/>
    <p:sldId id="260" r:id="rId5"/>
    <p:sldId id="294" r:id="rId6"/>
    <p:sldId id="268" r:id="rId7"/>
    <p:sldId id="295" r:id="rId8"/>
    <p:sldId id="269" r:id="rId9"/>
    <p:sldId id="261" r:id="rId10"/>
    <p:sldId id="270" r:id="rId11"/>
    <p:sldId id="271" r:id="rId12"/>
    <p:sldId id="301" r:id="rId13"/>
    <p:sldId id="273" r:id="rId14"/>
    <p:sldId id="291" r:id="rId15"/>
    <p:sldId id="275" r:id="rId16"/>
    <p:sldId id="262" r:id="rId17"/>
    <p:sldId id="298" r:id="rId18"/>
    <p:sldId id="296" r:id="rId19"/>
    <p:sldId id="292" r:id="rId20"/>
    <p:sldId id="279" r:id="rId21"/>
    <p:sldId id="263" r:id="rId22"/>
    <p:sldId id="300" r:id="rId23"/>
    <p:sldId id="281" r:id="rId24"/>
    <p:sldId id="293" r:id="rId25"/>
    <p:sldId id="283" r:id="rId26"/>
    <p:sldId id="284" r:id="rId27"/>
    <p:sldId id="297" r:id="rId28"/>
    <p:sldId id="264" r:id="rId29"/>
    <p:sldId id="299" r:id="rId30"/>
    <p:sldId id="286" r:id="rId31"/>
    <p:sldId id="304" r:id="rId32"/>
    <p:sldId id="303" r:id="rId33"/>
    <p:sldId id="265" r:id="rId34"/>
    <p:sldId id="305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therine Solomon" initials="CS" lastIdx="1" clrIdx="0">
    <p:extLst>
      <p:ext uri="{19B8F6BF-5375-455C-9EA6-DF929625EA0E}">
        <p15:presenceInfo xmlns:p15="http://schemas.microsoft.com/office/powerpoint/2012/main" userId="Catherine Solomo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498B"/>
    <a:srgbClr val="39B4A8"/>
    <a:srgbClr val="F49200"/>
    <a:srgbClr val="D0007E"/>
    <a:srgbClr val="52AE30"/>
    <a:srgbClr val="555546"/>
    <a:srgbClr val="0084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62"/>
    <p:restoredTop sz="89592"/>
  </p:normalViewPr>
  <p:slideViewPr>
    <p:cSldViewPr snapToGrid="0" snapToObjects="1">
      <p:cViewPr varScale="1">
        <p:scale>
          <a:sx n="145" d="100"/>
          <a:sy n="145" d="100"/>
        </p:scale>
        <p:origin x="200" y="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939685-6E76-7743-A6DD-C5A0D8654407}" type="datetimeFigureOut">
              <a:rPr lang="en-US" smtClean="0"/>
              <a:t>5/31/18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3A7534-5966-7145-82D1-EC16ADEA4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72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A7534-5966-7145-82D1-EC16ADEA4C2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484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A7534-5966-7145-82D1-EC16ADEA4C2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877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A7534-5966-7145-82D1-EC16ADEA4C2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027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A7534-5966-7145-82D1-EC16ADEA4C2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142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file:////Users/peter/Dropbox%20(NC)/Artwork%20Files/ami/AMI%20Parent%20Outreach%20Presentation/links/bg.jpg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file:////Users/peter/Dropbox%20(NC)/Artwork%20Files/ami/AMI%20Parent%20Outreach%20Presentation/links/logo-small.png" TargetMode="Externa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file:////Users/peter/Dropbox%20(NC)/Artwork%20Files/ami/AMI%20Parent%20Outreach%20Presentation/links/logo-small.png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r:link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004" y="1536192"/>
            <a:ext cx="5682996" cy="5321808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401216" y="6316552"/>
            <a:ext cx="1600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2FF2AFB-3C31-B049-9852-FC04B6B1FCB8}" type="slidenum">
              <a:rPr lang="en-US" sz="900" b="0" i="0" smtClean="0">
                <a:solidFill>
                  <a:srgbClr val="0F498B"/>
                </a:solidFill>
                <a:latin typeface="Helvetica Neue" charset="0"/>
                <a:ea typeface="Helvetica Neue" charset="0"/>
                <a:cs typeface="Helvetica Neue" charset="0"/>
              </a:rPr>
              <a:pPr/>
              <a:t>‹#›</a:t>
            </a:fld>
            <a:endParaRPr lang="en-US" sz="900" b="0" i="0" dirty="0">
              <a:solidFill>
                <a:srgbClr val="0F498B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16" y="355338"/>
            <a:ext cx="1088219" cy="931828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4432667" y="6316552"/>
            <a:ext cx="43248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b="0" i="0" kern="1200" dirty="0">
                <a:solidFill>
                  <a:srgbClr val="0F498B"/>
                </a:solidFill>
                <a:effectLst/>
                <a:latin typeface="Helvetica Neue" charset="0"/>
                <a:ea typeface="Helvetica Neue" charset="0"/>
                <a:cs typeface="Helvetica Neue" charset="0"/>
              </a:rPr>
              <a:t> Association Montessori </a:t>
            </a:r>
            <a:r>
              <a:rPr lang="en-US" sz="900" b="0" i="0" kern="1200" dirty="0" err="1">
                <a:solidFill>
                  <a:srgbClr val="0F498B"/>
                </a:solidFill>
                <a:effectLst/>
                <a:latin typeface="Helvetica Neue" charset="0"/>
                <a:ea typeface="Helvetica Neue" charset="0"/>
                <a:cs typeface="Helvetica Neue" charset="0"/>
              </a:rPr>
              <a:t>Internationale</a:t>
            </a:r>
            <a:r>
              <a:rPr lang="en-US" sz="900" b="0" i="0" kern="1200" dirty="0">
                <a:solidFill>
                  <a:srgbClr val="0F498B"/>
                </a:solidFill>
                <a:effectLst/>
                <a:latin typeface="Helvetica Neue" charset="0"/>
                <a:ea typeface="Helvetica Neue" charset="0"/>
                <a:cs typeface="Helvetica Neue" charset="0"/>
              </a:rPr>
              <a:t> | </a:t>
            </a:r>
            <a:r>
              <a:rPr lang="en-US" sz="900" b="0" i="0" kern="1200">
                <a:solidFill>
                  <a:srgbClr val="0F498B"/>
                </a:solidFill>
                <a:effectLst/>
                <a:latin typeface="Helvetica Neue" charset="0"/>
                <a:ea typeface="Helvetica Neue" charset="0"/>
                <a:cs typeface="Helvetica Neue" charset="0"/>
              </a:rPr>
              <a:t>montessori-ami.org</a:t>
            </a:r>
            <a:endParaRPr lang="en-US" sz="900" b="0" i="0" kern="1200" dirty="0">
              <a:solidFill>
                <a:srgbClr val="0F498B"/>
              </a:solidFill>
              <a:effectLst/>
              <a:latin typeface="Helvetica Neue" charset="0"/>
              <a:ea typeface="Helvetica Neue" charset="0"/>
              <a:cs typeface="Helvetica Neue" charset="0"/>
            </a:endParaRPr>
          </a:p>
        </p:txBody>
      </p:sp>
      <p:cxnSp>
        <p:nvCxnSpPr>
          <p:cNvPr id="8" name="Straight Connector 7"/>
          <p:cNvCxnSpPr/>
          <p:nvPr userDrawn="1"/>
        </p:nvCxnSpPr>
        <p:spPr bwMode="auto">
          <a:xfrm>
            <a:off x="478699" y="6202837"/>
            <a:ext cx="8186603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F498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E76544-8909-5248-9344-2F0792A856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130427"/>
            <a:ext cx="1943100" cy="35083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30427"/>
            <a:ext cx="5676900" cy="35083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E74DC2-5116-6645-8E9B-B4571ACED3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8509BF3-1FF6-6445-82AD-09F2BAAE616F}" type="datetimeFigureOut">
              <a:rPr lang="en-US" smtClean="0"/>
              <a:t>5/31/18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00DC7-CAC2-BE45-898C-01B7CC99A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302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09BF3-1FF6-6445-82AD-09F2BAAE616F}" type="datetimeFigureOut">
              <a:rPr lang="en-US" smtClean="0"/>
              <a:t>5/31/18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00DC7-CAC2-BE45-898C-01B7CC99A4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09BF3-1FF6-6445-82AD-09F2BAAE616F}" type="datetimeFigureOut">
              <a:rPr lang="en-US" smtClean="0"/>
              <a:t>5/31/18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00DC7-CAC2-BE45-898C-01B7CC99A4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09BF3-1FF6-6445-82AD-09F2BAAE616F}" type="datetimeFigureOut">
              <a:rPr lang="en-US" smtClean="0"/>
              <a:t>5/31/18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00DC7-CAC2-BE45-898C-01B7CC99A4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09BF3-1FF6-6445-82AD-09F2BAAE616F}" type="datetimeFigureOut">
              <a:rPr lang="en-US" smtClean="0"/>
              <a:t>5/31/18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00DC7-CAC2-BE45-898C-01B7CC99A4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09BF3-1FF6-6445-82AD-09F2BAAE616F}" type="datetimeFigureOut">
              <a:rPr lang="en-US" smtClean="0"/>
              <a:t>5/31/18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00DC7-CAC2-BE45-898C-01B7CC99A4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09BF3-1FF6-6445-82AD-09F2BAAE616F}" type="datetimeFigureOut">
              <a:rPr lang="en-US" smtClean="0"/>
              <a:t>5/31/18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00DC7-CAC2-BE45-898C-01B7CC99A4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09BF3-1FF6-6445-82AD-09F2BAAE616F}" type="datetimeFigureOut">
              <a:rPr lang="en-US" smtClean="0"/>
              <a:t>5/31/18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00DC7-CAC2-BE45-898C-01B7CC99A4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228600" y="228600"/>
            <a:ext cx="8686800" cy="6400800"/>
          </a:xfrm>
          <a:prstGeom prst="roundRect">
            <a:avLst>
              <a:gd name="adj" fmla="val 3422"/>
            </a:avLst>
          </a:prstGeom>
          <a:solidFill>
            <a:srgbClr val="BE5E2C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109" charset="0"/>
              <a:ea typeface="ヒラギノ角ゴ ProN W3" pitchFamily="-109" charset="-128"/>
              <a:cs typeface="ヒラギノ角ゴ ProN W3" pitchFamily="-109" charset="-128"/>
              <a:sym typeface="Gill Sans" pitchFamily="-109" charset="0"/>
            </a:endParaRPr>
          </a:p>
        </p:txBody>
      </p:sp>
      <p:sp>
        <p:nvSpPr>
          <p:cNvPr id="3" name="Round Single Corner Rectangle 2"/>
          <p:cNvSpPr/>
          <p:nvPr userDrawn="1"/>
        </p:nvSpPr>
        <p:spPr bwMode="auto">
          <a:xfrm rot="5400000">
            <a:off x="75413" y="-75414"/>
            <a:ext cx="1536569" cy="1687398"/>
          </a:xfrm>
          <a:prstGeom prst="round1Rect">
            <a:avLst/>
          </a:prstGeom>
          <a:solidFill>
            <a:schemeClr val="accent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109" charset="0"/>
              <a:ea typeface="ヒラギノ角ゴ ProN W3" pitchFamily="-109" charset="-128"/>
              <a:cs typeface="ヒラギノ角ゴ ProN W3" pitchFamily="-109" charset="-128"/>
              <a:sym typeface="Gill Sans" pitchFamily="-109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16" y="355338"/>
            <a:ext cx="1088219" cy="93182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09BF3-1FF6-6445-82AD-09F2BAAE616F}" type="datetimeFigureOut">
              <a:rPr lang="en-US" smtClean="0"/>
              <a:t>5/31/18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00DC7-CAC2-BE45-898C-01B7CC99A4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09BF3-1FF6-6445-82AD-09F2BAAE616F}" type="datetimeFigureOut">
              <a:rPr lang="en-US" smtClean="0"/>
              <a:t>5/31/18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00DC7-CAC2-BE45-898C-01B7CC99A4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09BF3-1FF6-6445-82AD-09F2BAAE616F}" type="datetimeFigureOut">
              <a:rPr lang="en-US" smtClean="0"/>
              <a:t>5/31/18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00DC7-CAC2-BE45-898C-01B7CC99A4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09BF3-1FF6-6445-82AD-09F2BAAE616F}" type="datetimeFigureOut">
              <a:rPr lang="en-US" smtClean="0"/>
              <a:t>5/31/18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00DC7-CAC2-BE45-898C-01B7CC99A4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48F813-C757-4041-B8E0-5C9BB1550B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3886200"/>
            <a:ext cx="3124200" cy="175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3886200"/>
            <a:ext cx="3124200" cy="175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2FBCAE-E39D-9345-BBEE-6CAEDE4D42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F6DD26-4FCD-6042-9711-D67195FF94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F0DE05-FAEA-7842-BD7D-1436A823BF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BECA46-98DF-0B4E-B29E-A6EA4A2C10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9E63DA-299E-F247-8298-44E95A42EE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pitchFamily="-109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4A0D43-798C-8445-AA39-F76B92373C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130427"/>
            <a:ext cx="7772400" cy="1470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Arial" charset="0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Arial" charset="0"/>
              </a:rPr>
              <a:t>Click to edit Master text styles</a:t>
            </a:r>
          </a:p>
          <a:p>
            <a:pPr lvl="1"/>
            <a:r>
              <a:rPr lang="en-US" dirty="0">
                <a:sym typeface="Arial" charset="0"/>
              </a:rPr>
              <a:t>Second level</a:t>
            </a:r>
          </a:p>
          <a:p>
            <a:pPr lvl="2"/>
            <a:r>
              <a:rPr lang="en-US" dirty="0">
                <a:sym typeface="Arial" charset="0"/>
              </a:rPr>
              <a:t>Third level</a:t>
            </a:r>
          </a:p>
          <a:p>
            <a:pPr lvl="3"/>
            <a:r>
              <a:rPr lang="en-US" dirty="0">
                <a:sym typeface="Arial" charset="0"/>
              </a:rPr>
              <a:t>Fourth level</a:t>
            </a:r>
          </a:p>
          <a:p>
            <a:pPr lvl="4"/>
            <a:r>
              <a:rPr lang="en-US" dirty="0">
                <a:sym typeface="Arial" charset="0"/>
              </a:rPr>
              <a:t>Fifth level</a:t>
            </a:r>
          </a:p>
        </p:txBody>
      </p:sp>
      <p:sp>
        <p:nvSpPr>
          <p:cNvPr id="2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428038" y="6467475"/>
            <a:ext cx="258762" cy="254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A9AAF"/>
                </a:solidFill>
                <a:latin typeface="Arial"/>
                <a:ea typeface="Arial"/>
                <a:cs typeface="Arial"/>
                <a:sym typeface="Arial" charset="0"/>
              </a:defRPr>
            </a:lvl1pPr>
          </a:lstStyle>
          <a:p>
            <a:pPr>
              <a:defRPr/>
            </a:pPr>
            <a:fld id="{E0F7C14B-BC53-6940-9AE1-7A72902EB9C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773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slow">
    <p:wip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/>
          <a:ea typeface="+mj-ea"/>
          <a:cs typeface="+mj-cs"/>
          <a:sym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pitchFamily="-109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pitchFamily="-109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pitchFamily="-109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09" charset="0"/>
          <a:ea typeface="ヒラギノ角ゴ ProN W3" pitchFamily="-109" charset="-128"/>
          <a:cs typeface="ヒラギノ角ゴ ProN W3" pitchFamily="-109" charset="-128"/>
          <a:sym typeface="Arial" pitchFamily="-109" charset="0"/>
        </a:defRPr>
      </a:lvl9pPr>
    </p:titleStyle>
    <p:bodyStyle>
      <a:lvl1pPr marL="342900" indent="-342900" algn="ctr" rtl="0" eaLnBrk="0" fontAlgn="base" hangingPunct="0">
        <a:spcBef>
          <a:spcPts val="800"/>
        </a:spcBef>
        <a:spcAft>
          <a:spcPct val="0"/>
        </a:spcAft>
        <a:defRPr sz="3200">
          <a:solidFill>
            <a:srgbClr val="8A9AAF"/>
          </a:solidFill>
          <a:latin typeface="Arial"/>
          <a:ea typeface="+mn-ea"/>
          <a:cs typeface="+mn-cs"/>
          <a:sym typeface="Arial" charset="0"/>
        </a:defRPr>
      </a:lvl1pPr>
      <a:lvl2pPr marL="419100" indent="38100" algn="ctr" rtl="0" eaLnBrk="0" fontAlgn="base" hangingPunct="0">
        <a:spcBef>
          <a:spcPts val="700"/>
        </a:spcBef>
        <a:spcAft>
          <a:spcPct val="0"/>
        </a:spcAft>
        <a:defRPr sz="2800">
          <a:solidFill>
            <a:srgbClr val="8A9AAF"/>
          </a:solidFill>
          <a:latin typeface="Arial"/>
          <a:ea typeface="+mn-ea"/>
          <a:cs typeface="+mn-cs"/>
          <a:sym typeface="Arial" charset="0"/>
        </a:defRPr>
      </a:lvl2pPr>
      <a:lvl3pPr marL="876300" indent="38100" algn="ctr" rtl="0" eaLnBrk="0" fontAlgn="base" hangingPunct="0">
        <a:spcBef>
          <a:spcPts val="600"/>
        </a:spcBef>
        <a:spcAft>
          <a:spcPct val="0"/>
        </a:spcAft>
        <a:defRPr sz="2400">
          <a:solidFill>
            <a:srgbClr val="8A9AAF"/>
          </a:solidFill>
          <a:latin typeface="Arial"/>
          <a:ea typeface="+mn-ea"/>
          <a:cs typeface="+mn-cs"/>
          <a:sym typeface="Arial" charset="0"/>
        </a:defRPr>
      </a:lvl3pPr>
      <a:lvl4pPr marL="1333500" indent="38100" algn="ctr" rtl="0" eaLnBrk="0" fontAlgn="base" hangingPunct="0">
        <a:spcBef>
          <a:spcPts val="500"/>
        </a:spcBef>
        <a:spcAft>
          <a:spcPct val="0"/>
        </a:spcAft>
        <a:defRPr sz="2000">
          <a:solidFill>
            <a:srgbClr val="8A9AAF"/>
          </a:solidFill>
          <a:latin typeface="Arial"/>
          <a:ea typeface="+mn-ea"/>
          <a:cs typeface="+mn-cs"/>
          <a:sym typeface="Arial" charset="0"/>
        </a:defRPr>
      </a:lvl4pPr>
      <a:lvl5pPr marL="1790700" indent="38100" algn="ctr" rtl="0" eaLnBrk="0" fontAlgn="base" hangingPunct="0">
        <a:spcBef>
          <a:spcPts val="500"/>
        </a:spcBef>
        <a:spcAft>
          <a:spcPct val="0"/>
        </a:spcAft>
        <a:defRPr sz="2000">
          <a:solidFill>
            <a:srgbClr val="8A9AAF"/>
          </a:solidFill>
          <a:latin typeface="Arial"/>
          <a:ea typeface="+mn-ea"/>
          <a:cs typeface="+mn-cs"/>
          <a:sym typeface="Arial" charset="0"/>
        </a:defRPr>
      </a:lvl5pPr>
      <a:lvl6pPr marL="2247900" algn="ctr" rtl="0" fontAlgn="base">
        <a:spcBef>
          <a:spcPts val="500"/>
        </a:spcBef>
        <a:spcAft>
          <a:spcPct val="0"/>
        </a:spcAft>
        <a:defRPr sz="2000">
          <a:solidFill>
            <a:srgbClr val="8A9AAF"/>
          </a:solidFill>
          <a:latin typeface="+mn-lt"/>
          <a:ea typeface="+mn-ea"/>
          <a:cs typeface="+mn-cs"/>
          <a:sym typeface="Arial" pitchFamily="-109" charset="0"/>
        </a:defRPr>
      </a:lvl6pPr>
      <a:lvl7pPr marL="2705100" algn="ctr" rtl="0" fontAlgn="base">
        <a:spcBef>
          <a:spcPts val="500"/>
        </a:spcBef>
        <a:spcAft>
          <a:spcPct val="0"/>
        </a:spcAft>
        <a:defRPr sz="2000">
          <a:solidFill>
            <a:srgbClr val="8A9AAF"/>
          </a:solidFill>
          <a:latin typeface="+mn-lt"/>
          <a:ea typeface="+mn-ea"/>
          <a:cs typeface="+mn-cs"/>
          <a:sym typeface="Arial" pitchFamily="-109" charset="0"/>
        </a:defRPr>
      </a:lvl7pPr>
      <a:lvl8pPr marL="3162300" algn="ctr" rtl="0" fontAlgn="base">
        <a:spcBef>
          <a:spcPts val="500"/>
        </a:spcBef>
        <a:spcAft>
          <a:spcPct val="0"/>
        </a:spcAft>
        <a:defRPr sz="2000">
          <a:solidFill>
            <a:srgbClr val="8A9AAF"/>
          </a:solidFill>
          <a:latin typeface="+mn-lt"/>
          <a:ea typeface="+mn-ea"/>
          <a:cs typeface="+mn-cs"/>
          <a:sym typeface="Arial" pitchFamily="-109" charset="0"/>
        </a:defRPr>
      </a:lvl8pPr>
      <a:lvl9pPr marL="3619500" algn="ctr" rtl="0" fontAlgn="base">
        <a:spcBef>
          <a:spcPts val="500"/>
        </a:spcBef>
        <a:spcAft>
          <a:spcPct val="0"/>
        </a:spcAft>
        <a:defRPr sz="2000">
          <a:solidFill>
            <a:srgbClr val="8A9AAF"/>
          </a:solidFill>
          <a:latin typeface="+mn-lt"/>
          <a:ea typeface="+mn-ea"/>
          <a:cs typeface="+mn-cs"/>
          <a:sym typeface="Arial" pitchFamily="-109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509BF3-1FF6-6445-82AD-09F2BAAE616F}" type="datetimeFigureOut">
              <a:rPr lang="en-US" smtClean="0"/>
              <a:t>5/31/18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00DC7-CAC2-BE45-898C-01B7CC99A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317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6" Type="http://schemas.openxmlformats.org/officeDocument/2006/relationships/image" Target="file:////Users/peter/Dropbox%20(NC)/Artwork%20Files/ami/AMI%20Parent%20Outreach%20Presentation/links/logo-small.png" TargetMode="External"/><Relationship Id="rId5" Type="http://schemas.openxmlformats.org/officeDocument/2006/relationships/image" Target="../media/image2.png"/><Relationship Id="rId4" Type="http://schemas.openxmlformats.org/officeDocument/2006/relationships/image" Target="file:////Users/peter/Dropbox%20(NC)/Artwork%20Files/ami/AMI%20Parent%20Outreach%20Presentation/links/title.jpg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file:////Users/peter/Dropbox%20(NC)/Artwork%20Files/ami/Presentations/2018/links/rightwrong-header.jpg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5" Type="http://schemas.openxmlformats.org/officeDocument/2006/relationships/image" Target="file:////Users/peter/Dropbox%20(NC)/Artwork%20Files/ami/AMI%20Parent%20Outreach%20Presentation/links/logo-small.png" TargetMode="Externa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file:////Users/peter/Dropbox%20(NC)/Artwork%20Files/ami/AMI%20Parent%20Outreach%20Presentation/links/logo-small.pn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file:////Users/peter/Dropbox%20(NC)/Artwork%20Files/ami/Presentations/2018/links/15-16.jpg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Relationship Id="rId5" Type="http://schemas.openxmlformats.org/officeDocument/2006/relationships/image" Target="file:////Users/peter/Dropbox%20(NC)/Artwork%20Files/ami/AMI%20Parent%20Outreach%20Presentation/links/logo-small.png" TargetMode="Externa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file:////Users/peter/Dropbox%20(NC)/Artwork%20Files/ami/Presentations/2018/links/15-16.jpg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5" Type="http://schemas.openxmlformats.org/officeDocument/2006/relationships/image" Target="file:////Users/peter/Dropbox%20(NC)/Artwork%20Files/ami/AMI%20Parent%20Outreach%20Presentation/links/logo-small.png" TargetMode="Externa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file:////Users/peter/Dropbox%20(NC)/Artwork%20Files/ami/Presentations/2018/links/academics-header.jpg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5" Type="http://schemas.openxmlformats.org/officeDocument/2006/relationships/image" Target="file:////Users/peter/Dropbox%20(NC)/Artwork%20Files/ami/AMI%20Parent%20Outreach%20Presentation/links/logo-small.png" TargetMode="Externa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file:////Users/peter/Dropbox%20(NC)/Artwork%20Files/ami/AMI%20Parent%20Outreach%20Presentation/links/logo-small.png" TargetMode="External"/><Relationship Id="rId5" Type="http://schemas.openxmlformats.org/officeDocument/2006/relationships/image" Target="../media/image2.png"/><Relationship Id="rId4" Type="http://schemas.openxmlformats.org/officeDocument/2006/relationships/image" Target="file:////Users/peter/Dropbox%20(NC)/Artwork%20Files/ami/Presentations/2018/links/background-green-2.jpg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file:////Users/peter/Dropbox%20(NC)/Artwork%20Files/ami/Presentations/2018/links/background-green-2.jpg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5" Type="http://schemas.openxmlformats.org/officeDocument/2006/relationships/image" Target="file:////Users/peter/Dropbox%20(NC)/Artwork%20Files/ami/AMI%20Parent%20Outreach%20Presentation/links/logo-small.png" TargetMode="Externa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file:////Users/peter/Dropbox%20(NC)/Artwork%20Files/ami/Presentations/2018/links/teachers-header.jpg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5" Type="http://schemas.openxmlformats.org/officeDocument/2006/relationships/image" Target="file:////Users/peter/Dropbox%20(NC)/Artwork%20Files/ami/AMI%20Parent%20Outreach%20Presentation/links/logo-small.png" TargetMode="Externa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file:////Users/peter/Dropbox%20(NC)/Artwork%20Files/ami/Presentations/2018/links/Parent-ChildDiscovery.jpg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5" Type="http://schemas.openxmlformats.org/officeDocument/2006/relationships/image" Target="file:////Users/peter/Dropbox%20(NC)/Artwork%20Files/ami/AMI%20Parent%20Outreach%20Presentation/links/logo-small.png" TargetMode="Externa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file:////Users/peter/Dropbox%20(NC)/Artwork%20Files/ami/Presentations/2018/links/background-pink-2.jpg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5" Type="http://schemas.openxmlformats.org/officeDocument/2006/relationships/image" Target="file:////Users/peter/Dropbox%20(NC)/Artwork%20Files/ami/AMI%20Parent%20Outreach%20Presentation/links/logo-small.png" TargetMode="Externa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file:////Users/peter/Dropbox%20(NC)/Artwork%20Files/ami/Presentations/2018/links/background-pink-2.jpg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openxmlformats.org/officeDocument/2006/relationships/image" Target="file:////Users/peter/Dropbox%20(NC)/Artwork%20Files/ami/AMI%20Parent%20Outreach%20Presentation/links/logo-small.png" TargetMode="Externa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file:////Users/peter/Dropbox%20(NC)/Artwork%20Files/ami/Presentations/2018/links/3-4.jpg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Relationship Id="rId5" Type="http://schemas.openxmlformats.org/officeDocument/2006/relationships/image" Target="file:////Users/peter/Dropbox%20(NC)/Artwork%20Files/ami/AMI%20Parent%20Outreach%20Presentation/links/logo-small.png" TargetMode="Externa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file:////Users/peter/Dropbox%20(NC)/Artwork%20Files/ami/Presentations/2018/links/background-blue-2.jpg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5" Type="http://schemas.openxmlformats.org/officeDocument/2006/relationships/image" Target="file:////Users/peter/Dropbox%20(NC)/Artwork%20Files/ami/AMI%20Parent%20Outreach%20Presentation/links/logo-small.png" TargetMode="Externa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file:////Users/peter/Dropbox%20(NC)/Artwork%20Files/ami/Presentations/2018/links/3-4b.jpg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5" Type="http://schemas.openxmlformats.org/officeDocument/2006/relationships/image" Target="file:////Users/peter/Dropbox%20(NC)/Artwork%20Files/ami/AMI%20Parent%20Outreach%20Presentation/links/logo-small.png" TargetMode="Externa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file:////Users/peter/Dropbox%20(NC)/Artwork%20Files/ami/Presentations/2018/links/child.jpg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5" Type="http://schemas.openxmlformats.org/officeDocument/2006/relationships/image" Target="file:////Users/peter/Dropbox%20(NC)/Artwork%20Files/ami/AMI%20Parent%20Outreach%20Presentation/links/logo-small.png" TargetMode="Externa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file:////Users/peter/Dropbox%20(NC)/Artwork%20Files/ami/Presentations/2018/links/background-pink.jpg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Relationship Id="rId5" Type="http://schemas.openxmlformats.org/officeDocument/2006/relationships/image" Target="file:////Users/peter/Dropbox%20(NC)/Artwork%20Files/ami/AMI%20Parent%20Outreach%20Presentation/links/logo-small.png" TargetMode="Externa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file:////Users/peter/Dropbox%20(NC)/Artwork%20Files/ami/Presentations/2018/links/background-pink.jpg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5" Type="http://schemas.openxmlformats.org/officeDocument/2006/relationships/image" Target="file:////Users/peter/Dropbox%20(NC)/Artwork%20Files/ami/AMI%20Parent%20Outreach%20Presentation/links/logo-small.png" TargetMode="Externa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86800" cy="6400800"/>
          </a:xfrm>
          <a:prstGeom prst="roundRect">
            <a:avLst>
              <a:gd name="adj" fmla="val 3390"/>
            </a:avLst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blipFill dpi="0" rotWithShape="1">
                <a:blip r:embed="rId3" r:link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13" name="Round Single Corner Rectangle 12"/>
          <p:cNvSpPr/>
          <p:nvPr/>
        </p:nvSpPr>
        <p:spPr bwMode="auto">
          <a:xfrm rot="5400000">
            <a:off x="89755" y="-89755"/>
            <a:ext cx="1828801" cy="2008315"/>
          </a:xfrm>
          <a:prstGeom prst="round1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109" charset="0"/>
              <a:ea typeface="ヒラギノ角ゴ ProN W3" pitchFamily="-109" charset="-128"/>
              <a:cs typeface="ヒラギノ角ゴ ProN W3" pitchFamily="-109" charset="-128"/>
              <a:sym typeface="Gill Sans" pitchFamily="-109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58" y="398370"/>
            <a:ext cx="1266914" cy="1084842"/>
          </a:xfrm>
          <a:prstGeom prst="rect">
            <a:avLst/>
          </a:prstGeom>
        </p:spPr>
      </p:pic>
      <p:sp>
        <p:nvSpPr>
          <p:cNvPr id="7" name="AutoShape 5"/>
          <p:cNvSpPr>
            <a:spLocks/>
          </p:cNvSpPr>
          <p:nvPr/>
        </p:nvSpPr>
        <p:spPr bwMode="auto">
          <a:xfrm>
            <a:off x="600770" y="2827915"/>
            <a:ext cx="8963854" cy="372008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0" tIns="0" rIns="0" bIns="0" anchor="ctr" anchorCtr="0">
            <a:prstTxWarp prst="textNoShape">
              <a:avLst/>
            </a:prstTxWarp>
          </a:bodyPr>
          <a:lstStyle/>
          <a:p>
            <a:pPr defTabSz="914400">
              <a:lnSpc>
                <a:spcPts val="4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0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Montessori:</a:t>
            </a:r>
          </a:p>
          <a:p>
            <a:pPr>
              <a:lnSpc>
                <a:spcPts val="4000"/>
              </a:lnSpc>
            </a:pPr>
            <a:r>
              <a:rPr lang="en-US" sz="38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Helping you raise </a:t>
            </a:r>
            <a:br>
              <a:rPr lang="en-US" sz="38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38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a well-rounded </a:t>
            </a:r>
            <a:br>
              <a:rPr lang="en-US" sz="38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38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and capable child</a:t>
            </a:r>
          </a:p>
        </p:txBody>
      </p:sp>
      <p:sp>
        <p:nvSpPr>
          <p:cNvPr id="10" name="AutoShape 5"/>
          <p:cNvSpPr>
            <a:spLocks/>
          </p:cNvSpPr>
          <p:nvPr/>
        </p:nvSpPr>
        <p:spPr bwMode="auto">
          <a:xfrm>
            <a:off x="657330" y="5843912"/>
            <a:ext cx="7936992" cy="466344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0" tIns="0" rIns="0" bIns="0" anchor="ctr" anchorCtr="0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</a:pPr>
            <a:r>
              <a:rPr lang="en-US" sz="9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  <a:sym typeface="Helvetica" charset="0"/>
              </a:rPr>
              <a:t>PRESENTED BY Association Montessori </a:t>
            </a:r>
            <a:r>
              <a:rPr lang="en-US" sz="900" dirty="0" err="1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  <a:sym typeface="Helvetica" charset="0"/>
              </a:rPr>
              <a:t>Internationale</a:t>
            </a:r>
            <a:endParaRPr lang="en-US" sz="9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043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0304" y="2459505"/>
            <a:ext cx="5803392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000" dirty="0">
                <a:solidFill>
                  <a:srgbClr val="0F498B"/>
                </a:solidFill>
                <a:latin typeface="Helvetica Neue" charset="0"/>
                <a:ea typeface="Helvetica Neue" charset="0"/>
                <a:cs typeface="Helvetica Neue" charset="0"/>
              </a:rPr>
              <a:t>Someone with a </a:t>
            </a:r>
            <a:r>
              <a:rPr lang="en-US" sz="3000" b="1" dirty="0">
                <a:solidFill>
                  <a:srgbClr val="0F498B"/>
                </a:solidFill>
                <a:latin typeface="Helvetica Neue" charset="0"/>
                <a:ea typeface="Helvetica Neue" charset="0"/>
                <a:cs typeface="Helvetica Neue" charset="0"/>
              </a:rPr>
              <a:t>strong emotional, social, behavioral, and moral foundation</a:t>
            </a:r>
            <a:r>
              <a:rPr lang="en-US" sz="3000" dirty="0">
                <a:solidFill>
                  <a:srgbClr val="0F498B"/>
                </a:solidFill>
                <a:latin typeface="Helvetica Neue" charset="0"/>
                <a:ea typeface="Helvetica Neue" charset="0"/>
                <a:cs typeface="Helvetica Neue" charset="0"/>
              </a:rPr>
              <a:t> on which to build a lifetime of success.</a:t>
            </a:r>
          </a:p>
        </p:txBody>
      </p:sp>
    </p:spTree>
    <p:extLst>
      <p:ext uri="{BB962C8B-B14F-4D97-AF65-F5344CB8AC3E}">
        <p14:creationId xmlns:p14="http://schemas.microsoft.com/office/powerpoint/2010/main" val="1080743481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 bwMode="auto">
          <a:xfrm>
            <a:off x="228600" y="228600"/>
            <a:ext cx="8686800" cy="3160776"/>
          </a:xfrm>
          <a:prstGeom prst="roundRect">
            <a:avLst>
              <a:gd name="adj" fmla="val 5736"/>
            </a:avLst>
          </a:prstGeom>
          <a:blipFill dpi="0" rotWithShape="1">
            <a:blip r:embed="rId2" r:link="rId3"/>
            <a:srcRect/>
            <a:stretch>
              <a:fillRect/>
            </a:stretch>
          </a:blip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109" charset="0"/>
              <a:ea typeface="ヒラギノ角ゴ ProN W3" pitchFamily="-109" charset="-128"/>
              <a:cs typeface="ヒラギノ角ゴ ProN W3" pitchFamily="-109" charset="-128"/>
              <a:sym typeface="Gill Sans" pitchFamily="-109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63040" y="4494120"/>
            <a:ext cx="6217920" cy="4770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500" dirty="0">
                <a:solidFill>
                  <a:srgbClr val="0F498B"/>
                </a:solidFill>
                <a:latin typeface="Helvetica Neue" charset="0"/>
                <a:ea typeface="Helvetica Neue" charset="0"/>
                <a:cs typeface="Helvetica Neue" charset="0"/>
              </a:rPr>
              <a:t>Someone who </a:t>
            </a:r>
            <a:r>
              <a:rPr lang="en-US" sz="2500" b="1" dirty="0">
                <a:solidFill>
                  <a:srgbClr val="0F498B"/>
                </a:solidFill>
                <a:latin typeface="Helvetica Neue" charset="0"/>
                <a:ea typeface="Helvetica Neue" charset="0"/>
                <a:cs typeface="Helvetica Neue" charset="0"/>
              </a:rPr>
              <a:t>knows right from wrong.</a:t>
            </a:r>
          </a:p>
        </p:txBody>
      </p:sp>
      <p:sp>
        <p:nvSpPr>
          <p:cNvPr id="5" name="Round Single Corner Rectangle 4"/>
          <p:cNvSpPr/>
          <p:nvPr/>
        </p:nvSpPr>
        <p:spPr bwMode="auto">
          <a:xfrm rot="5400000">
            <a:off x="75413" y="-75414"/>
            <a:ext cx="1536569" cy="1687398"/>
          </a:xfrm>
          <a:prstGeom prst="round1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109" charset="0"/>
              <a:ea typeface="ヒラギノ角ゴ ProN W3" pitchFamily="-109" charset="-128"/>
              <a:cs typeface="ヒラギノ角ゴ ProN W3" pitchFamily="-109" charset="-128"/>
              <a:sym typeface="Gill Sans" pitchFamily="-109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16" y="355338"/>
            <a:ext cx="1088219" cy="93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346436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51529" y="2459505"/>
            <a:ext cx="4840942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000" dirty="0">
                <a:solidFill>
                  <a:srgbClr val="0F498B"/>
                </a:solidFill>
                <a:latin typeface="Helvetica Neue" charset="0"/>
                <a:ea typeface="Helvetica Neue" charset="0"/>
                <a:cs typeface="Helvetica Neue" charset="0"/>
              </a:rPr>
              <a:t>Who has </a:t>
            </a:r>
            <a:br>
              <a:rPr lang="en-US" sz="3000" dirty="0">
                <a:solidFill>
                  <a:srgbClr val="0F498B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3000" b="1" dirty="0">
                <a:solidFill>
                  <a:srgbClr val="0F498B"/>
                </a:solidFill>
                <a:latin typeface="Helvetica Neue" charset="0"/>
                <a:ea typeface="Helvetica Neue" charset="0"/>
                <a:cs typeface="Helvetica Neue" charset="0"/>
              </a:rPr>
              <a:t>self-confidence</a:t>
            </a:r>
            <a:br>
              <a:rPr lang="en-US" sz="3000" dirty="0">
                <a:solidFill>
                  <a:srgbClr val="0F498B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3000" dirty="0">
                <a:solidFill>
                  <a:srgbClr val="0F498B"/>
                </a:solidFill>
                <a:latin typeface="Helvetica Neue" charset="0"/>
                <a:ea typeface="Helvetica Neue" charset="0"/>
                <a:cs typeface="Helvetica Neue" charset="0"/>
              </a:rPr>
              <a:t> and is connected</a:t>
            </a:r>
            <a:br>
              <a:rPr lang="en-US" sz="3000" dirty="0">
                <a:solidFill>
                  <a:srgbClr val="0F498B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3000" dirty="0">
                <a:solidFill>
                  <a:srgbClr val="0F498B"/>
                </a:solidFill>
                <a:latin typeface="Helvetica Neue" charset="0"/>
                <a:ea typeface="Helvetica Neue" charset="0"/>
                <a:cs typeface="Helvetica Neue" charset="0"/>
              </a:rPr>
              <a:t>with others.</a:t>
            </a:r>
          </a:p>
        </p:txBody>
      </p:sp>
    </p:spTree>
    <p:extLst>
      <p:ext uri="{BB962C8B-B14F-4D97-AF65-F5344CB8AC3E}">
        <p14:creationId xmlns:p14="http://schemas.microsoft.com/office/powerpoint/2010/main" val="292181918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 bwMode="auto">
          <a:xfrm>
            <a:off x="228600" y="228600"/>
            <a:ext cx="8686800" cy="3160776"/>
          </a:xfrm>
          <a:prstGeom prst="roundRect">
            <a:avLst>
              <a:gd name="adj" fmla="val 5736"/>
            </a:avLst>
          </a:prstGeom>
          <a:blipFill dpi="0" rotWithShape="1">
            <a:blip r:embed="rId2"/>
            <a:srcRect/>
            <a:stretch>
              <a:fillRect/>
            </a:stretch>
          </a:blip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109" charset="0"/>
              <a:ea typeface="ヒラギノ角ゴ ProN W3" pitchFamily="-109" charset="-128"/>
              <a:cs typeface="ヒラギノ角ゴ ProN W3" pitchFamily="-109" charset="-128"/>
              <a:sym typeface="Gill Sans" pitchFamily="-109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84555" y="4301760"/>
            <a:ext cx="6174890" cy="8617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500" dirty="0">
                <a:solidFill>
                  <a:srgbClr val="0F498B"/>
                </a:solidFill>
                <a:latin typeface="Helvetica Neue" charset="0"/>
                <a:ea typeface="Helvetica Neue" charset="0"/>
                <a:cs typeface="Helvetica Neue" charset="0"/>
              </a:rPr>
              <a:t>Who has the </a:t>
            </a:r>
            <a:r>
              <a:rPr lang="en-US" sz="2500" b="1" dirty="0">
                <a:solidFill>
                  <a:srgbClr val="0F498B"/>
                </a:solidFill>
                <a:latin typeface="Helvetica Neue" charset="0"/>
                <a:ea typeface="Helvetica Neue" charset="0"/>
                <a:cs typeface="Helvetica Neue" charset="0"/>
              </a:rPr>
              <a:t>capability for fulfillment</a:t>
            </a:r>
            <a:r>
              <a:rPr lang="en-US" sz="2500" dirty="0">
                <a:solidFill>
                  <a:srgbClr val="0F498B"/>
                </a:solidFill>
                <a:latin typeface="Helvetica Neue" charset="0"/>
                <a:ea typeface="Helvetica Neue" charset="0"/>
                <a:cs typeface="Helvetica Neue" charset="0"/>
              </a:rPr>
              <a:t>—and the drive to contribute to the world.</a:t>
            </a:r>
          </a:p>
        </p:txBody>
      </p:sp>
      <p:sp>
        <p:nvSpPr>
          <p:cNvPr id="5" name="Round Single Corner Rectangle 4"/>
          <p:cNvSpPr/>
          <p:nvPr/>
        </p:nvSpPr>
        <p:spPr bwMode="auto">
          <a:xfrm rot="5400000">
            <a:off x="75413" y="-75414"/>
            <a:ext cx="1536569" cy="1687398"/>
          </a:xfrm>
          <a:prstGeom prst="round1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109" charset="0"/>
              <a:ea typeface="ヒラギノ角ゴ ProN W3" pitchFamily="-109" charset="-128"/>
              <a:cs typeface="ヒラギノ角ゴ ProN W3" pitchFamily="-109" charset="-128"/>
              <a:sym typeface="Gill Sans" pitchFamily="-109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16" y="355338"/>
            <a:ext cx="1088219" cy="93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994568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21536" y="2228672"/>
            <a:ext cx="5900928" cy="240065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000">
                <a:solidFill>
                  <a:srgbClr val="0F498B"/>
                </a:solidFill>
                <a:latin typeface="Helvetica Neue" charset="0"/>
                <a:ea typeface="Helvetica Neue" charset="0"/>
                <a:cs typeface="Helvetica Neue" charset="0"/>
              </a:rPr>
              <a:t>The Montessori approach helps your child grasp what’s important in life and know how to apply it to life—every day, and across a range of experiences.</a:t>
            </a:r>
            <a:endParaRPr lang="en-US" sz="3000" dirty="0">
              <a:solidFill>
                <a:srgbClr val="0F498B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98239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 bwMode="auto">
          <a:xfrm>
            <a:off x="228600" y="228600"/>
            <a:ext cx="8686800" cy="6400800"/>
          </a:xfrm>
          <a:prstGeom prst="roundRect">
            <a:avLst>
              <a:gd name="adj" fmla="val 3422"/>
            </a:avLst>
          </a:prstGeom>
          <a:blipFill dpi="0" rotWithShape="1">
            <a:blip r:embed="rId2" r:link="rId3"/>
            <a:srcRect/>
            <a:stretch>
              <a:fillRect/>
            </a:stretch>
          </a:blip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Gill Sans" pitchFamily="-109" charset="0"/>
              <a:ea typeface="ヒラギノ角ゴ ProN W3" pitchFamily="-109" charset="-128"/>
              <a:cs typeface="ヒラギノ角ゴ ProN W3" pitchFamily="-109" charset="-128"/>
              <a:sym typeface="Gill Sans" pitchFamily="-109" charset="0"/>
            </a:endParaRPr>
          </a:p>
        </p:txBody>
      </p:sp>
      <p:sp>
        <p:nvSpPr>
          <p:cNvPr id="5" name="Round Single Corner Rectangle 4"/>
          <p:cNvSpPr/>
          <p:nvPr/>
        </p:nvSpPr>
        <p:spPr bwMode="auto">
          <a:xfrm rot="5400000">
            <a:off x="75413" y="-75414"/>
            <a:ext cx="1536569" cy="1687398"/>
          </a:xfrm>
          <a:prstGeom prst="round1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109" charset="0"/>
              <a:ea typeface="ヒラギノ角ゴ ProN W3" pitchFamily="-109" charset="-128"/>
              <a:cs typeface="ヒラギノ角ゴ ProN W3" pitchFamily="-109" charset="-128"/>
              <a:sym typeface="Gill Sans" pitchFamily="-109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16" y="355338"/>
            <a:ext cx="1088219" cy="9318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45920" y="2228671"/>
            <a:ext cx="585216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pitchFamily="-109" charset="0"/>
              </a:rPr>
              <a:t>Truly transformative education.</a:t>
            </a:r>
          </a:p>
        </p:txBody>
      </p:sp>
    </p:spTree>
    <p:extLst>
      <p:ext uri="{BB962C8B-B14F-4D97-AF65-F5344CB8AC3E}">
        <p14:creationId xmlns:p14="http://schemas.microsoft.com/office/powerpoint/2010/main" val="14304987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228600" y="228600"/>
            <a:ext cx="8686800" cy="5741894"/>
          </a:xfrm>
          <a:prstGeom prst="roundRect">
            <a:avLst>
              <a:gd name="adj" fmla="val 3422"/>
            </a:avLst>
          </a:prstGeom>
          <a:blipFill dpi="0" rotWithShape="1">
            <a:blip r:embed="rId2" r:link="rId3"/>
            <a:srcRect/>
            <a:stretch>
              <a:fillRect t="71" b="-11545"/>
            </a:stretch>
          </a:blip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109" charset="0"/>
              <a:ea typeface="ヒラギノ角ゴ ProN W3" pitchFamily="-109" charset="-128"/>
              <a:cs typeface="ヒラギノ角ゴ ProN W3" pitchFamily="-109" charset="-128"/>
              <a:sym typeface="Gill Sans" pitchFamily="-109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28800" y="2344410"/>
            <a:ext cx="5486400" cy="18158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Montessori children receive the balanced education that is so hard to find and </a:t>
            </a:r>
            <a:r>
              <a:rPr lang="en-US" sz="28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so necessary for their success. </a:t>
            </a:r>
          </a:p>
        </p:txBody>
      </p:sp>
      <p:sp>
        <p:nvSpPr>
          <p:cNvPr id="4" name="Round Single Corner Rectangle 3"/>
          <p:cNvSpPr/>
          <p:nvPr/>
        </p:nvSpPr>
        <p:spPr bwMode="auto">
          <a:xfrm rot="5400000">
            <a:off x="75413" y="-75414"/>
            <a:ext cx="1536569" cy="1687398"/>
          </a:xfrm>
          <a:prstGeom prst="round1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109" charset="0"/>
              <a:ea typeface="ヒラギノ角ゴ ProN W3" pitchFamily="-109" charset="-128"/>
              <a:cs typeface="ヒラギノ角ゴ ProN W3" pitchFamily="-109" charset="-128"/>
              <a:sym typeface="Gill Sans" pitchFamily="-10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16" y="355338"/>
            <a:ext cx="1088219" cy="93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855865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9252" y="2192096"/>
            <a:ext cx="6325496" cy="240065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000" dirty="0">
                <a:solidFill>
                  <a:srgbClr val="0F498B"/>
                </a:solidFill>
                <a:latin typeface="Helvetica Neue" charset="0"/>
                <a:ea typeface="Helvetica Neue" charset="0"/>
                <a:cs typeface="Helvetica Neue" charset="0"/>
              </a:rPr>
              <a:t>Your child’s education will be hands-on, self-paced, collaborative, and joyful—everything that’s needed to create a lifelong </a:t>
            </a:r>
          </a:p>
          <a:p>
            <a:pPr algn="ctr"/>
            <a:r>
              <a:rPr lang="en-US" sz="3000" dirty="0">
                <a:solidFill>
                  <a:srgbClr val="0F498B"/>
                </a:solidFill>
                <a:latin typeface="Helvetica Neue" charset="0"/>
                <a:ea typeface="Helvetica Neue" charset="0"/>
                <a:cs typeface="Helvetica Neue" charset="0"/>
              </a:rPr>
              <a:t>learner and doer. </a:t>
            </a:r>
          </a:p>
        </p:txBody>
      </p:sp>
    </p:spTree>
    <p:extLst>
      <p:ext uri="{BB962C8B-B14F-4D97-AF65-F5344CB8AC3E}">
        <p14:creationId xmlns:p14="http://schemas.microsoft.com/office/powerpoint/2010/main" val="456069839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 bwMode="auto">
          <a:xfrm>
            <a:off x="228600" y="228600"/>
            <a:ext cx="8686800" cy="3160776"/>
          </a:xfrm>
          <a:prstGeom prst="roundRect">
            <a:avLst>
              <a:gd name="adj" fmla="val 5736"/>
            </a:avLst>
          </a:prstGeom>
          <a:blipFill dpi="0" rotWithShape="1">
            <a:blip r:embed="rId2" r:link="rId3"/>
            <a:srcRect/>
            <a:stretch>
              <a:fillRect/>
            </a:stretch>
          </a:blip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109" charset="0"/>
              <a:ea typeface="ヒラギノ角ゴ ProN W3" pitchFamily="-109" charset="-128"/>
              <a:cs typeface="ヒラギノ角ゴ ProN W3" pitchFamily="-109" charset="-128"/>
              <a:sym typeface="Gill Sans" pitchFamily="-109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29553" y="4109399"/>
            <a:ext cx="6884894" cy="12464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500">
                <a:solidFill>
                  <a:srgbClr val="0F498B"/>
                </a:solidFill>
                <a:latin typeface="Helvetica Neue" charset="0"/>
                <a:ea typeface="Helvetica Neue" charset="0"/>
                <a:cs typeface="Helvetica Neue" charset="0"/>
              </a:rPr>
              <a:t>Academics and knowledge building are key aspects of Montessori’s approach to developing truly capable individuals. </a:t>
            </a:r>
            <a:endParaRPr lang="en-US" sz="2500" dirty="0">
              <a:solidFill>
                <a:srgbClr val="0F498B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5" name="Round Single Corner Rectangle 4"/>
          <p:cNvSpPr/>
          <p:nvPr/>
        </p:nvSpPr>
        <p:spPr bwMode="auto">
          <a:xfrm rot="5400000">
            <a:off x="75413" y="-75414"/>
            <a:ext cx="1536569" cy="1687398"/>
          </a:xfrm>
          <a:prstGeom prst="round1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109" charset="0"/>
              <a:ea typeface="ヒラギノ角ゴ ProN W3" pitchFamily="-109" charset="-128"/>
              <a:cs typeface="ヒラギノ角ゴ ProN W3" pitchFamily="-109" charset="-128"/>
              <a:sym typeface="Gill Sans" pitchFamily="-109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16" y="355338"/>
            <a:ext cx="1088219" cy="93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873640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4688" y="2192096"/>
            <a:ext cx="5754624" cy="240065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000" dirty="0">
                <a:solidFill>
                  <a:srgbClr val="0F498B"/>
                </a:solidFill>
                <a:latin typeface="Helvetica Neue" charset="0"/>
                <a:ea typeface="Helvetica Neue" charset="0"/>
                <a:cs typeface="Helvetica Neue" charset="0"/>
              </a:rPr>
              <a:t>Our focus on motivation, decision-making, and self-reliance helps your child do well in school, college, career, </a:t>
            </a:r>
          </a:p>
          <a:p>
            <a:pPr algn="ctr"/>
            <a:r>
              <a:rPr lang="en-US" sz="3000" dirty="0">
                <a:solidFill>
                  <a:srgbClr val="0F498B"/>
                </a:solidFill>
                <a:latin typeface="Helvetica Neue" charset="0"/>
                <a:ea typeface="Helvetica Neue" charset="0"/>
                <a:cs typeface="Helvetica Neue" charset="0"/>
              </a:rPr>
              <a:t>and life.  </a:t>
            </a:r>
          </a:p>
        </p:txBody>
      </p:sp>
    </p:spTree>
    <p:extLst>
      <p:ext uri="{BB962C8B-B14F-4D97-AF65-F5344CB8AC3E}">
        <p14:creationId xmlns:p14="http://schemas.microsoft.com/office/powerpoint/2010/main" val="2086250705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5648" y="1980445"/>
            <a:ext cx="5632704" cy="26776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dirty="0">
                <a:solidFill>
                  <a:srgbClr val="0F498B"/>
                </a:solidFill>
                <a:latin typeface="Helvetica Neue" charset="0"/>
                <a:ea typeface="Helvetica Neue" charset="0"/>
                <a:cs typeface="Helvetica Neue" charset="0"/>
              </a:rPr>
              <a:t>Every parent wants an exceptional education setting to help their child reach their true potential. Many parents don’t think that exists—</a:t>
            </a:r>
            <a:r>
              <a:rPr lang="en-US" sz="2800" b="1" dirty="0">
                <a:solidFill>
                  <a:srgbClr val="0F498B"/>
                </a:solidFill>
                <a:latin typeface="Helvetica Neue" charset="0"/>
                <a:ea typeface="Helvetica Neue" charset="0"/>
                <a:cs typeface="Helvetica Neue" charset="0"/>
              </a:rPr>
              <a:t>until they find Montessori.</a:t>
            </a:r>
          </a:p>
        </p:txBody>
      </p:sp>
    </p:spTree>
    <p:extLst>
      <p:ext uri="{BB962C8B-B14F-4D97-AF65-F5344CB8AC3E}">
        <p14:creationId xmlns:p14="http://schemas.microsoft.com/office/powerpoint/2010/main" val="484303508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 bwMode="auto">
          <a:xfrm>
            <a:off x="228600" y="228600"/>
            <a:ext cx="8686800" cy="6400800"/>
          </a:xfrm>
          <a:prstGeom prst="roundRect">
            <a:avLst>
              <a:gd name="adj" fmla="val 3422"/>
            </a:avLst>
          </a:prstGeom>
          <a:blipFill dpi="0" rotWithShape="1">
            <a:blip r:embed="rId3" r:link="rId4"/>
            <a:srcRect/>
            <a:stretch>
              <a:fillRect/>
            </a:stretch>
          </a:blip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109" charset="0"/>
              <a:ea typeface="ヒラギノ角ゴ ProN W3" pitchFamily="-109" charset="-128"/>
              <a:cs typeface="ヒラギノ角ゴ ProN W3" pitchFamily="-109" charset="-128"/>
              <a:sym typeface="Gill Sans" pitchFamily="-109" charset="0"/>
            </a:endParaRPr>
          </a:p>
        </p:txBody>
      </p:sp>
      <p:sp>
        <p:nvSpPr>
          <p:cNvPr id="5" name="Round Single Corner Rectangle 4"/>
          <p:cNvSpPr/>
          <p:nvPr/>
        </p:nvSpPr>
        <p:spPr bwMode="auto">
          <a:xfrm rot="5400000">
            <a:off x="75413" y="-75414"/>
            <a:ext cx="1536569" cy="1687398"/>
          </a:xfrm>
          <a:prstGeom prst="round1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109" charset="0"/>
              <a:ea typeface="ヒラギノ角ゴ ProN W3" pitchFamily="-109" charset="-128"/>
              <a:cs typeface="ヒラギノ角ゴ ProN W3" pitchFamily="-109" charset="-128"/>
              <a:sym typeface="Gill Sans" pitchFamily="-109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16" y="355338"/>
            <a:ext cx="1088219" cy="9318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85769" y="2089736"/>
            <a:ext cx="557246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pitchFamily="-109" charset="0"/>
              </a:rPr>
              <a:t>Our teachers do great work because they do it with you and your child.</a:t>
            </a:r>
          </a:p>
        </p:txBody>
      </p:sp>
    </p:spTree>
    <p:extLst>
      <p:ext uri="{BB962C8B-B14F-4D97-AF65-F5344CB8AC3E}">
        <p14:creationId xmlns:p14="http://schemas.microsoft.com/office/powerpoint/2010/main" val="3445689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228600" y="228600"/>
            <a:ext cx="8686800" cy="5741894"/>
          </a:xfrm>
          <a:prstGeom prst="roundRect">
            <a:avLst>
              <a:gd name="adj" fmla="val 3422"/>
            </a:avLst>
          </a:prstGeom>
          <a:blipFill dpi="0" rotWithShape="1">
            <a:blip r:embed="rId2" r:link="rId3"/>
            <a:srcRect/>
            <a:stretch>
              <a:fillRect t="71" b="-11545"/>
            </a:stretch>
          </a:blip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109" charset="0"/>
              <a:ea typeface="ヒラギノ角ゴ ProN W3" pitchFamily="-109" charset="-128"/>
              <a:cs typeface="ヒラギノ角ゴ ProN W3" pitchFamily="-109" charset="-128"/>
              <a:sym typeface="Gill Sans" pitchFamily="-109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53496" y="2559853"/>
            <a:ext cx="5637008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We all think back and remember the singular teachers that helped us </a:t>
            </a:r>
            <a:r>
              <a:rPr lang="en-US" sz="28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change our lives.</a:t>
            </a:r>
          </a:p>
        </p:txBody>
      </p:sp>
      <p:sp>
        <p:nvSpPr>
          <p:cNvPr id="4" name="Round Single Corner Rectangle 3"/>
          <p:cNvSpPr/>
          <p:nvPr/>
        </p:nvSpPr>
        <p:spPr bwMode="auto">
          <a:xfrm rot="5400000">
            <a:off x="75413" y="-75414"/>
            <a:ext cx="1536569" cy="1687398"/>
          </a:xfrm>
          <a:prstGeom prst="round1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109" charset="0"/>
              <a:ea typeface="ヒラギノ角ゴ ProN W3" pitchFamily="-109" charset="-128"/>
              <a:cs typeface="ヒラギノ角ゴ ProN W3" pitchFamily="-109" charset="-128"/>
              <a:sym typeface="Gill Sans" pitchFamily="-10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16" y="355338"/>
            <a:ext cx="1088219" cy="93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43962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48256" y="2653761"/>
            <a:ext cx="5047488" cy="14773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000" dirty="0">
                <a:solidFill>
                  <a:srgbClr val="0F498B"/>
                </a:solidFill>
                <a:latin typeface="Helvetica Neue" charset="0"/>
                <a:ea typeface="Helvetica Neue" charset="0"/>
                <a:cs typeface="Helvetica Neue" charset="0"/>
              </a:rPr>
              <a:t>Every AMI Montessori teacher strives to make sure they give that gift.</a:t>
            </a:r>
          </a:p>
        </p:txBody>
      </p:sp>
    </p:spTree>
    <p:extLst>
      <p:ext uri="{BB962C8B-B14F-4D97-AF65-F5344CB8AC3E}">
        <p14:creationId xmlns:p14="http://schemas.microsoft.com/office/powerpoint/2010/main" val="356816872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 bwMode="auto">
          <a:xfrm>
            <a:off x="228600" y="228600"/>
            <a:ext cx="8686800" cy="3160776"/>
          </a:xfrm>
          <a:prstGeom prst="roundRect">
            <a:avLst>
              <a:gd name="adj" fmla="val 5736"/>
            </a:avLst>
          </a:prstGeom>
          <a:blipFill dpi="0" rotWithShape="1">
            <a:blip r:embed="rId2" r:link="rId3"/>
            <a:srcRect/>
            <a:stretch>
              <a:fillRect/>
            </a:stretch>
          </a:blip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109" charset="0"/>
              <a:ea typeface="ヒラギノ角ゴ ProN W3" pitchFamily="-109" charset="-128"/>
              <a:cs typeface="ヒラギノ角ゴ ProN W3" pitchFamily="-109" charset="-128"/>
              <a:sym typeface="Gill Sans" pitchFamily="-109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21536" y="4109400"/>
            <a:ext cx="5900928" cy="12464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500" dirty="0">
                <a:solidFill>
                  <a:srgbClr val="0F498B"/>
                </a:solidFill>
                <a:latin typeface="Helvetica Neue" charset="0"/>
                <a:ea typeface="Helvetica Neue" charset="0"/>
                <a:cs typeface="Helvetica Neue" charset="0"/>
              </a:rPr>
              <a:t>Our AMI trained teachers and assistants assure that your child is getting the full Montessori experience.</a:t>
            </a:r>
          </a:p>
        </p:txBody>
      </p:sp>
      <p:sp>
        <p:nvSpPr>
          <p:cNvPr id="5" name="Round Single Corner Rectangle 4"/>
          <p:cNvSpPr/>
          <p:nvPr/>
        </p:nvSpPr>
        <p:spPr bwMode="auto">
          <a:xfrm rot="5400000">
            <a:off x="75413" y="-75414"/>
            <a:ext cx="1536569" cy="1687398"/>
          </a:xfrm>
          <a:prstGeom prst="round1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109" charset="0"/>
              <a:ea typeface="ヒラギノ角ゴ ProN W3" pitchFamily="-109" charset="-128"/>
              <a:cs typeface="ヒラギノ角ゴ ProN W3" pitchFamily="-109" charset="-128"/>
              <a:sym typeface="Gill Sans" pitchFamily="-109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16" y="355338"/>
            <a:ext cx="1088219" cy="93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330424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7424" y="1961265"/>
            <a:ext cx="6169152" cy="286232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000" dirty="0">
                <a:solidFill>
                  <a:srgbClr val="0F498B"/>
                </a:solidFill>
                <a:latin typeface="Helvetica Neue" charset="0"/>
                <a:ea typeface="Helvetica Neue" charset="0"/>
                <a:cs typeface="Helvetica Neue" charset="0"/>
              </a:rPr>
              <a:t>AMI teacher training provides a hands-on understanding of the Montessori approach—enabling transformative teaching that is mastered and practiced as</a:t>
            </a:r>
            <a:br>
              <a:rPr lang="en-US" sz="3000" dirty="0">
                <a:solidFill>
                  <a:srgbClr val="0F498B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3000" dirty="0">
                <a:solidFill>
                  <a:srgbClr val="0F498B"/>
                </a:solidFill>
                <a:latin typeface="Helvetica Neue" charset="0"/>
                <a:ea typeface="Helvetica Neue" charset="0"/>
                <a:cs typeface="Helvetica Neue" charset="0"/>
              </a:rPr>
              <a:t>a work of art. </a:t>
            </a:r>
          </a:p>
        </p:txBody>
      </p:sp>
    </p:spTree>
    <p:extLst>
      <p:ext uri="{BB962C8B-B14F-4D97-AF65-F5344CB8AC3E}">
        <p14:creationId xmlns:p14="http://schemas.microsoft.com/office/powerpoint/2010/main" val="1827654653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9072" y="2192097"/>
            <a:ext cx="5705856" cy="240065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000">
                <a:solidFill>
                  <a:srgbClr val="0F498B"/>
                </a:solidFill>
                <a:latin typeface="Helvetica Neue" charset="0"/>
                <a:ea typeface="Helvetica Neue" charset="0"/>
                <a:cs typeface="Helvetica Neue" charset="0"/>
              </a:rPr>
              <a:t>AMI certified teachers and assistants know how to personalize education for each student while moving all students forward. </a:t>
            </a:r>
            <a:endParaRPr lang="en-US" sz="3000" dirty="0">
              <a:solidFill>
                <a:srgbClr val="0F498B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149930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 bwMode="auto">
          <a:xfrm>
            <a:off x="228600" y="228600"/>
            <a:ext cx="8686800" cy="3160776"/>
          </a:xfrm>
          <a:prstGeom prst="roundRect">
            <a:avLst>
              <a:gd name="adj" fmla="val 5736"/>
            </a:avLst>
          </a:prstGeom>
          <a:blipFill dpi="0" rotWithShape="1">
            <a:blip r:embed="rId2" r:link="rId3"/>
            <a:srcRect/>
            <a:stretch>
              <a:fillRect/>
            </a:stretch>
          </a:blip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Gill Sans" pitchFamily="-109" charset="0"/>
              <a:ea typeface="ヒラギノ角ゴ ProN W3" pitchFamily="-109" charset="-128"/>
              <a:cs typeface="ヒラギノ角ゴ ProN W3" pitchFamily="-109" charset="-128"/>
              <a:sym typeface="Gill Sans" pitchFamily="-109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89704" y="4109400"/>
            <a:ext cx="7164592" cy="12464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500" dirty="0">
                <a:solidFill>
                  <a:srgbClr val="0F498B"/>
                </a:solidFill>
                <a:latin typeface="Helvetica Neue" charset="0"/>
                <a:ea typeface="Helvetica Neue" charset="0"/>
                <a:cs typeface="Helvetica Neue" charset="0"/>
              </a:rPr>
              <a:t>They develop your child’s discovery, skill-building, and independence while guiding a classroom that works to do great work. </a:t>
            </a:r>
          </a:p>
        </p:txBody>
      </p:sp>
      <p:sp>
        <p:nvSpPr>
          <p:cNvPr id="5" name="Round Single Corner Rectangle 4"/>
          <p:cNvSpPr/>
          <p:nvPr/>
        </p:nvSpPr>
        <p:spPr bwMode="auto">
          <a:xfrm rot="5400000">
            <a:off x="75413" y="-75414"/>
            <a:ext cx="1536569" cy="1687398"/>
          </a:xfrm>
          <a:prstGeom prst="round1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109" charset="0"/>
              <a:ea typeface="ヒラギノ角ゴ ProN W3" pitchFamily="-109" charset="-128"/>
              <a:cs typeface="ヒラギノ角ゴ ProN W3" pitchFamily="-109" charset="-128"/>
              <a:sym typeface="Gill Sans" pitchFamily="-109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16" y="355338"/>
            <a:ext cx="1088219" cy="93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562806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 bwMode="auto">
          <a:xfrm>
            <a:off x="228600" y="228600"/>
            <a:ext cx="8686800" cy="6400800"/>
          </a:xfrm>
          <a:prstGeom prst="roundRect">
            <a:avLst>
              <a:gd name="adj" fmla="val 3422"/>
            </a:avLst>
          </a:prstGeom>
          <a:blipFill dpi="0" rotWithShape="1">
            <a:blip r:embed="rId2" r:link="rId3"/>
            <a:srcRect/>
            <a:stretch>
              <a:fillRect/>
            </a:stretch>
          </a:blip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109" charset="0"/>
              <a:ea typeface="ヒラギノ角ゴ ProN W3" pitchFamily="-109" charset="-128"/>
              <a:cs typeface="ヒラギノ角ゴ ProN W3" pitchFamily="-109" charset="-128"/>
              <a:sym typeface="Gill Sans" pitchFamily="-109" charset="0"/>
            </a:endParaRPr>
          </a:p>
        </p:txBody>
      </p:sp>
      <p:sp>
        <p:nvSpPr>
          <p:cNvPr id="5" name="Round Single Corner Rectangle 4"/>
          <p:cNvSpPr/>
          <p:nvPr/>
        </p:nvSpPr>
        <p:spPr bwMode="auto">
          <a:xfrm rot="5400000">
            <a:off x="75413" y="-75414"/>
            <a:ext cx="1536569" cy="1687398"/>
          </a:xfrm>
          <a:prstGeom prst="round1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109" charset="0"/>
              <a:ea typeface="ヒラギノ角ゴ ProN W3" pitchFamily="-109" charset="-128"/>
              <a:cs typeface="ヒラギノ角ゴ ProN W3" pitchFamily="-109" charset="-128"/>
              <a:sym typeface="Gill Sans" pitchFamily="-109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16" y="355338"/>
            <a:ext cx="1088219" cy="9318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98494" y="2167462"/>
            <a:ext cx="63470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pitchFamily="-109" charset="0"/>
              </a:rPr>
              <a:t>Choose a Montessori school that looks out for your child’s complete success.</a:t>
            </a:r>
          </a:p>
        </p:txBody>
      </p:sp>
    </p:spTree>
    <p:extLst>
      <p:ext uri="{BB962C8B-B14F-4D97-AF65-F5344CB8AC3E}">
        <p14:creationId xmlns:p14="http://schemas.microsoft.com/office/powerpoint/2010/main" val="15548505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228600" y="228600"/>
            <a:ext cx="8686800" cy="5741894"/>
          </a:xfrm>
          <a:prstGeom prst="roundRect">
            <a:avLst>
              <a:gd name="adj" fmla="val 3422"/>
            </a:avLst>
          </a:prstGeom>
          <a:blipFill dpi="0" rotWithShape="1">
            <a:blip r:embed="rId2" r:link="rId3"/>
            <a:srcRect/>
            <a:stretch>
              <a:fillRect t="71" b="-11545"/>
            </a:stretch>
          </a:blip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109" charset="0"/>
              <a:ea typeface="ヒラギノ角ゴ ProN W3" pitchFamily="-109" charset="-128"/>
              <a:cs typeface="ヒラギノ角ゴ ProN W3" pitchFamily="-109" charset="-128"/>
              <a:sym typeface="Gill Sans" pitchFamily="-109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87736" y="2559853"/>
            <a:ext cx="6368528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AMI schools answer the </a:t>
            </a:r>
            <a:r>
              <a:rPr lang="en-US" sz="28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three most important questions </a:t>
            </a:r>
            <a:r>
              <a:rPr lang="en-US" sz="28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to ask when choosing a school.</a:t>
            </a:r>
          </a:p>
        </p:txBody>
      </p:sp>
      <p:sp>
        <p:nvSpPr>
          <p:cNvPr id="4" name="Round Single Corner Rectangle 3"/>
          <p:cNvSpPr/>
          <p:nvPr/>
        </p:nvSpPr>
        <p:spPr bwMode="auto">
          <a:xfrm rot="5400000">
            <a:off x="75413" y="-75414"/>
            <a:ext cx="1536569" cy="1687398"/>
          </a:xfrm>
          <a:prstGeom prst="round1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109" charset="0"/>
              <a:ea typeface="ヒラギノ角ゴ ProN W3" pitchFamily="-109" charset="-128"/>
              <a:cs typeface="ヒラギノ角ゴ ProN W3" pitchFamily="-109" charset="-128"/>
              <a:sym typeface="Gill Sans" pitchFamily="-10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16" y="355338"/>
            <a:ext cx="1088219" cy="93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984905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6752" y="2740593"/>
            <a:ext cx="4730496" cy="116955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500" b="1" dirty="0">
                <a:solidFill>
                  <a:srgbClr val="0F498B"/>
                </a:solidFill>
                <a:latin typeface="Helvetica Neue" charset="0"/>
                <a:ea typeface="Helvetica Neue" charset="0"/>
                <a:cs typeface="Helvetica Neue" charset="0"/>
              </a:rPr>
              <a:t>Does the education fit my child?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4133088" y="1571624"/>
            <a:ext cx="877824" cy="900304"/>
          </a:xfrm>
          <a:prstGeom prst="roundRect">
            <a:avLst>
              <a:gd name="adj" fmla="val 3422"/>
            </a:avLst>
          </a:prstGeom>
          <a:gradFill>
            <a:gsLst>
              <a:gs pos="100000">
                <a:srgbClr val="F49200"/>
              </a:gs>
              <a:gs pos="0">
                <a:srgbClr val="D0007E"/>
              </a:gs>
            </a:gsLst>
            <a:lin ang="10800000" scaled="0"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200" b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Gill Sans" pitchFamily="-109" charset="0"/>
              </a:rPr>
              <a:t>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93392" y="4024546"/>
            <a:ext cx="5157216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>
                <a:solidFill>
                  <a:srgbClr val="0F498B"/>
                </a:solidFill>
                <a:latin typeface="Helvetica Neue" charset="0"/>
                <a:ea typeface="Helvetica Neue" charset="0"/>
                <a:cs typeface="Helvetica Neue" charset="0"/>
              </a:rPr>
              <a:t>AMI teacher certification ensures that your teacher is trained to nurture your child into a capable and connected individual.</a:t>
            </a:r>
          </a:p>
        </p:txBody>
      </p:sp>
    </p:spTree>
    <p:extLst>
      <p:ext uri="{BB962C8B-B14F-4D97-AF65-F5344CB8AC3E}">
        <p14:creationId xmlns:p14="http://schemas.microsoft.com/office/powerpoint/2010/main" val="1238066711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 bwMode="auto">
          <a:xfrm>
            <a:off x="228600" y="228600"/>
            <a:ext cx="8686800" cy="6400800"/>
          </a:xfrm>
          <a:prstGeom prst="roundRect">
            <a:avLst>
              <a:gd name="adj" fmla="val 3422"/>
            </a:avLst>
          </a:prstGeom>
          <a:blipFill dpi="0" rotWithShape="1">
            <a:blip r:embed="rId2" r:link="rId3"/>
            <a:srcRect/>
            <a:stretch>
              <a:fillRect/>
            </a:stretch>
          </a:blip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Gill Sans" pitchFamily="-109" charset="0"/>
              <a:ea typeface="ヒラギノ角ゴ ProN W3" pitchFamily="-109" charset="-128"/>
              <a:cs typeface="ヒラギノ角ゴ ProN W3" pitchFamily="-109" charset="-128"/>
              <a:sym typeface="Gill Sans" pitchFamily="-109" charset="0"/>
            </a:endParaRPr>
          </a:p>
        </p:txBody>
      </p:sp>
      <p:sp>
        <p:nvSpPr>
          <p:cNvPr id="5" name="Round Single Corner Rectangle 4"/>
          <p:cNvSpPr/>
          <p:nvPr/>
        </p:nvSpPr>
        <p:spPr bwMode="auto">
          <a:xfrm rot="5400000">
            <a:off x="75413" y="-75414"/>
            <a:ext cx="1536569" cy="1687398"/>
          </a:xfrm>
          <a:prstGeom prst="round1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109" charset="0"/>
              <a:ea typeface="ヒラギノ角ゴ ProN W3" pitchFamily="-109" charset="-128"/>
              <a:cs typeface="ヒラギノ角ゴ ProN W3" pitchFamily="-109" charset="-128"/>
              <a:sym typeface="Gill Sans" pitchFamily="-109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16" y="355338"/>
            <a:ext cx="1088219" cy="9318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48384" y="2413337"/>
            <a:ext cx="60472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pitchFamily="-109" charset="0"/>
              </a:rPr>
              <a:t>Montessori works in every setting for the success of each child.</a:t>
            </a:r>
          </a:p>
        </p:txBody>
      </p:sp>
    </p:spTree>
    <p:extLst>
      <p:ext uri="{BB962C8B-B14F-4D97-AF65-F5344CB8AC3E}">
        <p14:creationId xmlns:p14="http://schemas.microsoft.com/office/powerpoint/2010/main" val="17935553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32688" y="2740593"/>
            <a:ext cx="7278624" cy="116955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500" b="1">
                <a:solidFill>
                  <a:srgbClr val="0F498B"/>
                </a:solidFill>
                <a:latin typeface="Helvetica Neue" charset="0"/>
                <a:ea typeface="Helvetica Neue" charset="0"/>
                <a:cs typeface="Helvetica Neue" charset="0"/>
              </a:rPr>
              <a:t>Do the teachers know how to develop my child’s full potential?</a:t>
            </a:r>
            <a:endParaRPr lang="en-US" sz="3500" b="1" dirty="0">
              <a:solidFill>
                <a:srgbClr val="0F498B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4133088" y="1571624"/>
            <a:ext cx="877824" cy="900304"/>
          </a:xfrm>
          <a:prstGeom prst="roundRect">
            <a:avLst>
              <a:gd name="adj" fmla="val 3422"/>
            </a:avLst>
          </a:prstGeom>
          <a:gradFill>
            <a:gsLst>
              <a:gs pos="100000">
                <a:srgbClr val="F49200"/>
              </a:gs>
              <a:gs pos="0">
                <a:srgbClr val="D0007E"/>
              </a:gs>
            </a:gsLst>
            <a:lin ang="10800000" scaled="0"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200" b="1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Gill Sans" pitchFamily="-109" charset="0"/>
              </a:rPr>
              <a:t>2</a:t>
            </a:r>
            <a:endParaRPr kumimoji="0" lang="en-US" sz="4200" b="1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Helvetica Neue" charset="0"/>
              <a:ea typeface="Helvetica Neue" charset="0"/>
              <a:cs typeface="Helvetica Neue" charset="0"/>
              <a:sym typeface="Gill Sans" pitchFamily="-109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25296" y="4024546"/>
            <a:ext cx="6693408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>
                <a:solidFill>
                  <a:srgbClr val="0F498B"/>
                </a:solidFill>
                <a:latin typeface="Helvetica Neue" charset="0"/>
                <a:ea typeface="Helvetica Neue" charset="0"/>
                <a:cs typeface="Helvetica Neue" charset="0"/>
              </a:rPr>
              <a:t>Our school is built to support your child’s teacher within a creative Montessori environment where everyone seeks to get better at being their best. </a:t>
            </a:r>
            <a:endParaRPr lang="en-US" sz="2000" dirty="0">
              <a:solidFill>
                <a:srgbClr val="0F498B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579754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32688" y="2740593"/>
            <a:ext cx="7278624" cy="116955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500" b="1" dirty="0">
                <a:solidFill>
                  <a:srgbClr val="0F498B"/>
                </a:solidFill>
                <a:latin typeface="Helvetica Neue" charset="0"/>
                <a:ea typeface="Helvetica Neue" charset="0"/>
                <a:cs typeface="Helvetica Neue" charset="0"/>
              </a:rPr>
              <a:t>Does the school support </a:t>
            </a:r>
            <a:br>
              <a:rPr lang="en-US" sz="3500" b="1" dirty="0">
                <a:solidFill>
                  <a:srgbClr val="0F498B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3500" b="1" dirty="0">
                <a:solidFill>
                  <a:srgbClr val="0F498B"/>
                </a:solidFill>
                <a:latin typeface="Helvetica Neue" charset="0"/>
                <a:ea typeface="Helvetica Neue" charset="0"/>
                <a:cs typeface="Helvetica Neue" charset="0"/>
              </a:rPr>
              <a:t>the teachers and parents?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4133088" y="1571624"/>
            <a:ext cx="877824" cy="900304"/>
          </a:xfrm>
          <a:prstGeom prst="roundRect">
            <a:avLst>
              <a:gd name="adj" fmla="val 3422"/>
            </a:avLst>
          </a:prstGeom>
          <a:gradFill>
            <a:gsLst>
              <a:gs pos="100000">
                <a:srgbClr val="F49200"/>
              </a:gs>
              <a:gs pos="0">
                <a:srgbClr val="D0007E"/>
              </a:gs>
            </a:gsLst>
            <a:lin ang="10800000" scaled="0"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200" b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Gill Sans" pitchFamily="-109" charset="0"/>
              </a:rPr>
              <a:t>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25296" y="4024546"/>
            <a:ext cx="6693408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>
                <a:solidFill>
                  <a:srgbClr val="0F498B"/>
                </a:solidFill>
                <a:latin typeface="Helvetica Neue" charset="0"/>
                <a:ea typeface="Helvetica Neue" charset="0"/>
                <a:cs typeface="Helvetica Neue" charset="0"/>
              </a:rPr>
              <a:t>We all work in service of your goals for your child—seeking input, providing counsel, and constantly working to earn the confidence you place in us.</a:t>
            </a:r>
          </a:p>
        </p:txBody>
      </p:sp>
    </p:spTree>
    <p:extLst>
      <p:ext uri="{BB962C8B-B14F-4D97-AF65-F5344CB8AC3E}">
        <p14:creationId xmlns:p14="http://schemas.microsoft.com/office/powerpoint/2010/main" val="2112656855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 bwMode="auto">
          <a:xfrm>
            <a:off x="228600" y="228600"/>
            <a:ext cx="8686800" cy="6400800"/>
          </a:xfrm>
          <a:prstGeom prst="roundRect">
            <a:avLst>
              <a:gd name="adj" fmla="val 3422"/>
            </a:avLst>
          </a:prstGeom>
          <a:blipFill dpi="0" rotWithShape="1">
            <a:blip r:embed="rId2" r:link="rId3"/>
            <a:srcRect/>
            <a:stretch>
              <a:fillRect/>
            </a:stretch>
          </a:blip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109" charset="0"/>
              <a:ea typeface="ヒラギノ角ゴ ProN W3" pitchFamily="-109" charset="-128"/>
              <a:cs typeface="ヒラギノ角ゴ ProN W3" pitchFamily="-109" charset="-128"/>
              <a:sym typeface="Gill Sans" pitchFamily="-109" charset="0"/>
            </a:endParaRPr>
          </a:p>
        </p:txBody>
      </p:sp>
      <p:sp>
        <p:nvSpPr>
          <p:cNvPr id="5" name="Round Single Corner Rectangle 4"/>
          <p:cNvSpPr/>
          <p:nvPr/>
        </p:nvSpPr>
        <p:spPr bwMode="auto">
          <a:xfrm rot="5400000">
            <a:off x="75413" y="-75414"/>
            <a:ext cx="1536569" cy="1687398"/>
          </a:xfrm>
          <a:prstGeom prst="round1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109" charset="0"/>
              <a:ea typeface="ヒラギノ角ゴ ProN W3" pitchFamily="-109" charset="-128"/>
              <a:cs typeface="ヒラギノ角ゴ ProN W3" pitchFamily="-109" charset="-128"/>
              <a:sym typeface="Gill Sans" pitchFamily="-109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16" y="355338"/>
            <a:ext cx="1088219" cy="9318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45920" y="2228671"/>
            <a:ext cx="585216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pitchFamily="-109" charset="0"/>
              </a:rPr>
              <a:t>How can we help you and your child succeed?</a:t>
            </a:r>
          </a:p>
        </p:txBody>
      </p:sp>
    </p:spTree>
    <p:extLst>
      <p:ext uri="{BB962C8B-B14F-4D97-AF65-F5344CB8AC3E}">
        <p14:creationId xmlns:p14="http://schemas.microsoft.com/office/powerpoint/2010/main" val="17915552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9072" y="2653762"/>
            <a:ext cx="5705856" cy="14773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000" dirty="0">
                <a:solidFill>
                  <a:srgbClr val="0F498B"/>
                </a:solidFill>
                <a:latin typeface="Helvetica Neue" charset="0"/>
                <a:ea typeface="Helvetica Neue" charset="0"/>
                <a:cs typeface="Helvetica Neue" charset="0"/>
              </a:rPr>
              <a:t>For more information, </a:t>
            </a:r>
          </a:p>
          <a:p>
            <a:pPr algn="ctr"/>
            <a:r>
              <a:rPr lang="en-US" sz="3000" dirty="0">
                <a:solidFill>
                  <a:srgbClr val="0F498B"/>
                </a:solidFill>
                <a:latin typeface="Helvetica Neue" charset="0"/>
                <a:ea typeface="Helvetica Neue" charset="0"/>
                <a:cs typeface="Helvetica Neue" charset="0"/>
              </a:rPr>
              <a:t>please visit:</a:t>
            </a:r>
          </a:p>
          <a:p>
            <a:pPr algn="ctr"/>
            <a:r>
              <a:rPr lang="en-US" sz="3000" dirty="0">
                <a:solidFill>
                  <a:srgbClr val="0F498B"/>
                </a:solidFill>
                <a:latin typeface="Helvetica Neue" charset="0"/>
                <a:ea typeface="Helvetica Neue" charset="0"/>
                <a:cs typeface="Helvetica Neue" charset="0"/>
              </a:rPr>
              <a:t>[URL]</a:t>
            </a:r>
          </a:p>
        </p:txBody>
      </p:sp>
    </p:spTree>
    <p:extLst>
      <p:ext uri="{BB962C8B-B14F-4D97-AF65-F5344CB8AC3E}">
        <p14:creationId xmlns:p14="http://schemas.microsoft.com/office/powerpoint/2010/main" val="696173441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0DB8E55-AE27-E54C-845B-116CD6179758}"/>
              </a:ext>
            </a:extLst>
          </p:cNvPr>
          <p:cNvSpPr/>
          <p:nvPr/>
        </p:nvSpPr>
        <p:spPr bwMode="auto">
          <a:xfrm>
            <a:off x="228600" y="228600"/>
            <a:ext cx="8686800" cy="5741894"/>
          </a:xfrm>
          <a:prstGeom prst="roundRect">
            <a:avLst>
              <a:gd name="adj" fmla="val 3422"/>
            </a:avLst>
          </a:prstGeom>
          <a:blipFill>
            <a:blip r:embed="rId2" r:link="rId3"/>
            <a:stretch>
              <a:fillRect/>
            </a:stretch>
          </a:blip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Gill Sans" pitchFamily="-109" charset="0"/>
              <a:ea typeface="ヒラギノ角ゴ ProN W3" pitchFamily="-109" charset="-128"/>
              <a:cs typeface="ヒラギノ角ゴ ProN W3" pitchFamily="-109" charset="-128"/>
              <a:sym typeface="Gill Sans" pitchFamily="-109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0918" y="2559853"/>
            <a:ext cx="6562164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Montessori is carefully designed </a:t>
            </a:r>
            <a:br>
              <a:rPr lang="en-US" sz="28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28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to bring out the best in your child </a:t>
            </a:r>
            <a:br>
              <a:rPr lang="en-US" sz="28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28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and connect them with others. </a:t>
            </a:r>
          </a:p>
        </p:txBody>
      </p:sp>
      <p:sp>
        <p:nvSpPr>
          <p:cNvPr id="4" name="Round Single Corner Rectangle 3"/>
          <p:cNvSpPr/>
          <p:nvPr/>
        </p:nvSpPr>
        <p:spPr bwMode="auto">
          <a:xfrm rot="5400000">
            <a:off x="75413" y="-75414"/>
            <a:ext cx="1536569" cy="1687398"/>
          </a:xfrm>
          <a:prstGeom prst="round1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109" charset="0"/>
              <a:ea typeface="ヒラギノ角ゴ ProN W3" pitchFamily="-109" charset="-128"/>
              <a:cs typeface="ヒラギノ角ゴ ProN W3" pitchFamily="-109" charset="-128"/>
              <a:sym typeface="Gill Sans" pitchFamily="-10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16" y="355338"/>
            <a:ext cx="1088219" cy="93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36613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09216" y="2349777"/>
            <a:ext cx="4925568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000" dirty="0">
                <a:solidFill>
                  <a:srgbClr val="0F498B"/>
                </a:solidFill>
                <a:latin typeface="Helvetica Neue" charset="0"/>
                <a:ea typeface="Helvetica Neue" charset="0"/>
                <a:cs typeface="Helvetica Neue" charset="0"/>
              </a:rPr>
              <a:t>We work with your child’s interests to build on their strengths and develop </a:t>
            </a:r>
            <a:br>
              <a:rPr lang="en-US" sz="3000" dirty="0">
                <a:solidFill>
                  <a:srgbClr val="0F498B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3000" dirty="0">
                <a:solidFill>
                  <a:srgbClr val="0F498B"/>
                </a:solidFill>
                <a:latin typeface="Helvetica Neue" charset="0"/>
                <a:ea typeface="Helvetica Neue" charset="0"/>
                <a:cs typeface="Helvetica Neue" charset="0"/>
              </a:rPr>
              <a:t>their full potential.</a:t>
            </a:r>
          </a:p>
        </p:txBody>
      </p:sp>
    </p:spTree>
    <p:extLst>
      <p:ext uri="{BB962C8B-B14F-4D97-AF65-F5344CB8AC3E}">
        <p14:creationId xmlns:p14="http://schemas.microsoft.com/office/powerpoint/2010/main" val="1927973904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 bwMode="auto">
          <a:xfrm>
            <a:off x="228600" y="228600"/>
            <a:ext cx="8686800" cy="3160776"/>
          </a:xfrm>
          <a:prstGeom prst="roundRect">
            <a:avLst>
              <a:gd name="adj" fmla="val 5736"/>
            </a:avLst>
          </a:prstGeom>
          <a:blipFill dpi="0" rotWithShape="1">
            <a:blip r:embed="rId2" r:link="rId3"/>
            <a:srcRect/>
            <a:stretch>
              <a:fillRect/>
            </a:stretch>
          </a:blip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109" charset="0"/>
              <a:ea typeface="ヒラギノ角ゴ ProN W3" pitchFamily="-109" charset="-128"/>
              <a:cs typeface="ヒラギノ角ゴ ProN W3" pitchFamily="-109" charset="-128"/>
              <a:sym typeface="Gill Sans" pitchFamily="-109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21536" y="4109400"/>
            <a:ext cx="5900928" cy="12464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500" dirty="0">
                <a:solidFill>
                  <a:srgbClr val="0F498B"/>
                </a:solidFill>
                <a:latin typeface="Helvetica Neue" charset="0"/>
                <a:ea typeface="Helvetica Neue" charset="0"/>
                <a:cs typeface="Helvetica Neue" charset="0"/>
              </a:rPr>
              <a:t>We take the time to know each child and work with parents to chart a course for their natural development.</a:t>
            </a:r>
          </a:p>
        </p:txBody>
      </p:sp>
      <p:sp>
        <p:nvSpPr>
          <p:cNvPr id="5" name="Round Single Corner Rectangle 4"/>
          <p:cNvSpPr/>
          <p:nvPr/>
        </p:nvSpPr>
        <p:spPr bwMode="auto">
          <a:xfrm rot="5400000">
            <a:off x="75413" y="-75414"/>
            <a:ext cx="1536569" cy="1687398"/>
          </a:xfrm>
          <a:prstGeom prst="round1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109" charset="0"/>
              <a:ea typeface="ヒラギノ角ゴ ProN W3" pitchFamily="-109" charset="-128"/>
              <a:cs typeface="ヒラギノ角ゴ ProN W3" pitchFamily="-109" charset="-128"/>
              <a:sym typeface="Gill Sans" pitchFamily="-109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16" y="355338"/>
            <a:ext cx="1088219" cy="93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70892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43456" y="2118944"/>
            <a:ext cx="5657088" cy="240065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000" dirty="0">
                <a:solidFill>
                  <a:srgbClr val="0F498B"/>
                </a:solidFill>
                <a:latin typeface="Helvetica Neue" charset="0"/>
                <a:ea typeface="Helvetica Neue" charset="0"/>
                <a:cs typeface="Helvetica Neue" charset="0"/>
              </a:rPr>
              <a:t>The end result is a truly </a:t>
            </a:r>
            <a:br>
              <a:rPr lang="en-US" sz="3000" dirty="0">
                <a:solidFill>
                  <a:srgbClr val="0F498B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3000" dirty="0">
                <a:solidFill>
                  <a:srgbClr val="0F498B"/>
                </a:solidFill>
                <a:latin typeface="Helvetica Neue" charset="0"/>
                <a:ea typeface="Helvetica Neue" charset="0"/>
                <a:cs typeface="Helvetica Neue" charset="0"/>
              </a:rPr>
              <a:t>capable person—connected</a:t>
            </a:r>
            <a:br>
              <a:rPr lang="en-US" sz="3000" dirty="0">
                <a:solidFill>
                  <a:srgbClr val="0F498B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3000" dirty="0">
                <a:solidFill>
                  <a:srgbClr val="0F498B"/>
                </a:solidFill>
                <a:latin typeface="Helvetica Neue" charset="0"/>
                <a:ea typeface="Helvetica Neue" charset="0"/>
                <a:cs typeface="Helvetica Neue" charset="0"/>
              </a:rPr>
              <a:t> to themselves, connected to family, friends, community, and a world that needs their talent.</a:t>
            </a:r>
          </a:p>
        </p:txBody>
      </p:sp>
    </p:spTree>
    <p:extLst>
      <p:ext uri="{BB962C8B-B14F-4D97-AF65-F5344CB8AC3E}">
        <p14:creationId xmlns:p14="http://schemas.microsoft.com/office/powerpoint/2010/main" val="76654945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 bwMode="auto">
          <a:xfrm>
            <a:off x="228600" y="228600"/>
            <a:ext cx="8686800" cy="6400800"/>
          </a:xfrm>
          <a:prstGeom prst="roundRect">
            <a:avLst>
              <a:gd name="adj" fmla="val 3422"/>
            </a:avLst>
          </a:prstGeom>
          <a:blipFill dpi="0" rotWithShape="1">
            <a:blip r:embed="rId2" r:link="rId3"/>
            <a:srcRect/>
            <a:stretch>
              <a:fillRect/>
            </a:stretch>
          </a:blip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109" charset="0"/>
              <a:ea typeface="ヒラギノ角ゴ ProN W3" pitchFamily="-109" charset="-128"/>
              <a:cs typeface="ヒラギノ角ゴ ProN W3" pitchFamily="-109" charset="-128"/>
              <a:sym typeface="Gill Sans" pitchFamily="-109" charset="0"/>
            </a:endParaRPr>
          </a:p>
        </p:txBody>
      </p:sp>
      <p:sp>
        <p:nvSpPr>
          <p:cNvPr id="5" name="Round Single Corner Rectangle 4"/>
          <p:cNvSpPr/>
          <p:nvPr/>
        </p:nvSpPr>
        <p:spPr bwMode="auto">
          <a:xfrm rot="5400000">
            <a:off x="75413" y="-75414"/>
            <a:ext cx="1536569" cy="1687398"/>
          </a:xfrm>
          <a:prstGeom prst="round1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109" charset="0"/>
              <a:ea typeface="ヒラギノ角ゴ ProN W3" pitchFamily="-109" charset="-128"/>
              <a:cs typeface="ヒラギノ角ゴ ProN W3" pitchFamily="-109" charset="-128"/>
              <a:sym typeface="Gill Sans" pitchFamily="-109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16" y="355338"/>
            <a:ext cx="1088219" cy="9318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81374" y="2090172"/>
            <a:ext cx="59812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pitchFamily="-109" charset="0"/>
              </a:rPr>
              <a:t>A partner in preparing </a:t>
            </a:r>
          </a:p>
          <a:p>
            <a:pPr algn="ctr"/>
            <a:r>
              <a:rPr lang="en-US" sz="4200" b="1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pitchFamily="-109" charset="0"/>
              </a:rPr>
              <a:t>your child to make a difference in the</a:t>
            </a:r>
          </a:p>
          <a:p>
            <a:pPr algn="ctr"/>
            <a:r>
              <a:rPr lang="en-US" sz="4200" b="1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pitchFamily="-109" charset="0"/>
              </a:rPr>
              <a:t>real world.</a:t>
            </a:r>
          </a:p>
        </p:txBody>
      </p:sp>
    </p:spTree>
    <p:extLst>
      <p:ext uri="{BB962C8B-B14F-4D97-AF65-F5344CB8AC3E}">
        <p14:creationId xmlns:p14="http://schemas.microsoft.com/office/powerpoint/2010/main" val="18225138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228600" y="228600"/>
            <a:ext cx="8686800" cy="5741894"/>
          </a:xfrm>
          <a:prstGeom prst="roundRect">
            <a:avLst>
              <a:gd name="adj" fmla="val 3422"/>
            </a:avLst>
          </a:prstGeom>
          <a:blipFill dpi="0" rotWithShape="1">
            <a:blip r:embed="rId2" r:link="rId3"/>
            <a:srcRect/>
            <a:stretch>
              <a:fillRect t="71" b="-11545"/>
            </a:stretch>
          </a:blip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109" charset="0"/>
              <a:ea typeface="ヒラギノ角ゴ ProN W3" pitchFamily="-109" charset="-128"/>
              <a:cs typeface="ヒラギノ角ゴ ProN W3" pitchFamily="-109" charset="-128"/>
              <a:sym typeface="Gill Sans" pitchFamily="-109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0918" y="2127326"/>
            <a:ext cx="6562164" cy="240065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5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The world has changed, but what it takes to be successful has not</a:t>
            </a:r>
            <a:r>
              <a:rPr lang="en-US" sz="25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—essential capabilities are built and nurtured through the time-tested methods developed by Maria Montessori and improved upon by generations of practice.</a:t>
            </a:r>
          </a:p>
        </p:txBody>
      </p:sp>
      <p:sp>
        <p:nvSpPr>
          <p:cNvPr id="4" name="Round Single Corner Rectangle 3"/>
          <p:cNvSpPr/>
          <p:nvPr/>
        </p:nvSpPr>
        <p:spPr bwMode="auto">
          <a:xfrm rot="5400000">
            <a:off x="75413" y="-75414"/>
            <a:ext cx="1536569" cy="1687398"/>
          </a:xfrm>
          <a:prstGeom prst="round1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109" charset="0"/>
              <a:ea typeface="ヒラギノ角ゴ ProN W3" pitchFamily="-109" charset="-128"/>
              <a:cs typeface="ヒラギノ角ゴ ProN W3" pitchFamily="-109" charset="-128"/>
              <a:sym typeface="Gill Sans" pitchFamily="-10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16" y="355338"/>
            <a:ext cx="1088219" cy="93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462421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Default - Title Slide">
  <a:themeElements>
    <a:clrScheme name="">
      <a:dk1>
        <a:srgbClr val="052754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99"/>
      </a:accent2>
      <a:accent3>
        <a:srgbClr val="FFFFFF"/>
      </a:accent3>
      <a:accent4>
        <a:srgbClr val="032046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Slide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-109" charset="0"/>
            <a:ea typeface="ヒラギノ角ゴ ProN W3" pitchFamily="-109" charset="-128"/>
            <a:cs typeface="ヒラギノ角ゴ ProN W3" pitchFamily="-109" charset="-128"/>
            <a:sym typeface="Gill Sans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-109" charset="0"/>
            <a:ea typeface="ヒラギノ角ゴ ProN W3" pitchFamily="-109" charset="-128"/>
            <a:cs typeface="ヒラギノ角ゴ ProN W3" pitchFamily="-109" charset="-128"/>
            <a:sym typeface="Gill Sans" pitchFamily="-109" charset="0"/>
          </a:defRPr>
        </a:defPPr>
      </a:lstStyle>
    </a:lnDef>
  </a:objectDefaults>
  <a:extraClrSchemeLst>
    <a:extraClrScheme>
      <a:clrScheme name="Default - Title 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307</TotalTime>
  <Words>586</Words>
  <Application>Microsoft Macintosh PowerPoint</Application>
  <PresentationFormat>On-screen Show (4:3)</PresentationFormat>
  <Paragraphs>51</Paragraphs>
  <Slides>33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ヒラギノ角ゴ ProN W3</vt:lpstr>
      <vt:lpstr>Arial</vt:lpstr>
      <vt:lpstr>Calibri</vt:lpstr>
      <vt:lpstr>Calibri Light</vt:lpstr>
      <vt:lpstr>Gill Sans</vt:lpstr>
      <vt:lpstr>Helvetica</vt:lpstr>
      <vt:lpstr>Helvetica Neue</vt:lpstr>
      <vt:lpstr>Default - Title Slide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Hershey</dc:creator>
  <cp:lastModifiedBy>Catherine Solomon</cp:lastModifiedBy>
  <cp:revision>45</cp:revision>
  <dcterms:created xsi:type="dcterms:W3CDTF">2017-09-14T15:11:34Z</dcterms:created>
  <dcterms:modified xsi:type="dcterms:W3CDTF">2018-05-31T15:28:48Z</dcterms:modified>
</cp:coreProperties>
</file>