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Lst>
  <p:notesMasterIdLst>
    <p:notesMasterId r:id="rId60"/>
  </p:notesMasterIdLst>
  <p:sldIdLst>
    <p:sldId id="320" r:id="rId3"/>
    <p:sldId id="353" r:id="rId4"/>
    <p:sldId id="1374" r:id="rId5"/>
    <p:sldId id="1367" r:id="rId6"/>
    <p:sldId id="1373" r:id="rId7"/>
    <p:sldId id="1368" r:id="rId8"/>
    <p:sldId id="1375" r:id="rId9"/>
    <p:sldId id="352" r:id="rId10"/>
    <p:sldId id="335" r:id="rId11"/>
    <p:sldId id="359" r:id="rId12"/>
    <p:sldId id="410" r:id="rId13"/>
    <p:sldId id="337" r:id="rId14"/>
    <p:sldId id="401" r:id="rId15"/>
    <p:sldId id="1378" r:id="rId16"/>
    <p:sldId id="361" r:id="rId17"/>
    <p:sldId id="413" r:id="rId18"/>
    <p:sldId id="1372" r:id="rId19"/>
    <p:sldId id="1376" r:id="rId20"/>
    <p:sldId id="340" r:id="rId21"/>
    <p:sldId id="407" r:id="rId22"/>
    <p:sldId id="1369" r:id="rId23"/>
    <p:sldId id="368" r:id="rId24"/>
    <p:sldId id="339" r:id="rId25"/>
    <p:sldId id="412" r:id="rId26"/>
    <p:sldId id="370" r:id="rId27"/>
    <p:sldId id="371" r:id="rId28"/>
    <p:sldId id="1370" r:id="rId29"/>
    <p:sldId id="341" r:id="rId30"/>
    <p:sldId id="373" r:id="rId31"/>
    <p:sldId id="374" r:id="rId32"/>
    <p:sldId id="1371" r:id="rId33"/>
    <p:sldId id="376" r:id="rId34"/>
    <p:sldId id="377" r:id="rId35"/>
    <p:sldId id="406" r:id="rId36"/>
    <p:sldId id="1377" r:id="rId37"/>
    <p:sldId id="380" r:id="rId38"/>
    <p:sldId id="381" r:id="rId39"/>
    <p:sldId id="382" r:id="rId40"/>
    <p:sldId id="343" r:id="rId41"/>
    <p:sldId id="383" r:id="rId42"/>
    <p:sldId id="411" r:id="rId43"/>
    <p:sldId id="384" r:id="rId44"/>
    <p:sldId id="385" r:id="rId45"/>
    <p:sldId id="386" r:id="rId46"/>
    <p:sldId id="402" r:id="rId47"/>
    <p:sldId id="388" r:id="rId48"/>
    <p:sldId id="409" r:id="rId49"/>
    <p:sldId id="390" r:id="rId50"/>
    <p:sldId id="405" r:id="rId51"/>
    <p:sldId id="404" r:id="rId52"/>
    <p:sldId id="393" r:id="rId53"/>
    <p:sldId id="403" r:id="rId54"/>
    <p:sldId id="395" r:id="rId55"/>
    <p:sldId id="350" r:id="rId56"/>
    <p:sldId id="349" r:id="rId57"/>
    <p:sldId id="351" r:id="rId58"/>
    <p:sldId id="39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 Neimand" initials="RN" lastIdx="1" clrIdx="0">
    <p:extLst/>
  </p:cmAuthor>
  <p:cmAuthor id="2" name="Cameron Neimand" initials="CN" lastIdx="1" clrIdx="1">
    <p:extLst/>
  </p:cmAuthor>
  <p:cmAuthor id="3" name="Cameron Neimand" initials="CN [2]" lastIdx="1" clrIdx="2">
    <p:extLst/>
  </p:cmAuthor>
  <p:cmAuthor id="4" name="Cameron Neimand" initials="CN [3]" lastIdx="1" clrIdx="3">
    <p:extLst/>
  </p:cmAuthor>
  <p:cmAuthor id="5" name="Cameron Neimand" initials="CN [4]" lastIdx="1" clrIdx="4">
    <p:extLst/>
  </p:cmAuthor>
  <p:cmAuthor id="6" name="Cameron Neimand" initials="CN [5]" lastIdx="1" clrIdx="5">
    <p:extLst/>
  </p:cmAuthor>
  <p:cmAuthor id="7" name="Cameron Neimand" initials="CN [6]" lastIdx="1" clrIdx="6">
    <p:extLst/>
  </p:cmAuthor>
  <p:cmAuthor id="8" name="Cameron Neimand" initials="CN [7]" lastIdx="1" clrIdx="7">
    <p:extLst/>
  </p:cmAuthor>
  <p:cmAuthor id="9" name="Cameron Neimand" initials="CN [8]" lastIdx="1" clrIdx="8">
    <p:extLst/>
  </p:cmAuthor>
  <p:cmAuthor id="10" name="Cameron Neimand" initials="CN [9]" lastIdx="1" clrIdx="9">
    <p:extLst/>
  </p:cmAuthor>
  <p:cmAuthor id="11" name="Cameron Neimand" initials="CN [10]" lastIdx="1" clrIdx="10">
    <p:extLst/>
  </p:cmAuthor>
  <p:cmAuthor id="12" name="Cameron Neimand" initials="CN [11]" lastIdx="1" clrIdx="11">
    <p:extLst/>
  </p:cmAuthor>
  <p:cmAuthor id="13" name="Catherine Solomon" initials="CS" lastIdx="3" clrIdx="12">
    <p:extLst>
      <p:ext uri="{19B8F6BF-5375-455C-9EA6-DF929625EA0E}">
        <p15:presenceInfo xmlns:p15="http://schemas.microsoft.com/office/powerpoint/2012/main" userId="Catherine Solo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B4A8"/>
    <a:srgbClr val="E08600"/>
    <a:srgbClr val="00847D"/>
    <a:srgbClr val="0F498B"/>
    <a:srgbClr val="D0007E"/>
    <a:srgbClr val="F49200"/>
    <a:srgbClr val="BE0475"/>
    <a:srgbClr val="52AE30"/>
    <a:srgbClr val="CECECE"/>
    <a:srgbClr val="555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6"/>
    <p:restoredTop sz="89592"/>
  </p:normalViewPr>
  <p:slideViewPr>
    <p:cSldViewPr snapToGrid="0" snapToObjects="1">
      <p:cViewPr varScale="1">
        <p:scale>
          <a:sx n="155" d="100"/>
          <a:sy n="155" d="100"/>
        </p:scale>
        <p:origin x="1416"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345254294227"/>
          <c:y val="0.15867463027142301"/>
          <c:w val="0.53557792433182905"/>
          <c:h val="0.49022774568310501"/>
        </c:manualLayout>
      </c:layout>
      <c:pieChart>
        <c:varyColors val="1"/>
        <c:ser>
          <c:idx val="0"/>
          <c:order val="0"/>
          <c:tx>
            <c:strRef>
              <c:f>Sheet1!$B$1</c:f>
              <c:strCache>
                <c:ptCount val="1"/>
                <c:pt idx="0">
                  <c:v>Total</c:v>
                </c:pt>
              </c:strCache>
            </c:strRef>
          </c:tx>
          <c:dPt>
            <c:idx val="0"/>
            <c:bubble3D val="0"/>
            <c:spPr>
              <a:solidFill>
                <a:srgbClr val="52AE30"/>
              </a:solidFill>
              <a:ln w="19050">
                <a:solidFill>
                  <a:schemeClr val="lt1"/>
                </a:solidFill>
              </a:ln>
              <a:effectLst/>
            </c:spPr>
            <c:extLst>
              <c:ext xmlns:c16="http://schemas.microsoft.com/office/drawing/2014/chart" uri="{C3380CC4-5D6E-409C-BE32-E72D297353CC}">
                <c16:uniqueId val="{00000001-B1D6-4832-8B5A-DA2A761EA1B9}"/>
              </c:ext>
            </c:extLst>
          </c:dPt>
          <c:dPt>
            <c:idx val="1"/>
            <c:bubble3D val="0"/>
            <c:spPr>
              <a:solidFill>
                <a:srgbClr val="39B4A8"/>
              </a:solidFill>
              <a:ln w="19050">
                <a:solidFill>
                  <a:schemeClr val="lt1"/>
                </a:solidFill>
              </a:ln>
              <a:effectLst/>
            </c:spPr>
            <c:extLst>
              <c:ext xmlns:c16="http://schemas.microsoft.com/office/drawing/2014/chart" uri="{C3380CC4-5D6E-409C-BE32-E72D297353CC}">
                <c16:uniqueId val="{00000003-B1D6-4832-8B5A-DA2A761EA1B9}"/>
              </c:ext>
            </c:extLst>
          </c:dPt>
          <c:dPt>
            <c:idx val="2"/>
            <c:bubble3D val="0"/>
            <c:spPr>
              <a:solidFill>
                <a:srgbClr val="F49200"/>
              </a:solidFill>
              <a:ln w="19050">
                <a:solidFill>
                  <a:schemeClr val="lt1"/>
                </a:solidFill>
              </a:ln>
              <a:effectLst/>
            </c:spPr>
            <c:extLst>
              <c:ext xmlns:c16="http://schemas.microsoft.com/office/drawing/2014/chart" uri="{C3380CC4-5D6E-409C-BE32-E72D297353CC}">
                <c16:uniqueId val="{00000005-B1D6-4832-8B5A-DA2A761EA1B9}"/>
              </c:ext>
            </c:extLst>
          </c:dPt>
          <c:dLbls>
            <c:dLbl>
              <c:idx val="0"/>
              <c:layout>
                <c:manualLayout>
                  <c:x val="-0.152306810755964"/>
                  <c:y val="0.115781069745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D6-4832-8B5A-DA2A761EA1B9}"/>
                </c:ext>
              </c:extLst>
            </c:dLbl>
            <c:dLbl>
              <c:idx val="1"/>
              <c:layout>
                <c:manualLayout>
                  <c:x val="-9.0770267203158592E-3"/>
                  <c:y val="-0.17433937628650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D6-4832-8B5A-DA2A761EA1B9}"/>
                </c:ext>
              </c:extLst>
            </c:dLbl>
            <c:dLbl>
              <c:idx val="2"/>
              <c:layout>
                <c:manualLayout>
                  <c:x val="0.16991058828284"/>
                  <c:y val="0.110469787922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6-4832-8B5A-DA2A761EA1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Expecting – age 3</c:v>
                </c:pt>
                <c:pt idx="1">
                  <c:v>4-7 years old</c:v>
                </c:pt>
                <c:pt idx="2">
                  <c:v>Age 8-16</c:v>
                </c:pt>
              </c:strCache>
            </c:strRef>
          </c:cat>
          <c:val>
            <c:numRef>
              <c:f>Sheet1!$B$2:$B$4</c:f>
              <c:numCache>
                <c:formatCode>0%</c:formatCode>
                <c:ptCount val="3"/>
                <c:pt idx="0">
                  <c:v>0.27</c:v>
                </c:pt>
                <c:pt idx="1">
                  <c:v>0.44</c:v>
                </c:pt>
                <c:pt idx="2">
                  <c:v>0.28999999999999998</c:v>
                </c:pt>
              </c:numCache>
            </c:numRef>
          </c:val>
          <c:extLst>
            <c:ext xmlns:c16="http://schemas.microsoft.com/office/drawing/2014/chart" uri="{C3380CC4-5D6E-409C-BE32-E72D297353CC}">
              <c16:uniqueId val="{00000006-B1D6-4832-8B5A-DA2A761EA1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439885291152199"/>
          <c:y val="0.72861220145587202"/>
          <c:w val="0.69785953951174395"/>
          <c:h val="0.208749982034211"/>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6381592002501"/>
          <c:y val="6.1769859136308898E-2"/>
          <c:w val="0.64556314519934199"/>
          <c:h val="0.93823014086369105"/>
        </c:manualLayout>
      </c:layout>
      <c:barChart>
        <c:barDir val="bar"/>
        <c:grouping val="clustered"/>
        <c:varyColors val="0"/>
        <c:ser>
          <c:idx val="0"/>
          <c:order val="0"/>
          <c:tx>
            <c:strRef>
              <c:f>Sheet1!$B$1</c:f>
              <c:strCache>
                <c:ptCount val="1"/>
                <c:pt idx="0">
                  <c:v>Total</c:v>
                </c:pt>
              </c:strCache>
            </c:strRef>
          </c:tx>
          <c:spPr>
            <a:solidFill>
              <a:srgbClr val="52AE30"/>
            </a:solidFill>
            <a:ln>
              <a:noFill/>
            </a:ln>
            <a:effectLst/>
          </c:spPr>
          <c:invertIfNegative val="0"/>
          <c:cat>
            <c:strRef>
              <c:f>Sheet1!$A$2:$A$21</c:f>
              <c:strCache>
                <c:ptCount val="20"/>
                <c:pt idx="0">
                  <c:v>Total Household Income for 2016 </c:v>
                </c:pt>
                <c:pt idx="1">
                  <c:v>Less than $35,000</c:v>
                </c:pt>
                <c:pt idx="2">
                  <c:v>$35,000 to $49,999</c:v>
                </c:pt>
                <c:pt idx="3">
                  <c:v>$50,000 to $74,999</c:v>
                </c:pt>
                <c:pt idx="4">
                  <c:v>$75,000 to $99,999</c:v>
                </c:pt>
                <c:pt idx="5">
                  <c:v>$100,000 to $149,999</c:v>
                </c:pt>
                <c:pt idx="6">
                  <c:v>$150,000 to $199,999</c:v>
                </c:pt>
                <c:pt idx="7">
                  <c:v>$200,000 or more </c:v>
                </c:pt>
                <c:pt idx="8">
                  <c:v>Prefer not to say</c:v>
                </c:pt>
                <c:pt idx="9">
                  <c:v>Don’t know</c:v>
                </c:pt>
                <c:pt idx="11">
                  <c:v>Current Employment Status</c:v>
                </c:pt>
                <c:pt idx="12">
                  <c:v>Employed full-time</c:v>
                </c:pt>
                <c:pt idx="13">
                  <c:v>Self-employed </c:v>
                </c:pt>
                <c:pt idx="14">
                  <c:v>Employed part-time</c:v>
                </c:pt>
                <c:pt idx="15">
                  <c:v>Student </c:v>
                </c:pt>
                <c:pt idx="16">
                  <c:v>Full-time homemaker </c:v>
                </c:pt>
                <c:pt idx="17">
                  <c:v>Not employed but looking for work </c:v>
                </c:pt>
                <c:pt idx="18">
                  <c:v>Not employed and not looking for work</c:v>
                </c:pt>
                <c:pt idx="19">
                  <c:v>Retired</c:v>
                </c:pt>
              </c:strCache>
            </c:strRef>
          </c:cat>
          <c:val>
            <c:numRef>
              <c:f>Sheet1!$B$2:$B$21</c:f>
              <c:numCache>
                <c:formatCode>0%</c:formatCode>
                <c:ptCount val="20"/>
                <c:pt idx="1">
                  <c:v>0.02</c:v>
                </c:pt>
                <c:pt idx="2">
                  <c:v>7.0000000000000007E-2</c:v>
                </c:pt>
                <c:pt idx="3">
                  <c:v>0.19</c:v>
                </c:pt>
                <c:pt idx="4">
                  <c:v>0.25</c:v>
                </c:pt>
                <c:pt idx="5">
                  <c:v>0.25</c:v>
                </c:pt>
                <c:pt idx="6">
                  <c:v>0.12</c:v>
                </c:pt>
                <c:pt idx="7">
                  <c:v>0.08</c:v>
                </c:pt>
                <c:pt idx="8">
                  <c:v>0</c:v>
                </c:pt>
                <c:pt idx="9">
                  <c:v>0</c:v>
                </c:pt>
                <c:pt idx="12">
                  <c:v>0.78</c:v>
                </c:pt>
                <c:pt idx="13">
                  <c:v>0.03</c:v>
                </c:pt>
                <c:pt idx="14">
                  <c:v>0.06</c:v>
                </c:pt>
                <c:pt idx="15">
                  <c:v>0.01</c:v>
                </c:pt>
                <c:pt idx="16">
                  <c:v>0.11</c:v>
                </c:pt>
                <c:pt idx="17">
                  <c:v>0</c:v>
                </c:pt>
                <c:pt idx="18">
                  <c:v>0</c:v>
                </c:pt>
                <c:pt idx="19">
                  <c:v>0.01</c:v>
                </c:pt>
              </c:numCache>
            </c:numRef>
          </c:val>
          <c:extLst>
            <c:ext xmlns:c16="http://schemas.microsoft.com/office/drawing/2014/chart" uri="{C3380CC4-5D6E-409C-BE32-E72D297353CC}">
              <c16:uniqueId val="{00000000-E0E5-F54E-A932-E9520C51B60F}"/>
            </c:ext>
          </c:extLst>
        </c:ser>
        <c:dLbls>
          <c:showLegendKey val="0"/>
          <c:showVal val="0"/>
          <c:showCatName val="0"/>
          <c:showSerName val="0"/>
          <c:showPercent val="0"/>
          <c:showBubbleSize val="0"/>
        </c:dLbls>
        <c:gapWidth val="80"/>
        <c:axId val="1428736544"/>
        <c:axId val="1428738864"/>
      </c:barChart>
      <c:catAx>
        <c:axId val="1428736544"/>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8738864"/>
        <c:crosses val="autoZero"/>
        <c:auto val="1"/>
        <c:lblAlgn val="ctr"/>
        <c:lblOffset val="100"/>
        <c:noMultiLvlLbl val="0"/>
      </c:catAx>
      <c:valAx>
        <c:axId val="1428738864"/>
        <c:scaling>
          <c:orientation val="maxMin"/>
          <c:max val="1"/>
          <c:min val="0"/>
        </c:scaling>
        <c:delete val="1"/>
        <c:axPos val="b"/>
        <c:numFmt formatCode="0%" sourceLinked="1"/>
        <c:majorTickMark val="out"/>
        <c:minorTickMark val="none"/>
        <c:tickLblPos val="nextTo"/>
        <c:crossAx val="14287365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6381592002501"/>
          <c:y val="2.1449672755263199E-2"/>
          <c:w val="0.64556314519934199"/>
          <c:h val="0.97050669996151295"/>
        </c:manualLayout>
      </c:layout>
      <c:barChart>
        <c:barDir val="bar"/>
        <c:grouping val="clustered"/>
        <c:varyColors val="0"/>
        <c:ser>
          <c:idx val="0"/>
          <c:order val="0"/>
          <c:tx>
            <c:strRef>
              <c:f>Sheet1!$B$1</c:f>
              <c:strCache>
                <c:ptCount val="1"/>
                <c:pt idx="0">
                  <c:v>Total</c:v>
                </c:pt>
              </c:strCache>
            </c:strRef>
          </c:tx>
          <c:spPr>
            <a:solidFill>
              <a:srgbClr val="52AE30"/>
            </a:solidFill>
            <a:ln>
              <a:noFill/>
            </a:ln>
            <a:effectLst/>
          </c:spPr>
          <c:invertIfNegative val="0"/>
          <c:cat>
            <c:strRef>
              <c:f>Sheet1!$A$2:$A$25</c:f>
              <c:strCache>
                <c:ptCount val="24"/>
                <c:pt idx="0">
                  <c:v>Age</c:v>
                </c:pt>
                <c:pt idx="1">
                  <c:v>Age 21-24</c:v>
                </c:pt>
                <c:pt idx="2">
                  <c:v>Age 25-34</c:v>
                </c:pt>
                <c:pt idx="3">
                  <c:v>Age 35-44</c:v>
                </c:pt>
                <c:pt idx="4">
                  <c:v>Age 45-54</c:v>
                </c:pt>
                <c:pt idx="5">
                  <c:v>Age 55-59</c:v>
                </c:pt>
                <c:pt idx="7">
                  <c:v>Gender</c:v>
                </c:pt>
                <c:pt idx="8">
                  <c:v>Male</c:v>
                </c:pt>
                <c:pt idx="9">
                  <c:v>Female</c:v>
                </c:pt>
                <c:pt idx="11">
                  <c:v>Region</c:v>
                </c:pt>
                <c:pt idx="12">
                  <c:v>Northeast</c:v>
                </c:pt>
                <c:pt idx="13">
                  <c:v>Midwest</c:v>
                </c:pt>
                <c:pt idx="14">
                  <c:v>South</c:v>
                </c:pt>
                <c:pt idx="15">
                  <c:v>West</c:v>
                </c:pt>
                <c:pt idx="18">
                  <c:v>Education</c:v>
                </c:pt>
                <c:pt idx="19">
                  <c:v>Less than high school  </c:v>
                </c:pt>
                <c:pt idx="20">
                  <c:v>High school graduate</c:v>
                </c:pt>
                <c:pt idx="21">
                  <c:v>Some college or trade school</c:v>
                </c:pt>
                <c:pt idx="22">
                  <c:v>College graduate</c:v>
                </c:pt>
                <c:pt idx="23">
                  <c:v>Post graduate</c:v>
                </c:pt>
              </c:strCache>
            </c:strRef>
          </c:cat>
          <c:val>
            <c:numRef>
              <c:f>Sheet1!$B$2:$B$25</c:f>
              <c:numCache>
                <c:formatCode>0%</c:formatCode>
                <c:ptCount val="24"/>
                <c:pt idx="1">
                  <c:v>0.05</c:v>
                </c:pt>
                <c:pt idx="2">
                  <c:v>0.44</c:v>
                </c:pt>
                <c:pt idx="3">
                  <c:v>0.4</c:v>
                </c:pt>
                <c:pt idx="4">
                  <c:v>0.1</c:v>
                </c:pt>
                <c:pt idx="5">
                  <c:v>0.01</c:v>
                </c:pt>
                <c:pt idx="8">
                  <c:v>0.41</c:v>
                </c:pt>
                <c:pt idx="9">
                  <c:v>0.59</c:v>
                </c:pt>
                <c:pt idx="12">
                  <c:v>0.23</c:v>
                </c:pt>
                <c:pt idx="13">
                  <c:v>0.19</c:v>
                </c:pt>
                <c:pt idx="14">
                  <c:v>0.27</c:v>
                </c:pt>
                <c:pt idx="15">
                  <c:v>0.32</c:v>
                </c:pt>
                <c:pt idx="19">
                  <c:v>0</c:v>
                </c:pt>
                <c:pt idx="20">
                  <c:v>0.05</c:v>
                </c:pt>
                <c:pt idx="21">
                  <c:v>0.15</c:v>
                </c:pt>
                <c:pt idx="22">
                  <c:v>0.51</c:v>
                </c:pt>
                <c:pt idx="23">
                  <c:v>0.28999999999999998</c:v>
                </c:pt>
              </c:numCache>
            </c:numRef>
          </c:val>
          <c:extLst>
            <c:ext xmlns:c16="http://schemas.microsoft.com/office/drawing/2014/chart" uri="{C3380CC4-5D6E-409C-BE32-E72D297353CC}">
              <c16:uniqueId val="{00000000-14CA-B549-89B5-3DDCAA7DA28B}"/>
            </c:ext>
          </c:extLst>
        </c:ser>
        <c:dLbls>
          <c:showLegendKey val="0"/>
          <c:showVal val="0"/>
          <c:showCatName val="0"/>
          <c:showSerName val="0"/>
          <c:showPercent val="0"/>
          <c:showBubbleSize val="0"/>
        </c:dLbls>
        <c:gapWidth val="80"/>
        <c:axId val="1451290960"/>
        <c:axId val="1451292736"/>
      </c:barChart>
      <c:catAx>
        <c:axId val="1451290960"/>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292736"/>
        <c:crosses val="autoZero"/>
        <c:auto val="1"/>
        <c:lblAlgn val="ctr"/>
        <c:lblOffset val="100"/>
        <c:noMultiLvlLbl val="0"/>
      </c:catAx>
      <c:valAx>
        <c:axId val="1451292736"/>
        <c:scaling>
          <c:orientation val="maxMin"/>
          <c:max val="1"/>
          <c:min val="0"/>
        </c:scaling>
        <c:delete val="1"/>
        <c:axPos val="b"/>
        <c:numFmt formatCode="0%" sourceLinked="1"/>
        <c:majorTickMark val="out"/>
        <c:minorTickMark val="none"/>
        <c:tickLblPos val="nextTo"/>
        <c:crossAx val="145129096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6214113693001"/>
          <c:y val="9.5907809338211705E-2"/>
          <c:w val="0.49899310866469898"/>
          <c:h val="0.83497403640450696"/>
        </c:manualLayout>
      </c:layout>
      <c:barChart>
        <c:barDir val="bar"/>
        <c:grouping val="stacked"/>
        <c:varyColors val="0"/>
        <c:ser>
          <c:idx val="0"/>
          <c:order val="0"/>
          <c:tx>
            <c:strRef>
              <c:f>Sheet1!$B$1</c:f>
              <c:strCache>
                <c:ptCount val="1"/>
                <c:pt idx="0">
                  <c:v>Extremely/Very important factor </c:v>
                </c:pt>
              </c:strCache>
            </c:strRef>
          </c:tx>
          <c:spPr>
            <a:solidFill>
              <a:srgbClr val="F49200"/>
            </a:solidFill>
            <a:ln>
              <a:noFill/>
            </a:ln>
            <a:effectLst/>
          </c:spPr>
          <c:invertIfNegative val="0"/>
          <c:dLbls>
            <c:spPr>
              <a:noFill/>
              <a:ln>
                <a:noFill/>
              </a:ln>
              <a:effectLst/>
            </c:spPr>
            <c:txPr>
              <a:bodyPr rot="0" spcFirstLastPara="1" vertOverflow="ellipsis" vert="horz" wrap="square" lIns="0" tIns="0" rIns="0" bIns="0" anchor="ctr" anchorCtr="1">
                <a:spAutoFit/>
              </a:bodyPr>
              <a:lstStyle/>
              <a:p>
                <a:pPr>
                  <a:defRPr sz="900"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Quality of teachers and staff</c:v>
                </c:pt>
                <c:pt idx="1">
                  <c:v>Safety of the school and learning environment</c:v>
                </c:pt>
                <c:pt idx="3">
                  <c:v>Quality of school administration and leadership</c:v>
                </c:pt>
                <c:pt idx="4">
                  <c:v>Specific educational approach and philosophy</c:v>
                </c:pt>
                <c:pt idx="5">
                  <c:v>Teacher and staff stability and retention</c:v>
                </c:pt>
                <c:pt idx="6">
                  <c:v>Teacher training and certification</c:v>
                </c:pt>
                <c:pt idx="7">
                  <c:v>Open and available spot for child</c:v>
                </c:pt>
                <c:pt idx="8">
                  <c:v>Daily schedule matches family needs</c:v>
                </c:pt>
                <c:pt idx="9">
                  <c:v>Quality of the building and classroom</c:v>
                </c:pt>
                <c:pt idx="10">
                  <c:v>Desirable location</c:v>
                </c:pt>
                <c:pt idx="11">
                  <c:v>Discipline and structure</c:v>
                </c:pt>
                <c:pt idx="12">
                  <c:v>The community of people and families involved in the school</c:v>
                </c:pt>
                <c:pt idx="13">
                  <c:v>Cost of tuition</c:v>
                </c:pt>
                <c:pt idx="15">
                  <c:v>Past personal experience </c:v>
                </c:pt>
                <c:pt idx="16">
                  <c:v>Diversity of the student body</c:v>
                </c:pt>
                <c:pt idx="17">
                  <c:v>Child's preference</c:v>
                </c:pt>
                <c:pt idx="18">
                  <c:v>Neighbors’ and friends’ choices</c:v>
                </c:pt>
                <c:pt idx="19">
                  <c:v>Family tradition</c:v>
                </c:pt>
              </c:strCache>
            </c:strRef>
          </c:cat>
          <c:val>
            <c:numRef>
              <c:f>Sheet1!$B$2:$B$21</c:f>
              <c:numCache>
                <c:formatCode>0%</c:formatCode>
                <c:ptCount val="20"/>
                <c:pt idx="0">
                  <c:v>0.91</c:v>
                </c:pt>
                <c:pt idx="1">
                  <c:v>0.91</c:v>
                </c:pt>
                <c:pt idx="3">
                  <c:v>0.83</c:v>
                </c:pt>
                <c:pt idx="4">
                  <c:v>0.82</c:v>
                </c:pt>
                <c:pt idx="5">
                  <c:v>0.82</c:v>
                </c:pt>
                <c:pt idx="6">
                  <c:v>0.82</c:v>
                </c:pt>
                <c:pt idx="7">
                  <c:v>0.81</c:v>
                </c:pt>
                <c:pt idx="8">
                  <c:v>0.79</c:v>
                </c:pt>
                <c:pt idx="9">
                  <c:v>0.79</c:v>
                </c:pt>
                <c:pt idx="10">
                  <c:v>0.78</c:v>
                </c:pt>
                <c:pt idx="11">
                  <c:v>0.78</c:v>
                </c:pt>
                <c:pt idx="12">
                  <c:v>0.72</c:v>
                </c:pt>
                <c:pt idx="13">
                  <c:v>0.71</c:v>
                </c:pt>
                <c:pt idx="15">
                  <c:v>0.68</c:v>
                </c:pt>
                <c:pt idx="16">
                  <c:v>0.65</c:v>
                </c:pt>
                <c:pt idx="17">
                  <c:v>0.63</c:v>
                </c:pt>
                <c:pt idx="18">
                  <c:v>0.56000000000000005</c:v>
                </c:pt>
                <c:pt idx="19">
                  <c:v>0.55000000000000004</c:v>
                </c:pt>
              </c:numCache>
            </c:numRef>
          </c:val>
          <c:extLst>
            <c:ext xmlns:c16="http://schemas.microsoft.com/office/drawing/2014/chart" uri="{C3380CC4-5D6E-409C-BE32-E72D297353CC}">
              <c16:uniqueId val="{00000000-FA53-C44F-9028-3F6B919F23C3}"/>
            </c:ext>
          </c:extLst>
        </c:ser>
        <c:ser>
          <c:idx val="1"/>
          <c:order val="1"/>
          <c:tx>
            <c:strRef>
              <c:f>Sheet1!$C$1</c:f>
              <c:strCache>
                <c:ptCount val="1"/>
                <c:pt idx="0">
                  <c:v>Somewhat important factor</c:v>
                </c:pt>
              </c:strCache>
            </c:strRef>
          </c:tx>
          <c:spPr>
            <a:solidFill>
              <a:srgbClr val="D0007E"/>
            </a:solidFill>
            <a:ln>
              <a:noFill/>
            </a:ln>
            <a:effectLst/>
          </c:spPr>
          <c:invertIfNegative val="0"/>
          <c:dLbls>
            <c:spPr>
              <a:noFill/>
              <a:ln>
                <a:noFill/>
              </a:ln>
              <a:effectLst/>
            </c:spPr>
            <c:txPr>
              <a:bodyPr rot="0" spcFirstLastPara="1" vertOverflow="ellipsis" vert="horz" wrap="square" lIns="0" tIns="0" rIns="0" bIns="0" anchor="ctr" anchorCtr="1">
                <a:spAutoFit/>
              </a:bodyPr>
              <a:lstStyle/>
              <a:p>
                <a:pPr>
                  <a:defRPr sz="900"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Quality of teachers and staff</c:v>
                </c:pt>
                <c:pt idx="1">
                  <c:v>Safety of the school and learning environment</c:v>
                </c:pt>
                <c:pt idx="3">
                  <c:v>Quality of school administration and leadership</c:v>
                </c:pt>
                <c:pt idx="4">
                  <c:v>Specific educational approach and philosophy</c:v>
                </c:pt>
                <c:pt idx="5">
                  <c:v>Teacher and staff stability and retention</c:v>
                </c:pt>
                <c:pt idx="6">
                  <c:v>Teacher training and certification</c:v>
                </c:pt>
                <c:pt idx="7">
                  <c:v>Open and available spot for child</c:v>
                </c:pt>
                <c:pt idx="8">
                  <c:v>Daily schedule matches family needs</c:v>
                </c:pt>
                <c:pt idx="9">
                  <c:v>Quality of the building and classroom</c:v>
                </c:pt>
                <c:pt idx="10">
                  <c:v>Desirable location</c:v>
                </c:pt>
                <c:pt idx="11">
                  <c:v>Discipline and structure</c:v>
                </c:pt>
                <c:pt idx="12">
                  <c:v>The community of people and families involved in the school</c:v>
                </c:pt>
                <c:pt idx="13">
                  <c:v>Cost of tuition</c:v>
                </c:pt>
                <c:pt idx="15">
                  <c:v>Past personal experience </c:v>
                </c:pt>
                <c:pt idx="16">
                  <c:v>Diversity of the student body</c:v>
                </c:pt>
                <c:pt idx="17">
                  <c:v>Child's preference</c:v>
                </c:pt>
                <c:pt idx="18">
                  <c:v>Neighbors’ and friends’ choices</c:v>
                </c:pt>
                <c:pt idx="19">
                  <c:v>Family tradition</c:v>
                </c:pt>
              </c:strCache>
            </c:strRef>
          </c:cat>
          <c:val>
            <c:numRef>
              <c:f>Sheet1!$C$2:$C$21</c:f>
              <c:numCache>
                <c:formatCode>0%</c:formatCode>
                <c:ptCount val="20"/>
                <c:pt idx="0">
                  <c:v>0.08</c:v>
                </c:pt>
                <c:pt idx="1">
                  <c:v>0.08</c:v>
                </c:pt>
                <c:pt idx="3">
                  <c:v>0.16</c:v>
                </c:pt>
                <c:pt idx="4">
                  <c:v>0.15</c:v>
                </c:pt>
                <c:pt idx="5">
                  <c:v>0.14000000000000001</c:v>
                </c:pt>
                <c:pt idx="6">
                  <c:v>0.15</c:v>
                </c:pt>
                <c:pt idx="7">
                  <c:v>0.16</c:v>
                </c:pt>
                <c:pt idx="8">
                  <c:v>0.17</c:v>
                </c:pt>
                <c:pt idx="9">
                  <c:v>0.18</c:v>
                </c:pt>
                <c:pt idx="10">
                  <c:v>0.19</c:v>
                </c:pt>
                <c:pt idx="11">
                  <c:v>0.19</c:v>
                </c:pt>
                <c:pt idx="12">
                  <c:v>0.22</c:v>
                </c:pt>
                <c:pt idx="13">
                  <c:v>0.22</c:v>
                </c:pt>
                <c:pt idx="15">
                  <c:v>0.19</c:v>
                </c:pt>
                <c:pt idx="16">
                  <c:v>0.23</c:v>
                </c:pt>
                <c:pt idx="17">
                  <c:v>0.25</c:v>
                </c:pt>
                <c:pt idx="18">
                  <c:v>0.26</c:v>
                </c:pt>
                <c:pt idx="19">
                  <c:v>0.21</c:v>
                </c:pt>
              </c:numCache>
            </c:numRef>
          </c:val>
          <c:extLst>
            <c:ext xmlns:c16="http://schemas.microsoft.com/office/drawing/2014/chart" uri="{C3380CC4-5D6E-409C-BE32-E72D297353CC}">
              <c16:uniqueId val="{00000001-FA53-C44F-9028-3F6B919F23C3}"/>
            </c:ext>
          </c:extLst>
        </c:ser>
        <c:ser>
          <c:idx val="2"/>
          <c:order val="2"/>
          <c:tx>
            <c:strRef>
              <c:f>Sheet1!$D$1</c:f>
              <c:strCache>
                <c:ptCount val="1"/>
                <c:pt idx="0">
                  <c:v>Not all that important/Not at all a factor </c:v>
                </c:pt>
              </c:strCache>
            </c:strRef>
          </c:tx>
          <c:spPr>
            <a:solidFill>
              <a:srgbClr val="39B4A8"/>
            </a:solidFill>
            <a:ln>
              <a:noFill/>
            </a:ln>
            <a:effectLst/>
          </c:spPr>
          <c:invertIfNegative val="0"/>
          <c:dLbls>
            <c:dLbl>
              <c:idx val="0"/>
              <c:layout>
                <c:manualLayout>
                  <c:x val="1.61053411513601E-2"/>
                  <c:y val="1.286053326042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53-C44F-9028-3F6B919F23C3}"/>
                </c:ext>
              </c:extLst>
            </c:dLbl>
            <c:dLbl>
              <c:idx val="1"/>
              <c:layout>
                <c:manualLayout>
                  <c:x val="1.610534115136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53-C44F-9028-3F6B919F23C3}"/>
                </c:ext>
              </c:extLst>
            </c:dLbl>
            <c:dLbl>
              <c:idx val="3"/>
              <c:layout>
                <c:manualLayout>
                  <c:x val="1.7569463074210999E-2"/>
                  <c:y val="2.57210665208451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53-C44F-9028-3F6B919F23C3}"/>
                </c:ext>
              </c:extLst>
            </c:dLbl>
            <c:dLbl>
              <c:idx val="4"/>
              <c:layout>
                <c:manualLayout>
                  <c:x val="1.9033584997062002E-2"/>
                  <c:y val="2.20942279050539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53-C44F-9028-3F6B919F23C3}"/>
                </c:ext>
              </c:extLst>
            </c:dLbl>
            <c:dLbl>
              <c:idx val="5"/>
              <c:layout>
                <c:manualLayout>
                  <c:x val="2.049770691991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53-C44F-9028-3F6B919F23C3}"/>
                </c:ext>
              </c:extLst>
            </c:dLbl>
            <c:dLbl>
              <c:idx val="6"/>
              <c:layout>
                <c:manualLayout>
                  <c:x val="2.049770691991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53-C44F-9028-3F6B919F23C3}"/>
                </c:ext>
              </c:extLst>
            </c:dLbl>
            <c:dLbl>
              <c:idx val="7"/>
              <c:layout>
                <c:manualLayout>
                  <c:x val="2.3425950765614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53-C44F-9028-3F6B919F23C3}"/>
                </c:ext>
              </c:extLst>
            </c:dLbl>
            <c:dLbl>
              <c:idx val="8"/>
              <c:layout>
                <c:manualLayout>
                  <c:x val="2.6354194611316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53-C44F-9028-3F6B919F23C3}"/>
                </c:ext>
              </c:extLst>
            </c:dLbl>
            <c:dLbl>
              <c:idx val="9"/>
              <c:layout>
                <c:manualLayout>
                  <c:x val="2.3425950765614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53-C44F-9028-3F6B919F23C3}"/>
                </c:ext>
              </c:extLst>
            </c:dLbl>
            <c:dLbl>
              <c:idx val="10"/>
              <c:layout>
                <c:manualLayout>
                  <c:x val="2.3425950765614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53-C44F-9028-3F6B919F23C3}"/>
                </c:ext>
              </c:extLst>
            </c:dLbl>
            <c:dLbl>
              <c:idx val="11"/>
              <c:layout>
                <c:manualLayout>
                  <c:x val="2.3425950765614701E-2"/>
                  <c:y val="2.20942279050539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53-C44F-9028-3F6B919F23C3}"/>
                </c:ext>
              </c:extLst>
            </c:dLbl>
            <c:dLbl>
              <c:idx val="12"/>
              <c:layout>
                <c:manualLayout>
                  <c:x val="2.3425950765614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53-C44F-9028-3F6B919F23C3}"/>
                </c:ext>
              </c:extLst>
            </c:dLbl>
            <c:dLbl>
              <c:idx val="13"/>
              <c:layout>
                <c:manualLayout>
                  <c:x val="2.48900726884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A53-C44F-9028-3F6B919F23C3}"/>
                </c:ext>
              </c:extLst>
            </c:dLbl>
            <c:spPr>
              <a:noFill/>
              <a:ln>
                <a:noFill/>
              </a:ln>
              <a:effectLst/>
            </c:spPr>
            <c:txPr>
              <a:bodyPr rot="0" spcFirstLastPara="1" vertOverflow="ellipsis" vert="horz" wrap="square" lIns="0" tIns="0" rIns="0" bIns="0" anchor="ctr" anchorCtr="0"/>
              <a:lstStyle/>
              <a:p>
                <a:pPr algn="r">
                  <a:defRPr sz="900" b="1" i="0" u="none" strike="noStrike" kern="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Quality of teachers and staff</c:v>
                </c:pt>
                <c:pt idx="1">
                  <c:v>Safety of the school and learning environment</c:v>
                </c:pt>
                <c:pt idx="3">
                  <c:v>Quality of school administration and leadership</c:v>
                </c:pt>
                <c:pt idx="4">
                  <c:v>Specific educational approach and philosophy</c:v>
                </c:pt>
                <c:pt idx="5">
                  <c:v>Teacher and staff stability and retention</c:v>
                </c:pt>
                <c:pt idx="6">
                  <c:v>Teacher training and certification</c:v>
                </c:pt>
                <c:pt idx="7">
                  <c:v>Open and available spot for child</c:v>
                </c:pt>
                <c:pt idx="8">
                  <c:v>Daily schedule matches family needs</c:v>
                </c:pt>
                <c:pt idx="9">
                  <c:v>Quality of the building and classroom</c:v>
                </c:pt>
                <c:pt idx="10">
                  <c:v>Desirable location</c:v>
                </c:pt>
                <c:pt idx="11">
                  <c:v>Discipline and structure</c:v>
                </c:pt>
                <c:pt idx="12">
                  <c:v>The community of people and families involved in the school</c:v>
                </c:pt>
                <c:pt idx="13">
                  <c:v>Cost of tuition</c:v>
                </c:pt>
                <c:pt idx="15">
                  <c:v>Past personal experience </c:v>
                </c:pt>
                <c:pt idx="16">
                  <c:v>Diversity of the student body</c:v>
                </c:pt>
                <c:pt idx="17">
                  <c:v>Child's preference</c:v>
                </c:pt>
                <c:pt idx="18">
                  <c:v>Neighbors’ and friends’ choices</c:v>
                </c:pt>
                <c:pt idx="19">
                  <c:v>Family tradition</c:v>
                </c:pt>
              </c:strCache>
            </c:strRef>
          </c:cat>
          <c:val>
            <c:numRef>
              <c:f>Sheet1!$D$2:$D$21</c:f>
              <c:numCache>
                <c:formatCode>0%</c:formatCode>
                <c:ptCount val="20"/>
                <c:pt idx="0">
                  <c:v>0.01</c:v>
                </c:pt>
                <c:pt idx="1">
                  <c:v>0.01</c:v>
                </c:pt>
                <c:pt idx="3">
                  <c:v>0.01</c:v>
                </c:pt>
                <c:pt idx="4">
                  <c:v>0.03</c:v>
                </c:pt>
                <c:pt idx="5">
                  <c:v>0.02</c:v>
                </c:pt>
                <c:pt idx="6">
                  <c:v>0.03</c:v>
                </c:pt>
                <c:pt idx="7">
                  <c:v>0.02</c:v>
                </c:pt>
                <c:pt idx="8">
                  <c:v>0.03</c:v>
                </c:pt>
                <c:pt idx="9">
                  <c:v>0.02</c:v>
                </c:pt>
                <c:pt idx="10">
                  <c:v>0.02</c:v>
                </c:pt>
                <c:pt idx="11">
                  <c:v>0.02</c:v>
                </c:pt>
                <c:pt idx="12">
                  <c:v>0.05</c:v>
                </c:pt>
                <c:pt idx="13">
                  <c:v>0.03</c:v>
                </c:pt>
                <c:pt idx="15">
                  <c:v>0.08</c:v>
                </c:pt>
                <c:pt idx="16">
                  <c:v>7.0000000000000007E-2</c:v>
                </c:pt>
                <c:pt idx="17">
                  <c:v>0.09</c:v>
                </c:pt>
                <c:pt idx="18">
                  <c:v>0.11</c:v>
                </c:pt>
                <c:pt idx="19">
                  <c:v>0.15</c:v>
                </c:pt>
              </c:numCache>
            </c:numRef>
          </c:val>
          <c:extLst>
            <c:ext xmlns:c16="http://schemas.microsoft.com/office/drawing/2014/chart" uri="{C3380CC4-5D6E-409C-BE32-E72D297353CC}">
              <c16:uniqueId val="{00000002-FA53-C44F-9028-3F6B919F23C3}"/>
            </c:ext>
          </c:extLst>
        </c:ser>
        <c:dLbls>
          <c:showLegendKey val="0"/>
          <c:showVal val="0"/>
          <c:showCatName val="0"/>
          <c:showSerName val="0"/>
          <c:showPercent val="0"/>
          <c:showBubbleSize val="0"/>
        </c:dLbls>
        <c:gapWidth val="39"/>
        <c:overlap val="100"/>
        <c:axId val="1432321808"/>
        <c:axId val="1432324640"/>
      </c:barChart>
      <c:catAx>
        <c:axId val="1432321808"/>
        <c:scaling>
          <c:orientation val="maxMin"/>
        </c:scaling>
        <c:delete val="0"/>
        <c:axPos val="l"/>
        <c:numFmt formatCode="General" sourceLinked="1"/>
        <c:majorTickMark val="none"/>
        <c:minorTickMark val="none"/>
        <c:tickLblPos val="nextTo"/>
        <c:spPr>
          <a:noFill/>
          <a:ln w="9525" cap="flat" cmpd="sng" algn="ctr">
            <a:solidFill>
              <a:srgbClr val="0F498B"/>
            </a:solidFill>
            <a:round/>
          </a:ln>
          <a:effectLst/>
        </c:spPr>
        <c:txPr>
          <a:bodyPr rot="-60000000" spcFirstLastPara="1" vertOverflow="ellipsis" vert="horz" wrap="square" anchor="ctr" anchorCtr="1"/>
          <a:lstStyle/>
          <a:p>
            <a:pPr>
              <a:defRPr sz="8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32324640"/>
        <c:crosses val="autoZero"/>
        <c:auto val="1"/>
        <c:lblAlgn val="ctr"/>
        <c:lblOffset val="100"/>
        <c:noMultiLvlLbl val="0"/>
      </c:catAx>
      <c:valAx>
        <c:axId val="1432324640"/>
        <c:scaling>
          <c:orientation val="minMax"/>
          <c:max val="1"/>
          <c:min val="0"/>
        </c:scaling>
        <c:delete val="1"/>
        <c:axPos val="b"/>
        <c:numFmt formatCode="0%" sourceLinked="1"/>
        <c:majorTickMark val="none"/>
        <c:minorTickMark val="none"/>
        <c:tickLblPos val="nextTo"/>
        <c:crossAx val="1432321808"/>
        <c:crosses val="max"/>
        <c:crossBetween val="between"/>
      </c:valAx>
      <c:spPr>
        <a:noFill/>
        <a:ln>
          <a:noFill/>
        </a:ln>
        <a:effectLst/>
      </c:spPr>
    </c:plotArea>
    <c:legend>
      <c:legendPos val="l"/>
      <c:layout>
        <c:manualLayout>
          <c:xMode val="edge"/>
          <c:yMode val="edge"/>
          <c:x val="5.34251172536854E-2"/>
          <c:y val="1.6274608274862801E-3"/>
          <c:w val="0.91149613546747699"/>
          <c:h val="5.8444499649075402E-2"/>
        </c:manualLayout>
      </c:layout>
      <c:overlay val="0"/>
      <c:spPr>
        <a:noFill/>
        <a:ln>
          <a:noFill/>
        </a:ln>
        <a:effectLst/>
      </c:spPr>
      <c:txPr>
        <a:bodyPr rot="0" spcFirstLastPara="1" vertOverflow="ellipsis" vert="horz" wrap="square" anchor="t" anchorCtr="0"/>
        <a:lstStyle/>
        <a:p>
          <a:pPr>
            <a:defRPr sz="1100" b="1"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legend>
    <c:plotVisOnly val="1"/>
    <c:dispBlanksAs val="gap"/>
    <c:showDLblsOverMax val="0"/>
  </c:chart>
  <c:spPr>
    <a:noFill/>
    <a:ln>
      <a:noFill/>
    </a:ln>
    <a:effectLst/>
  </c:spPr>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8152177812501304"/>
          <c:y val="2.5311364555022801E-2"/>
          <c:w val="0.37639643482108298"/>
          <c:h val="0.94490326874161201"/>
        </c:manualLayout>
      </c:layout>
      <c:barChart>
        <c:barDir val="bar"/>
        <c:grouping val="clustered"/>
        <c:varyColors val="0"/>
        <c:ser>
          <c:idx val="0"/>
          <c:order val="0"/>
          <c:tx>
            <c:strRef>
              <c:f>Sheet1!$B$1</c:f>
              <c:strCache>
                <c:ptCount val="1"/>
                <c:pt idx="0">
                  <c:v>Column2</c:v>
                </c:pt>
              </c:strCache>
            </c:strRef>
          </c:tx>
          <c:spPr>
            <a:solidFill>
              <a:srgbClr val="D000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Sheet1!$A$2:$A$46</c:f>
              <c:strCache>
                <c:ptCount val="24"/>
                <c:pt idx="0">
                  <c:v>Teaches listening skills</c:v>
                </c:pt>
                <c:pt idx="1">
                  <c:v>Children encouraged to reach beyond their current abilities</c:v>
                </c:pt>
                <c:pt idx="2">
                  <c:v>Provides hands on learning</c:v>
                </c:pt>
                <c:pt idx="3">
                  <c:v>Teachers who understand my child's personality and learning style</c:v>
                </c:pt>
                <c:pt idx="4">
                  <c:v>Teaches reading</c:v>
                </c:pt>
                <c:pt idx="5">
                  <c:v>School focuses on developing a well-rounded child - academic, social and emotional</c:v>
                </c:pt>
                <c:pt idx="6">
                  <c:v>Children encouraged to be curious and creative</c:v>
                </c:pt>
                <c:pt idx="7">
                  <c:v>Children encouraged to explore things and make mistakes</c:v>
                </c:pt>
                <c:pt idx="8">
                  <c:v>Teaches children how to work and learn with other children</c:v>
                </c:pt>
                <c:pt idx="9">
                  <c:v>Parents are involved in their child's education at home</c:v>
                </c:pt>
                <c:pt idx="10">
                  <c:v>Certified teachers</c:v>
                </c:pt>
                <c:pt idx="11">
                  <c:v>Children are allowed time to become secure in their knowledge</c:v>
                </c:pt>
                <c:pt idx="12">
                  <c:v>Teachers focus on the abilities, interests and potential of each child</c:v>
                </c:pt>
                <c:pt idx="13">
                  <c:v>Teaches science and math skills</c:v>
                </c:pt>
                <c:pt idx="14">
                  <c:v>Children's unique personalities and independence are nurtured</c:v>
                </c:pt>
                <c:pt idx="15">
                  <c:v>Nurturing teachers</c:v>
                </c:pt>
                <c:pt idx="16">
                  <c:v>Teachers expect high standards of behavior</c:v>
                </c:pt>
                <c:pt idx="17">
                  <c:v>Provides physical activities and recreation</c:v>
                </c:pt>
                <c:pt idx="18">
                  <c:v>Children learn how to respect authority</c:v>
                </c:pt>
                <c:pt idx="19">
                  <c:v>Children are able to care for their space</c:v>
                </c:pt>
                <c:pt idx="20">
                  <c:v>Teaches children how to focus on tasks</c:v>
                </c:pt>
                <c:pt idx="21">
                  <c:v>Provides many different activities in the same classroom</c:v>
                </c:pt>
                <c:pt idx="22">
                  <c:v>Provides healthy food and encourages good nutrition</c:v>
                </c:pt>
                <c:pt idx="23">
                  <c:v>Provides experiences with nature and the outdoors</c:v>
                </c:pt>
              </c:strCache>
            </c:strRef>
          </c:cat>
          <c:val>
            <c:numRef>
              <c:f>Sheet1!$B$2:$B$46</c:f>
              <c:numCache>
                <c:formatCode>0%</c:formatCode>
                <c:ptCount val="24"/>
                <c:pt idx="0">
                  <c:v>0.82</c:v>
                </c:pt>
                <c:pt idx="1">
                  <c:v>0.81</c:v>
                </c:pt>
                <c:pt idx="2">
                  <c:v>0.81</c:v>
                </c:pt>
                <c:pt idx="3">
                  <c:v>0.8</c:v>
                </c:pt>
                <c:pt idx="4">
                  <c:v>0.8</c:v>
                </c:pt>
                <c:pt idx="5">
                  <c:v>0.8</c:v>
                </c:pt>
                <c:pt idx="6">
                  <c:v>0.8</c:v>
                </c:pt>
                <c:pt idx="7">
                  <c:v>0.8</c:v>
                </c:pt>
                <c:pt idx="8">
                  <c:v>0.8</c:v>
                </c:pt>
                <c:pt idx="9">
                  <c:v>0.8</c:v>
                </c:pt>
                <c:pt idx="10">
                  <c:v>0.79</c:v>
                </c:pt>
                <c:pt idx="11">
                  <c:v>0.79</c:v>
                </c:pt>
                <c:pt idx="12">
                  <c:v>0.78</c:v>
                </c:pt>
                <c:pt idx="13">
                  <c:v>0.78</c:v>
                </c:pt>
                <c:pt idx="14">
                  <c:v>0.78</c:v>
                </c:pt>
                <c:pt idx="15">
                  <c:v>0.77</c:v>
                </c:pt>
                <c:pt idx="16">
                  <c:v>0.77</c:v>
                </c:pt>
                <c:pt idx="17">
                  <c:v>0.77</c:v>
                </c:pt>
                <c:pt idx="18">
                  <c:v>0.76</c:v>
                </c:pt>
                <c:pt idx="19">
                  <c:v>0.76</c:v>
                </c:pt>
                <c:pt idx="20">
                  <c:v>0.75</c:v>
                </c:pt>
                <c:pt idx="21">
                  <c:v>0.75</c:v>
                </c:pt>
                <c:pt idx="22">
                  <c:v>0.75</c:v>
                </c:pt>
                <c:pt idx="23">
                  <c:v>0.75</c:v>
                </c:pt>
              </c:numCache>
            </c:numRef>
          </c:val>
          <c:extLst>
            <c:ext xmlns:c16="http://schemas.microsoft.com/office/drawing/2014/chart" uri="{C3380CC4-5D6E-409C-BE32-E72D297353CC}">
              <c16:uniqueId val="{00000000-8567-D549-B8DC-3F3C436E1EB2}"/>
            </c:ext>
          </c:extLst>
        </c:ser>
        <c:dLbls>
          <c:showLegendKey val="0"/>
          <c:showVal val="0"/>
          <c:showCatName val="0"/>
          <c:showSerName val="0"/>
          <c:showPercent val="0"/>
          <c:showBubbleSize val="0"/>
        </c:dLbls>
        <c:gapWidth val="60"/>
        <c:axId val="1432269040"/>
        <c:axId val="1432271360"/>
        <c:extLst/>
      </c:barChart>
      <c:catAx>
        <c:axId val="14322690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32271360"/>
        <c:crosses val="autoZero"/>
        <c:auto val="1"/>
        <c:lblAlgn val="ctr"/>
        <c:lblOffset val="100"/>
        <c:noMultiLvlLbl val="0"/>
      </c:catAx>
      <c:valAx>
        <c:axId val="1432271360"/>
        <c:scaling>
          <c:orientation val="minMax"/>
          <c:max val="1.6"/>
          <c:min val="0"/>
        </c:scaling>
        <c:delete val="1"/>
        <c:axPos val="b"/>
        <c:numFmt formatCode="0%" sourceLinked="1"/>
        <c:majorTickMark val="out"/>
        <c:minorTickMark val="none"/>
        <c:tickLblPos val="nextTo"/>
        <c:crossAx val="1432269040"/>
        <c:crosses val="max"/>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1486703658607003"/>
          <c:y val="2.6678755747710399E-2"/>
          <c:w val="0.46882683620473797"/>
          <c:h val="0.94490326874161201"/>
        </c:manualLayout>
      </c:layout>
      <c:barChart>
        <c:barDir val="bar"/>
        <c:grouping val="clustered"/>
        <c:varyColors val="0"/>
        <c:ser>
          <c:idx val="0"/>
          <c:order val="0"/>
          <c:tx>
            <c:strRef>
              <c:f>Sheet1!$B$1</c:f>
              <c:strCache>
                <c:ptCount val="1"/>
                <c:pt idx="0">
                  <c:v>Column2</c:v>
                </c:pt>
              </c:strCache>
            </c:strRef>
          </c:tx>
          <c:spPr>
            <a:solidFill>
              <a:srgbClr val="52AE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Sheet1!$A$2:$A$46</c:f>
              <c:strCache>
                <c:ptCount val="21"/>
                <c:pt idx="0">
                  <c:v>Teachers guide children to carry out their own learning</c:v>
                </c:pt>
                <c:pt idx="1">
                  <c:v>Teaches children to respond to instructions and meet demands</c:v>
                </c:pt>
                <c:pt idx="2">
                  <c:v>Provides materials that are natural and reflect the real world</c:v>
                </c:pt>
                <c:pt idx="3">
                  <c:v>School is organized and involved around teaching</c:v>
                </c:pt>
                <c:pt idx="4">
                  <c:v>Children given freedom to work at their own pace without interruption</c:v>
                </c:pt>
                <c:pt idx="5">
                  <c:v>Provides a fun environment</c:v>
                </c:pt>
                <c:pt idx="6">
                  <c:v>Provides a structured approach to learning</c:v>
                </c:pt>
                <c:pt idx="7">
                  <c:v>Provides unstructured time to explore and play</c:v>
                </c:pt>
                <c:pt idx="8">
                  <c:v>School has a diverse student body</c:v>
                </c:pt>
                <c:pt idx="9">
                  <c:v>Provides a classroom space designed for shared-learning</c:v>
                </c:pt>
                <c:pt idx="10">
                  <c:v>School has small class sizes</c:v>
                </c:pt>
                <c:pt idx="11">
                  <c:v>Teaches children how to work with different adults</c:v>
                </c:pt>
                <c:pt idx="12">
                  <c:v>Children work together in small groups</c:v>
                </c:pt>
                <c:pt idx="13">
                  <c:v>Teachers who ensure structure and discipline</c:v>
                </c:pt>
                <c:pt idx="14">
                  <c:v>Parents and families of students form a close-knit community</c:v>
                </c:pt>
                <c:pt idx="15">
                  <c:v>Parents are actively involved in strengthening the school</c:v>
                </c:pt>
                <c:pt idx="16">
                  <c:v>Provides computers, tablets and online learning</c:v>
                </c:pt>
                <c:pt idx="17">
                  <c:v>Parents are involved in the classroom</c:v>
                </c:pt>
                <c:pt idx="18">
                  <c:v>Teaches a second language</c:v>
                </c:pt>
                <c:pt idx="19">
                  <c:v>Teaches religious or cultural values</c:v>
                </c:pt>
                <c:pt idx="20">
                  <c:v>School has a mixed age classroom</c:v>
                </c:pt>
              </c:strCache>
            </c:strRef>
          </c:cat>
          <c:val>
            <c:numRef>
              <c:f>Sheet1!$B$2:$B$46</c:f>
              <c:numCache>
                <c:formatCode>0%</c:formatCode>
                <c:ptCount val="21"/>
                <c:pt idx="0">
                  <c:v>0.74</c:v>
                </c:pt>
                <c:pt idx="1">
                  <c:v>0.73</c:v>
                </c:pt>
                <c:pt idx="2">
                  <c:v>0.73</c:v>
                </c:pt>
                <c:pt idx="3">
                  <c:v>0.72</c:v>
                </c:pt>
                <c:pt idx="4">
                  <c:v>0.72</c:v>
                </c:pt>
                <c:pt idx="5">
                  <c:v>0.72</c:v>
                </c:pt>
                <c:pt idx="6">
                  <c:v>0.71</c:v>
                </c:pt>
                <c:pt idx="7">
                  <c:v>0.71</c:v>
                </c:pt>
                <c:pt idx="8">
                  <c:v>0.71</c:v>
                </c:pt>
                <c:pt idx="9">
                  <c:v>0.7</c:v>
                </c:pt>
                <c:pt idx="10">
                  <c:v>0.7</c:v>
                </c:pt>
                <c:pt idx="11">
                  <c:v>0.7</c:v>
                </c:pt>
                <c:pt idx="12">
                  <c:v>0.7</c:v>
                </c:pt>
                <c:pt idx="13">
                  <c:v>0.69</c:v>
                </c:pt>
                <c:pt idx="14">
                  <c:v>0.69</c:v>
                </c:pt>
                <c:pt idx="15">
                  <c:v>0.69</c:v>
                </c:pt>
                <c:pt idx="16">
                  <c:v>0.68</c:v>
                </c:pt>
                <c:pt idx="17">
                  <c:v>0.67</c:v>
                </c:pt>
                <c:pt idx="18">
                  <c:v>0.61</c:v>
                </c:pt>
                <c:pt idx="19">
                  <c:v>0.55000000000000004</c:v>
                </c:pt>
                <c:pt idx="20">
                  <c:v>0.54</c:v>
                </c:pt>
              </c:numCache>
            </c:numRef>
          </c:val>
          <c:extLst>
            <c:ext xmlns:c16="http://schemas.microsoft.com/office/drawing/2014/chart" uri="{C3380CC4-5D6E-409C-BE32-E72D297353CC}">
              <c16:uniqueId val="{00000000-2929-204D-99D5-4AA9857E2989}"/>
            </c:ext>
          </c:extLst>
        </c:ser>
        <c:dLbls>
          <c:showLegendKey val="0"/>
          <c:showVal val="0"/>
          <c:showCatName val="0"/>
          <c:showSerName val="0"/>
          <c:showPercent val="0"/>
          <c:showBubbleSize val="0"/>
        </c:dLbls>
        <c:gapWidth val="60"/>
        <c:axId val="1432247408"/>
        <c:axId val="1432249728"/>
        <c:extLst/>
      </c:barChart>
      <c:catAx>
        <c:axId val="143224740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32249728"/>
        <c:crosses val="autoZero"/>
        <c:auto val="1"/>
        <c:lblAlgn val="ctr"/>
        <c:lblOffset val="100"/>
        <c:noMultiLvlLbl val="0"/>
      </c:catAx>
      <c:valAx>
        <c:axId val="1432249728"/>
        <c:scaling>
          <c:orientation val="minMax"/>
          <c:max val="1.6"/>
          <c:min val="0"/>
        </c:scaling>
        <c:delete val="1"/>
        <c:axPos val="b"/>
        <c:numFmt formatCode="0%" sourceLinked="1"/>
        <c:majorTickMark val="out"/>
        <c:minorTickMark val="none"/>
        <c:tickLblPos val="nextTo"/>
        <c:crossAx val="1432247408"/>
        <c:crosses val="max"/>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69467644335"/>
          <c:y val="0.31211016107378697"/>
          <c:w val="0.36363651720245399"/>
          <c:h val="0.61620813927858897"/>
        </c:manualLayout>
      </c:layout>
      <c:pieChart>
        <c:varyColors val="1"/>
        <c:ser>
          <c:idx val="0"/>
          <c:order val="0"/>
          <c:tx>
            <c:strRef>
              <c:f>Sheet1!$B$1</c:f>
              <c:strCache>
                <c:ptCount val="1"/>
                <c:pt idx="0">
                  <c:v>Current</c:v>
                </c:pt>
              </c:strCache>
            </c:strRef>
          </c:tx>
          <c:dPt>
            <c:idx val="0"/>
            <c:bubble3D val="0"/>
            <c:spPr>
              <a:solidFill>
                <a:srgbClr val="39B4A8"/>
              </a:solidFill>
              <a:ln w="19050">
                <a:solidFill>
                  <a:schemeClr val="lt1"/>
                </a:solidFill>
              </a:ln>
              <a:effectLst/>
            </c:spPr>
            <c:extLst>
              <c:ext xmlns:c16="http://schemas.microsoft.com/office/drawing/2014/chart" uri="{C3380CC4-5D6E-409C-BE32-E72D297353CC}">
                <c16:uniqueId val="{00000001-ACCB-F244-9504-A22DF2C76D0A}"/>
              </c:ext>
            </c:extLst>
          </c:dPt>
          <c:dPt>
            <c:idx val="1"/>
            <c:bubble3D val="0"/>
            <c:spPr>
              <a:solidFill>
                <a:srgbClr val="52AE30"/>
              </a:solidFill>
              <a:ln w="19050">
                <a:solidFill>
                  <a:schemeClr val="lt1"/>
                </a:solidFill>
              </a:ln>
              <a:effectLst/>
            </c:spPr>
            <c:extLst>
              <c:ext xmlns:c16="http://schemas.microsoft.com/office/drawing/2014/chart" uri="{C3380CC4-5D6E-409C-BE32-E72D297353CC}">
                <c16:uniqueId val="{00000003-ACCB-F244-9504-A22DF2C76D0A}"/>
              </c:ext>
            </c:extLst>
          </c:dPt>
          <c:dPt>
            <c:idx val="2"/>
            <c:bubble3D val="0"/>
            <c:spPr>
              <a:solidFill>
                <a:srgbClr val="0F498B"/>
              </a:solidFill>
              <a:ln w="19050">
                <a:solidFill>
                  <a:schemeClr val="lt1"/>
                </a:solidFill>
              </a:ln>
              <a:effectLst/>
            </c:spPr>
            <c:extLst>
              <c:ext xmlns:c16="http://schemas.microsoft.com/office/drawing/2014/chart" uri="{C3380CC4-5D6E-409C-BE32-E72D297353CC}">
                <c16:uniqueId val="{00000005-ACCB-F244-9504-A22DF2C76D0A}"/>
              </c:ext>
            </c:extLst>
          </c:dPt>
          <c:dLbls>
            <c:dLbl>
              <c:idx val="0"/>
              <c:layout>
                <c:manualLayout>
                  <c:x val="-9.3788311140409794E-2"/>
                  <c:y val="0.14562621835846101"/>
                </c:manualLayout>
              </c:layout>
              <c:tx>
                <c:rich>
                  <a:bodyPr/>
                  <a:lstStyle/>
                  <a:p>
                    <a:fld id="{EFCB6E4D-9AA3-9E43-8536-D0CC0ED071CD}"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CB-F244-9504-A22DF2C76D0A}"/>
                </c:ext>
              </c:extLst>
            </c:dLbl>
            <c:dLbl>
              <c:idx val="1"/>
              <c:layout>
                <c:manualLayout>
                  <c:x val="-9.8692031536178795E-2"/>
                  <c:y val="-0.13784733056050899"/>
                </c:manualLayout>
              </c:layout>
              <c:tx>
                <c:rich>
                  <a:bodyPr/>
                  <a:lstStyle/>
                  <a:p>
                    <a:fld id="{5E0DECD8-F1C0-4C4E-8F6B-D609554FF66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CB-F244-9504-A22DF2C76D0A}"/>
                </c:ext>
              </c:extLst>
            </c:dLbl>
            <c:dLbl>
              <c:idx val="2"/>
              <c:layout>
                <c:manualLayout>
                  <c:x val="0.118141052143481"/>
                  <c:y val="1.5104782405830399E-2"/>
                </c:manualLayout>
              </c:layout>
              <c:tx>
                <c:rich>
                  <a:bodyPr/>
                  <a:lstStyle/>
                  <a:p>
                    <a:fld id="{AA0BD2D3-4519-FE46-8DE9-B9BDDA430706}"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CB-F244-9504-A22DF2C76D0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0.23</c:v>
                </c:pt>
                <c:pt idx="1">
                  <c:v>0.26</c:v>
                </c:pt>
                <c:pt idx="2">
                  <c:v>0.51</c:v>
                </c:pt>
              </c:numCache>
            </c:numRef>
          </c:val>
          <c:extLst>
            <c:ext xmlns:c16="http://schemas.microsoft.com/office/drawing/2014/chart" uri="{C3380CC4-5D6E-409C-BE32-E72D297353CC}">
              <c16:uniqueId val="{00000006-ACCB-F244-9504-A22DF2C76D0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781358282089899"/>
          <c:y val="0.21815076030649999"/>
          <c:w val="0.16229269489562101"/>
          <c:h val="0.1704177556155410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F498B"/>
              </a:solidFill>
              <a:effectLst/>
              <a:latin typeface="+mn-lt"/>
              <a:ea typeface="+mn-ea"/>
              <a:cs typeface="+mn-cs"/>
            </a:defRPr>
          </a:pPr>
          <a:endParaRPr lang="en-US"/>
        </a:p>
      </c:txPr>
    </c:legend>
    <c:plotVisOnly val="1"/>
    <c:dispBlanksAs val="gap"/>
    <c:showDLblsOverMax val="0"/>
  </c:chart>
  <c:spPr>
    <a:noFill/>
    <a:ln>
      <a:noFill/>
    </a:ln>
    <a:effectLst/>
  </c:spPr>
  <c:txPr>
    <a:bodyPr/>
    <a:lstStyle/>
    <a:p>
      <a:pPr>
        <a:defRPr sz="1000">
          <a:effectLs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495188786322E-2"/>
          <c:y val="0.33079790085407801"/>
          <c:w val="0.34920876761522401"/>
          <c:h val="0.63170775230424903"/>
        </c:manualLayout>
      </c:layout>
      <c:pieChart>
        <c:varyColors val="1"/>
        <c:ser>
          <c:idx val="0"/>
          <c:order val="0"/>
          <c:tx>
            <c:strRef>
              <c:f>Sheet1!$B$1</c:f>
              <c:strCache>
                <c:ptCount val="1"/>
                <c:pt idx="0">
                  <c:v>Current</c:v>
                </c:pt>
              </c:strCache>
            </c:strRef>
          </c:tx>
          <c:dPt>
            <c:idx val="0"/>
            <c:bubble3D val="0"/>
            <c:spPr>
              <a:solidFill>
                <a:srgbClr val="F49200"/>
              </a:solidFill>
              <a:ln w="19050">
                <a:solidFill>
                  <a:schemeClr val="lt1"/>
                </a:solidFill>
              </a:ln>
              <a:effectLst/>
            </c:spPr>
            <c:extLst>
              <c:ext xmlns:c16="http://schemas.microsoft.com/office/drawing/2014/chart" uri="{C3380CC4-5D6E-409C-BE32-E72D297353CC}">
                <c16:uniqueId val="{00000001-76BC-9B40-90B9-431257DD1F65}"/>
              </c:ext>
            </c:extLst>
          </c:dPt>
          <c:dPt>
            <c:idx val="1"/>
            <c:bubble3D val="0"/>
            <c:spPr>
              <a:solidFill>
                <a:srgbClr val="D0007E"/>
              </a:solidFill>
              <a:ln w="19050">
                <a:solidFill>
                  <a:schemeClr val="lt1"/>
                </a:solidFill>
              </a:ln>
              <a:effectLst/>
            </c:spPr>
            <c:extLst>
              <c:ext xmlns:c16="http://schemas.microsoft.com/office/drawing/2014/chart" uri="{C3380CC4-5D6E-409C-BE32-E72D297353CC}">
                <c16:uniqueId val="{00000003-76BC-9B40-90B9-431257DD1F65}"/>
              </c:ext>
            </c:extLst>
          </c:dPt>
          <c:dPt>
            <c:idx val="2"/>
            <c:bubble3D val="0"/>
            <c:spPr>
              <a:solidFill>
                <a:srgbClr val="0F498B"/>
              </a:solidFill>
              <a:ln w="19050">
                <a:solidFill>
                  <a:schemeClr val="lt1"/>
                </a:solidFill>
              </a:ln>
              <a:effectLst/>
            </c:spPr>
            <c:extLst>
              <c:ext xmlns:c16="http://schemas.microsoft.com/office/drawing/2014/chart" uri="{C3380CC4-5D6E-409C-BE32-E72D297353CC}">
                <c16:uniqueId val="{00000005-76BC-9B40-90B9-431257DD1F65}"/>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76BC-9B40-90B9-431257DD1F65}"/>
              </c:ext>
            </c:extLst>
          </c:dPt>
          <c:dLbls>
            <c:dLbl>
              <c:idx val="0"/>
              <c:layout>
                <c:manualLayout>
                  <c:x val="-6.9777974090454199E-3"/>
                  <c:y val="3.2000849599257901E-3"/>
                </c:manualLayout>
              </c:layout>
              <c:tx>
                <c:rich>
                  <a:bodyPr/>
                  <a:lstStyle/>
                  <a:p>
                    <a:fld id="{1C61A001-8342-4040-8FA2-A1EE51DFC367}" type="VALUE">
                      <a:rPr lang="en-US" b="0" i="0">
                        <a:latin typeface="Arial"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BC-9B40-90B9-431257DD1F65}"/>
                </c:ext>
              </c:extLst>
            </c:dLbl>
            <c:dLbl>
              <c:idx val="1"/>
              <c:layout>
                <c:manualLayout>
                  <c:x val="-6.0097837729468202E-2"/>
                  <c:y val="0.12008175225512301"/>
                </c:manualLayout>
              </c:layout>
              <c:tx>
                <c:rich>
                  <a:bodyPr/>
                  <a:lstStyle/>
                  <a:p>
                    <a:fld id="{CC4DF80E-7ECB-3E4E-AECF-3AA85144F469}" type="VALUE">
                      <a:rPr lang="en-US" b="0" i="0">
                        <a:latin typeface="Arial"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BC-9B40-90B9-431257DD1F65}"/>
                </c:ext>
              </c:extLst>
            </c:dLbl>
            <c:dLbl>
              <c:idx val="2"/>
              <c:layout>
                <c:manualLayout>
                  <c:x val="0.115206342638927"/>
                  <c:y val="-0.19465142589630599"/>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fld id="{485C61FC-F36A-1D46-B12D-0E0B3E7C731B}" type="VALUE">
                      <a:rPr lang="en-US" b="0" i="0">
                        <a:latin typeface="Arial" charset="0"/>
                      </a:rPr>
                      <a:pPr>
                        <a:defRPr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BC-9B40-90B9-431257DD1F6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6BC-9B40-90B9-431257DD1F6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AMI</c:v>
                </c:pt>
                <c:pt idx="1">
                  <c:v>AMS</c:v>
                </c:pt>
                <c:pt idx="2">
                  <c:v>Neither</c:v>
                </c:pt>
              </c:strCache>
            </c:strRef>
          </c:cat>
          <c:val>
            <c:numRef>
              <c:f>Sheet1!$B$2:$B$4</c:f>
              <c:numCache>
                <c:formatCode>0%</c:formatCode>
                <c:ptCount val="3"/>
                <c:pt idx="0">
                  <c:v>0.04</c:v>
                </c:pt>
                <c:pt idx="1">
                  <c:v>0.15</c:v>
                </c:pt>
                <c:pt idx="2">
                  <c:v>0.81</c:v>
                </c:pt>
              </c:numCache>
            </c:numRef>
          </c:val>
          <c:extLst>
            <c:ext xmlns:c16="http://schemas.microsoft.com/office/drawing/2014/chart" uri="{C3380CC4-5D6E-409C-BE32-E72D297353CC}">
              <c16:uniqueId val="{00000008-76BC-9B40-90B9-431257DD1F65}"/>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42351220595365202"/>
          <c:y val="0.20932655377773601"/>
          <c:w val="0.17627105579921601"/>
          <c:h val="0.193547163595539"/>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F498B"/>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6214113693001"/>
          <c:y val="0.102186287390176"/>
          <c:w val="0.271382357181645"/>
          <c:h val="0.83482170314641002"/>
        </c:manualLayout>
      </c:layout>
      <c:barChart>
        <c:barDir val="bar"/>
        <c:grouping val="stacked"/>
        <c:varyColors val="0"/>
        <c:ser>
          <c:idx val="0"/>
          <c:order val="0"/>
          <c:tx>
            <c:strRef>
              <c:f>Sheet1!$B$1</c:f>
              <c:strCache>
                <c:ptCount val="1"/>
                <c:pt idx="0">
                  <c:v>Major focus</c:v>
                </c:pt>
              </c:strCache>
            </c:strRef>
          </c:tx>
          <c:spPr>
            <a:solidFill>
              <a:srgbClr val="F49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 present and spend quality time with them</c:v>
                </c:pt>
                <c:pt idx="1">
                  <c:v>Model good habits and relationships</c:v>
                </c:pt>
                <c:pt idx="2">
                  <c:v>Include them in errands and activities</c:v>
                </c:pt>
                <c:pt idx="3">
                  <c:v>Provide hands-on toys and tools for learning</c:v>
                </c:pt>
                <c:pt idx="4">
                  <c:v>Provide structure and routines at home</c:v>
                </c:pt>
                <c:pt idx="5">
                  <c:v>Enroll in a pre-school program</c:v>
                </c:pt>
                <c:pt idx="6">
                  <c:v>Teach life skills in the home such as cooking, gardening, and cleaning</c:v>
                </c:pt>
                <c:pt idx="7">
                  <c:v>Expose to arts, crafts, and music in the home</c:v>
                </c:pt>
                <c:pt idx="8">
                  <c:v>Teach academic skills in the home such as reading or math</c:v>
                </c:pt>
                <c:pt idx="9">
                  <c:v>Expose to different places and people</c:v>
                </c:pt>
                <c:pt idx="10">
                  <c:v>Expose to nature</c:v>
                </c:pt>
                <c:pt idx="11">
                  <c:v>Expose to new things through field trips, museum visits, library events</c:v>
                </c:pt>
              </c:strCache>
            </c:strRef>
          </c:cat>
          <c:val>
            <c:numRef>
              <c:f>Sheet1!$B$2:$B$13</c:f>
              <c:numCache>
                <c:formatCode>0%</c:formatCode>
                <c:ptCount val="12"/>
                <c:pt idx="0">
                  <c:v>0.77</c:v>
                </c:pt>
                <c:pt idx="1">
                  <c:v>0.73</c:v>
                </c:pt>
                <c:pt idx="2">
                  <c:v>0.66</c:v>
                </c:pt>
                <c:pt idx="3">
                  <c:v>0.65</c:v>
                </c:pt>
                <c:pt idx="4">
                  <c:v>0.65</c:v>
                </c:pt>
                <c:pt idx="5">
                  <c:v>0.64</c:v>
                </c:pt>
                <c:pt idx="6">
                  <c:v>0.64</c:v>
                </c:pt>
                <c:pt idx="7">
                  <c:v>0.64</c:v>
                </c:pt>
                <c:pt idx="8">
                  <c:v>0.63</c:v>
                </c:pt>
                <c:pt idx="9">
                  <c:v>0.63</c:v>
                </c:pt>
                <c:pt idx="10">
                  <c:v>0.62</c:v>
                </c:pt>
                <c:pt idx="11">
                  <c:v>0.61</c:v>
                </c:pt>
              </c:numCache>
            </c:numRef>
          </c:val>
          <c:extLst>
            <c:ext xmlns:c16="http://schemas.microsoft.com/office/drawing/2014/chart" uri="{C3380CC4-5D6E-409C-BE32-E72D297353CC}">
              <c16:uniqueId val="{00000000-2E0D-3945-8ECF-9868EDC4F549}"/>
            </c:ext>
          </c:extLst>
        </c:ser>
        <c:dLbls>
          <c:showLegendKey val="0"/>
          <c:showVal val="0"/>
          <c:showCatName val="0"/>
          <c:showSerName val="0"/>
          <c:showPercent val="0"/>
          <c:showBubbleSize val="0"/>
        </c:dLbls>
        <c:gapWidth val="50"/>
        <c:overlap val="100"/>
        <c:axId val="1451490256"/>
        <c:axId val="1426834960"/>
      </c:barChart>
      <c:catAx>
        <c:axId val="1451490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26834960"/>
        <c:crosses val="autoZero"/>
        <c:auto val="1"/>
        <c:lblAlgn val="ctr"/>
        <c:lblOffset val="100"/>
        <c:noMultiLvlLbl val="0"/>
      </c:catAx>
      <c:valAx>
        <c:axId val="1426834960"/>
        <c:scaling>
          <c:orientation val="minMax"/>
          <c:max val="1"/>
          <c:min val="0"/>
        </c:scaling>
        <c:delete val="1"/>
        <c:axPos val="b"/>
        <c:numFmt formatCode="0%" sourceLinked="1"/>
        <c:majorTickMark val="none"/>
        <c:minorTickMark val="none"/>
        <c:tickLblPos val="nextTo"/>
        <c:crossAx val="1451490256"/>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6214113693001"/>
          <c:y val="0.102186287390176"/>
          <c:w val="0.271382357181645"/>
          <c:h val="0.83482170314641002"/>
        </c:manualLayout>
      </c:layout>
      <c:barChart>
        <c:barDir val="bar"/>
        <c:grouping val="stacked"/>
        <c:varyColors val="0"/>
        <c:ser>
          <c:idx val="0"/>
          <c:order val="0"/>
          <c:tx>
            <c:strRef>
              <c:f>Sheet1!$B$1</c:f>
              <c:strCache>
                <c:ptCount val="1"/>
                <c:pt idx="0">
                  <c:v>Major focus</c:v>
                </c:pt>
              </c:strCache>
            </c:strRef>
          </c:tx>
          <c:spPr>
            <a:solidFill>
              <a:srgbClr val="39B4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 present and spend quality time with them</c:v>
                </c:pt>
                <c:pt idx="1">
                  <c:v>Model good habits and relationships</c:v>
                </c:pt>
                <c:pt idx="2">
                  <c:v>Include them in errands and activities</c:v>
                </c:pt>
                <c:pt idx="3">
                  <c:v>Provide hands-on toys and tools for learning</c:v>
                </c:pt>
                <c:pt idx="4">
                  <c:v>Provide structure and routines at home</c:v>
                </c:pt>
                <c:pt idx="5">
                  <c:v>Enroll in a pre-school program</c:v>
                </c:pt>
                <c:pt idx="6">
                  <c:v>Teach life skills in the home such as cooking, gardening, and cleaning</c:v>
                </c:pt>
                <c:pt idx="7">
                  <c:v>Expose to arts, crafts, and music in the home</c:v>
                </c:pt>
                <c:pt idx="8">
                  <c:v>Teach academic skills in the home such as reading or math</c:v>
                </c:pt>
                <c:pt idx="9">
                  <c:v>Expose to different places and people</c:v>
                </c:pt>
                <c:pt idx="10">
                  <c:v>Expose to nature</c:v>
                </c:pt>
                <c:pt idx="11">
                  <c:v>Expose to new things through field trips, museum visits, library events</c:v>
                </c:pt>
              </c:strCache>
            </c:strRef>
          </c:cat>
          <c:val>
            <c:numRef>
              <c:f>Sheet1!$B$2:$B$13</c:f>
              <c:numCache>
                <c:formatCode>0%</c:formatCode>
                <c:ptCount val="12"/>
                <c:pt idx="0">
                  <c:v>0.81</c:v>
                </c:pt>
                <c:pt idx="1">
                  <c:v>0.74</c:v>
                </c:pt>
                <c:pt idx="2">
                  <c:v>0.67</c:v>
                </c:pt>
                <c:pt idx="3">
                  <c:v>0.68</c:v>
                </c:pt>
                <c:pt idx="4">
                  <c:v>0.67</c:v>
                </c:pt>
                <c:pt idx="5">
                  <c:v>0.54</c:v>
                </c:pt>
                <c:pt idx="6">
                  <c:v>0.59</c:v>
                </c:pt>
                <c:pt idx="7">
                  <c:v>0.6</c:v>
                </c:pt>
                <c:pt idx="8">
                  <c:v>0.64</c:v>
                </c:pt>
                <c:pt idx="9">
                  <c:v>0.53</c:v>
                </c:pt>
                <c:pt idx="10">
                  <c:v>0.59</c:v>
                </c:pt>
                <c:pt idx="11">
                  <c:v>0.56000000000000005</c:v>
                </c:pt>
              </c:numCache>
            </c:numRef>
          </c:val>
          <c:extLst>
            <c:ext xmlns:c16="http://schemas.microsoft.com/office/drawing/2014/chart" uri="{C3380CC4-5D6E-409C-BE32-E72D297353CC}">
              <c16:uniqueId val="{00000000-F054-8446-993C-E6A7EA47124B}"/>
            </c:ext>
          </c:extLst>
        </c:ser>
        <c:dLbls>
          <c:showLegendKey val="0"/>
          <c:showVal val="0"/>
          <c:showCatName val="0"/>
          <c:showSerName val="0"/>
          <c:showPercent val="0"/>
          <c:showBubbleSize val="0"/>
        </c:dLbls>
        <c:gapWidth val="50"/>
        <c:overlap val="100"/>
        <c:axId val="1431289088"/>
        <c:axId val="1431033440"/>
      </c:barChart>
      <c:catAx>
        <c:axId val="1431289088"/>
        <c:scaling>
          <c:orientation val="maxMin"/>
        </c:scaling>
        <c:delete val="1"/>
        <c:axPos val="l"/>
        <c:numFmt formatCode="General" sourceLinked="1"/>
        <c:majorTickMark val="none"/>
        <c:minorTickMark val="none"/>
        <c:tickLblPos val="nextTo"/>
        <c:crossAx val="1431033440"/>
        <c:crosses val="autoZero"/>
        <c:auto val="1"/>
        <c:lblAlgn val="ctr"/>
        <c:lblOffset val="100"/>
        <c:noMultiLvlLbl val="0"/>
      </c:catAx>
      <c:valAx>
        <c:axId val="1431033440"/>
        <c:scaling>
          <c:orientation val="minMax"/>
          <c:max val="1"/>
          <c:min val="0"/>
        </c:scaling>
        <c:delete val="1"/>
        <c:axPos val="b"/>
        <c:numFmt formatCode="0%" sourceLinked="1"/>
        <c:majorTickMark val="none"/>
        <c:minorTickMark val="none"/>
        <c:tickLblPos val="nextTo"/>
        <c:crossAx val="1431289088"/>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827671781412E-2"/>
          <c:y val="4.3734171386471399E-2"/>
          <c:w val="0.79458735025910199"/>
          <c:h val="0.91189189344752997"/>
        </c:manualLayout>
      </c:layout>
      <c:barChart>
        <c:barDir val="bar"/>
        <c:grouping val="clustered"/>
        <c:varyColors val="0"/>
        <c:ser>
          <c:idx val="0"/>
          <c:order val="0"/>
          <c:tx>
            <c:strRef>
              <c:f>Sheet1!$B$1</c:f>
              <c:strCache>
                <c:ptCount val="1"/>
                <c:pt idx="0">
                  <c:v>Stopped</c:v>
                </c:pt>
              </c:strCache>
            </c:strRef>
          </c:tx>
          <c:spPr>
            <a:solidFill>
              <a:srgbClr val="0F498B"/>
            </a:solidFill>
            <a:ln>
              <a:noFill/>
            </a:ln>
            <a:effectLst/>
          </c:spPr>
          <c:invertIfNegative val="0"/>
          <c:dLbls>
            <c:dLbl>
              <c:idx val="11"/>
              <c:tx>
                <c:rich>
                  <a:bodyPr/>
                  <a:lstStyle/>
                  <a:p>
                    <a:r>
                      <a:rPr lang="en-US" b="1" i="0" dirty="0">
                        <a:latin typeface="Arial Narrow" charset="0"/>
                        <a:ea typeface="Arial Narrow" charset="0"/>
                        <a:cs typeface="Arial Narrow" charset="0"/>
                      </a:rPr>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0E-484A-98CA-67B7320E707B}"/>
                </c:ext>
              </c:extLst>
            </c:dLbl>
            <c:dLbl>
              <c:idx val="1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0E-484A-98CA-67B7320E707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0-2 (Net)</c:v>
                </c:pt>
                <c:pt idx="1">
                  <c:v>3</c:v>
                </c:pt>
                <c:pt idx="2">
                  <c:v>4</c:v>
                </c:pt>
                <c:pt idx="3">
                  <c:v>5</c:v>
                </c:pt>
                <c:pt idx="4">
                  <c:v>6</c:v>
                </c:pt>
                <c:pt idx="5">
                  <c:v>7-8 (Net)</c:v>
                </c:pt>
                <c:pt idx="6">
                  <c:v>9</c:v>
                </c:pt>
                <c:pt idx="7">
                  <c:v>10-11 (Net)</c:v>
                </c:pt>
                <c:pt idx="8">
                  <c:v>12</c:v>
                </c:pt>
                <c:pt idx="9">
                  <c:v>13-14 (Net)</c:v>
                </c:pt>
                <c:pt idx="10">
                  <c:v>15</c:v>
                </c:pt>
                <c:pt idx="11">
                  <c:v>16+ (Net)</c:v>
                </c:pt>
              </c:strCache>
            </c:strRef>
          </c:cat>
          <c:val>
            <c:numRef>
              <c:f>Sheet1!$B$2:$B$14</c:f>
              <c:numCache>
                <c:formatCode>0%</c:formatCode>
                <c:ptCount val="12"/>
                <c:pt idx="0">
                  <c:v>0.06</c:v>
                </c:pt>
                <c:pt idx="1">
                  <c:v>0.08</c:v>
                </c:pt>
                <c:pt idx="2">
                  <c:v>0.2</c:v>
                </c:pt>
                <c:pt idx="3">
                  <c:v>0.28000000000000003</c:v>
                </c:pt>
                <c:pt idx="4">
                  <c:v>0.15</c:v>
                </c:pt>
                <c:pt idx="5">
                  <c:v>0.12</c:v>
                </c:pt>
                <c:pt idx="6">
                  <c:v>0.02</c:v>
                </c:pt>
                <c:pt idx="7">
                  <c:v>0.03</c:v>
                </c:pt>
                <c:pt idx="8">
                  <c:v>0.03</c:v>
                </c:pt>
                <c:pt idx="9">
                  <c:v>0.02</c:v>
                </c:pt>
                <c:pt idx="10">
                  <c:v>0.01</c:v>
                </c:pt>
                <c:pt idx="11">
                  <c:v>0</c:v>
                </c:pt>
              </c:numCache>
            </c:numRef>
          </c:val>
          <c:extLst>
            <c:ext xmlns:c16="http://schemas.microsoft.com/office/drawing/2014/chart" uri="{C3380CC4-5D6E-409C-BE32-E72D297353CC}">
              <c16:uniqueId val="{00000002-FD0E-484A-98CA-67B7320E707B}"/>
            </c:ext>
          </c:extLst>
        </c:ser>
        <c:dLbls>
          <c:showLegendKey val="0"/>
          <c:showVal val="0"/>
          <c:showCatName val="0"/>
          <c:showSerName val="0"/>
          <c:showPercent val="0"/>
          <c:showBubbleSize val="0"/>
        </c:dLbls>
        <c:gapWidth val="80"/>
        <c:axId val="1431880768"/>
        <c:axId val="1431883088"/>
      </c:barChart>
      <c:catAx>
        <c:axId val="1431880768"/>
        <c:scaling>
          <c:orientation val="maxMin"/>
        </c:scaling>
        <c:delete val="1"/>
        <c:axPos val="l"/>
        <c:numFmt formatCode="General" sourceLinked="1"/>
        <c:majorTickMark val="none"/>
        <c:minorTickMark val="none"/>
        <c:tickLblPos val="nextTo"/>
        <c:crossAx val="1431883088"/>
        <c:crosses val="autoZero"/>
        <c:auto val="1"/>
        <c:lblAlgn val="ctr"/>
        <c:lblOffset val="100"/>
        <c:noMultiLvlLbl val="0"/>
      </c:catAx>
      <c:valAx>
        <c:axId val="1431883088"/>
        <c:scaling>
          <c:orientation val="minMax"/>
          <c:max val="0.5"/>
          <c:min val="0"/>
        </c:scaling>
        <c:delete val="1"/>
        <c:axPos val="b"/>
        <c:numFmt formatCode="0%" sourceLinked="1"/>
        <c:majorTickMark val="out"/>
        <c:minorTickMark val="none"/>
        <c:tickLblPos val="nextTo"/>
        <c:crossAx val="1431880768"/>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2168203584449098"/>
          <c:y val="7.17924237951372E-2"/>
          <c:w val="0.23194991282360999"/>
          <c:h val="0.85386457002181604"/>
        </c:manualLayout>
      </c:layout>
      <c:barChart>
        <c:barDir val="bar"/>
        <c:grouping val="clustered"/>
        <c:varyColors val="0"/>
        <c:ser>
          <c:idx val="0"/>
          <c:order val="0"/>
          <c:tx>
            <c:strRef>
              <c:f>Sheet1!$B$1</c:f>
              <c:strCache>
                <c:ptCount val="1"/>
                <c:pt idx="0">
                  <c:v>Total</c:v>
                </c:pt>
              </c:strCache>
            </c:strRef>
          </c:tx>
          <c:spPr>
            <a:solidFill>
              <a:srgbClr val="52AE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Home-based and family centric ECE programs</c:v>
                </c:pt>
                <c:pt idx="1">
                  <c:v>Out-of-home private programs</c:v>
                </c:pt>
                <c:pt idx="2">
                  <c:v>Out-of-home public options</c:v>
                </c:pt>
                <c:pt idx="3">
                  <c:v>Hybrid model or patchwork of programs</c:v>
                </c:pt>
              </c:strCache>
            </c:strRef>
          </c:cat>
          <c:val>
            <c:numRef>
              <c:f>Sheet1!$B$2:$B$5</c:f>
              <c:numCache>
                <c:formatCode>0%</c:formatCode>
                <c:ptCount val="4"/>
                <c:pt idx="0">
                  <c:v>0.35</c:v>
                </c:pt>
                <c:pt idx="1">
                  <c:v>0.15</c:v>
                </c:pt>
                <c:pt idx="2">
                  <c:v>0.1</c:v>
                </c:pt>
                <c:pt idx="3">
                  <c:v>0.4</c:v>
                </c:pt>
              </c:numCache>
            </c:numRef>
          </c:val>
          <c:extLst>
            <c:ext xmlns:c16="http://schemas.microsoft.com/office/drawing/2014/chart" uri="{C3380CC4-5D6E-409C-BE32-E72D297353CC}">
              <c16:uniqueId val="{00000000-2C86-4F49-A0F3-518960F013E6}"/>
            </c:ext>
          </c:extLst>
        </c:ser>
        <c:dLbls>
          <c:showLegendKey val="0"/>
          <c:showVal val="0"/>
          <c:showCatName val="0"/>
          <c:showSerName val="0"/>
          <c:showPercent val="0"/>
          <c:showBubbleSize val="0"/>
        </c:dLbls>
        <c:gapWidth val="182"/>
        <c:axId val="1434185296"/>
        <c:axId val="1434187616"/>
      </c:barChart>
      <c:catAx>
        <c:axId val="1434185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34187616"/>
        <c:crosses val="autoZero"/>
        <c:auto val="1"/>
        <c:lblAlgn val="ctr"/>
        <c:lblOffset val="100"/>
        <c:noMultiLvlLbl val="0"/>
      </c:catAx>
      <c:valAx>
        <c:axId val="1434187616"/>
        <c:scaling>
          <c:orientation val="minMax"/>
          <c:max val="1"/>
          <c:min val="0"/>
        </c:scaling>
        <c:delete val="1"/>
        <c:axPos val="b"/>
        <c:numFmt formatCode="0%" sourceLinked="1"/>
        <c:majorTickMark val="out"/>
        <c:minorTickMark val="none"/>
        <c:tickLblPos val="nextTo"/>
        <c:crossAx val="1434185296"/>
        <c:crosses val="max"/>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9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827671781412E-2"/>
          <c:y val="4.3734171386471399E-2"/>
          <c:w val="0.79458735025910199"/>
          <c:h val="0.91189189344752997"/>
        </c:manualLayout>
      </c:layout>
      <c:barChart>
        <c:barDir val="bar"/>
        <c:grouping val="clustered"/>
        <c:varyColors val="0"/>
        <c:ser>
          <c:idx val="0"/>
          <c:order val="0"/>
          <c:tx>
            <c:strRef>
              <c:f>Sheet1!$B$1</c:f>
              <c:strCache>
                <c:ptCount val="1"/>
                <c:pt idx="0">
                  <c:v>Stopped</c:v>
                </c:pt>
              </c:strCache>
            </c:strRef>
          </c:tx>
          <c:spPr>
            <a:solidFill>
              <a:srgbClr val="52AE30"/>
            </a:solidFill>
            <a:ln>
              <a:noFill/>
            </a:ln>
            <a:effectLst/>
          </c:spPr>
          <c:invertIfNegative val="0"/>
          <c:dLbls>
            <c:dLbl>
              <c:idx val="6"/>
              <c:tx>
                <c:rich>
                  <a:bodyPr/>
                  <a:lstStyle/>
                  <a:p>
                    <a:r>
                      <a:rPr lang="en-US" b="0" i="0" dirty="0">
                        <a:latin typeface="Arial" charset="0"/>
                      </a:rPr>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28-CE43-8D73-A5452D605CB2}"/>
                </c:ext>
              </c:extLst>
            </c:dLbl>
            <c:dLbl>
              <c:idx val="7"/>
              <c:tx>
                <c:rich>
                  <a:bodyPr/>
                  <a:lstStyle/>
                  <a:p>
                    <a:r>
                      <a:rPr lang="en-US" b="0" i="0" dirty="0">
                        <a:latin typeface="Arial" charset="0"/>
                      </a:rPr>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28-CE43-8D73-A5452D605CB2}"/>
                </c:ext>
              </c:extLst>
            </c:dLbl>
            <c:dLbl>
              <c:idx val="8"/>
              <c:tx>
                <c:rich>
                  <a:bodyPr/>
                  <a:lstStyle/>
                  <a:p>
                    <a:r>
                      <a:rPr lang="en-US" b="0" i="0" dirty="0">
                        <a:latin typeface="Arial" charset="0"/>
                      </a:rPr>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28-CE43-8D73-A5452D605CB2}"/>
                </c:ext>
              </c:extLst>
            </c:dLbl>
            <c:dLbl>
              <c:idx val="10"/>
              <c:tx>
                <c:rich>
                  <a:bodyPr/>
                  <a:lstStyle/>
                  <a:p>
                    <a:r>
                      <a:rPr lang="en-US" b="0" i="0" dirty="0">
                        <a:latin typeface="Arial" charset="0"/>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28-CE43-8D73-A5452D605CB2}"/>
                </c:ext>
              </c:extLst>
            </c:dLbl>
            <c:dLbl>
              <c:idx val="11"/>
              <c:tx>
                <c:rich>
                  <a:bodyPr/>
                  <a:lstStyle/>
                  <a:p>
                    <a:r>
                      <a:rPr lang="en-US" b="0" i="0" dirty="0">
                        <a:latin typeface="Arial" charset="0"/>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28-CE43-8D73-A5452D605CB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0-2 (Net)</c:v>
                </c:pt>
                <c:pt idx="1">
                  <c:v>3</c:v>
                </c:pt>
                <c:pt idx="2">
                  <c:v>4</c:v>
                </c:pt>
                <c:pt idx="3">
                  <c:v>5</c:v>
                </c:pt>
                <c:pt idx="4">
                  <c:v>6</c:v>
                </c:pt>
                <c:pt idx="5">
                  <c:v>7-8 (Net)</c:v>
                </c:pt>
                <c:pt idx="6">
                  <c:v>9</c:v>
                </c:pt>
                <c:pt idx="7">
                  <c:v>10-11 (Net)</c:v>
                </c:pt>
                <c:pt idx="8">
                  <c:v>12</c:v>
                </c:pt>
                <c:pt idx="9">
                  <c:v>13-14 (Net)</c:v>
                </c:pt>
                <c:pt idx="10">
                  <c:v>15</c:v>
                </c:pt>
                <c:pt idx="11">
                  <c:v>16+ (Net)</c:v>
                </c:pt>
              </c:strCache>
            </c:strRef>
          </c:cat>
          <c:val>
            <c:numRef>
              <c:f>Sheet1!$B$2:$B$14</c:f>
              <c:numCache>
                <c:formatCode>0%</c:formatCode>
                <c:ptCount val="12"/>
                <c:pt idx="0">
                  <c:v>0.47</c:v>
                </c:pt>
                <c:pt idx="1">
                  <c:v>0.24</c:v>
                </c:pt>
                <c:pt idx="2">
                  <c:v>0.13</c:v>
                </c:pt>
                <c:pt idx="3">
                  <c:v>0.08</c:v>
                </c:pt>
                <c:pt idx="4">
                  <c:v>0.02</c:v>
                </c:pt>
                <c:pt idx="5">
                  <c:v>0.02</c:v>
                </c:pt>
                <c:pt idx="6">
                  <c:v>0</c:v>
                </c:pt>
                <c:pt idx="7">
                  <c:v>0</c:v>
                </c:pt>
                <c:pt idx="8">
                  <c:v>0</c:v>
                </c:pt>
                <c:pt idx="9">
                  <c:v>0.01</c:v>
                </c:pt>
                <c:pt idx="10" formatCode="General">
                  <c:v>0</c:v>
                </c:pt>
                <c:pt idx="11" formatCode="General">
                  <c:v>0</c:v>
                </c:pt>
              </c:numCache>
            </c:numRef>
          </c:val>
          <c:extLst>
            <c:ext xmlns:c16="http://schemas.microsoft.com/office/drawing/2014/chart" uri="{C3380CC4-5D6E-409C-BE32-E72D297353CC}">
              <c16:uniqueId val="{00000005-4B28-CE43-8D73-A5452D605CB2}"/>
            </c:ext>
          </c:extLst>
        </c:ser>
        <c:dLbls>
          <c:showLegendKey val="0"/>
          <c:showVal val="0"/>
          <c:showCatName val="0"/>
          <c:showSerName val="0"/>
          <c:showPercent val="0"/>
          <c:showBubbleSize val="0"/>
        </c:dLbls>
        <c:gapWidth val="80"/>
        <c:axId val="1431902384"/>
        <c:axId val="1431904704"/>
      </c:barChart>
      <c:catAx>
        <c:axId val="1431902384"/>
        <c:scaling>
          <c:orientation val="maxMin"/>
        </c:scaling>
        <c:delete val="1"/>
        <c:axPos val="l"/>
        <c:numFmt formatCode="General" sourceLinked="1"/>
        <c:majorTickMark val="none"/>
        <c:minorTickMark val="none"/>
        <c:tickLblPos val="nextTo"/>
        <c:crossAx val="1431904704"/>
        <c:crosses val="autoZero"/>
        <c:auto val="1"/>
        <c:lblAlgn val="ctr"/>
        <c:lblOffset val="100"/>
        <c:noMultiLvlLbl val="0"/>
      </c:catAx>
      <c:valAx>
        <c:axId val="1431904704"/>
        <c:scaling>
          <c:orientation val="minMax"/>
          <c:max val="0.5"/>
          <c:min val="0"/>
        </c:scaling>
        <c:delete val="1"/>
        <c:axPos val="b"/>
        <c:numFmt formatCode="0%" sourceLinked="1"/>
        <c:majorTickMark val="out"/>
        <c:minorTickMark val="none"/>
        <c:tickLblPos val="nextTo"/>
        <c:crossAx val="1431902384"/>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05935450111197"/>
          <c:y val="0"/>
          <c:w val="0.46394064549888803"/>
          <c:h val="0.945969531726777"/>
        </c:manualLayout>
      </c:layout>
      <c:barChart>
        <c:barDir val="bar"/>
        <c:grouping val="clustered"/>
        <c:varyColors val="0"/>
        <c:ser>
          <c:idx val="0"/>
          <c:order val="0"/>
          <c:tx>
            <c:strRef>
              <c:f>Sheet1!$B$1</c:f>
              <c:strCache>
                <c:ptCount val="1"/>
                <c:pt idx="0">
                  <c:v>Total</c:v>
                </c:pt>
              </c:strCache>
            </c:strRef>
          </c:tx>
          <c:spPr>
            <a:solidFill>
              <a:srgbClr val="F49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Traditional public school</c:v>
                </c:pt>
                <c:pt idx="1">
                  <c:v>Private school</c:v>
                </c:pt>
                <c:pt idx="2">
                  <c:v>Charter school</c:v>
                </c:pt>
                <c:pt idx="3">
                  <c:v>Home school</c:v>
                </c:pt>
                <c:pt idx="4">
                  <c:v>Day care setting</c:v>
                </c:pt>
                <c:pt idx="5">
                  <c:v>Not in a formal school 
or day care program</c:v>
                </c:pt>
              </c:strCache>
            </c:strRef>
          </c:cat>
          <c:val>
            <c:numRef>
              <c:f>Sheet1!$B$2:$B$7</c:f>
              <c:numCache>
                <c:formatCode>0%</c:formatCode>
                <c:ptCount val="6"/>
                <c:pt idx="0">
                  <c:v>0.43</c:v>
                </c:pt>
                <c:pt idx="1">
                  <c:v>0.14000000000000001</c:v>
                </c:pt>
                <c:pt idx="2">
                  <c:v>0.03</c:v>
                </c:pt>
                <c:pt idx="3">
                  <c:v>0.12</c:v>
                </c:pt>
                <c:pt idx="4">
                  <c:v>0.23</c:v>
                </c:pt>
                <c:pt idx="5">
                  <c:v>0.15</c:v>
                </c:pt>
              </c:numCache>
            </c:numRef>
          </c:val>
          <c:extLst>
            <c:ext xmlns:c16="http://schemas.microsoft.com/office/drawing/2014/chart" uri="{C3380CC4-5D6E-409C-BE32-E72D297353CC}">
              <c16:uniqueId val="{00000000-56DB-4A1A-A598-6586DE1F8FD5}"/>
            </c:ext>
          </c:extLst>
        </c:ser>
        <c:dLbls>
          <c:showLegendKey val="0"/>
          <c:showVal val="0"/>
          <c:showCatName val="0"/>
          <c:showSerName val="0"/>
          <c:showPercent val="0"/>
          <c:showBubbleSize val="0"/>
        </c:dLbls>
        <c:gapWidth val="80"/>
        <c:axId val="1434383552"/>
        <c:axId val="1434385872"/>
      </c:barChart>
      <c:catAx>
        <c:axId val="1434383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34385872"/>
        <c:crosses val="autoZero"/>
        <c:auto val="1"/>
        <c:lblAlgn val="ctr"/>
        <c:lblOffset val="100"/>
        <c:noMultiLvlLbl val="0"/>
      </c:catAx>
      <c:valAx>
        <c:axId val="1434385872"/>
        <c:scaling>
          <c:orientation val="minMax"/>
          <c:max val="1"/>
          <c:min val="0"/>
        </c:scaling>
        <c:delete val="1"/>
        <c:axPos val="b"/>
        <c:numFmt formatCode="0%" sourceLinked="1"/>
        <c:majorTickMark val="out"/>
        <c:minorTickMark val="none"/>
        <c:tickLblPos val="nextTo"/>
        <c:crossAx val="1434383552"/>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6381592002501"/>
          <c:y val="2.1449672755263199E-2"/>
          <c:w val="0.64556314519934199"/>
          <c:h val="0.97050669996151295"/>
        </c:manualLayout>
      </c:layout>
      <c:barChart>
        <c:barDir val="bar"/>
        <c:grouping val="clustered"/>
        <c:varyColors val="0"/>
        <c:ser>
          <c:idx val="0"/>
          <c:order val="0"/>
          <c:tx>
            <c:strRef>
              <c:f>Sheet1!$B$1</c:f>
              <c:strCache>
                <c:ptCount val="1"/>
                <c:pt idx="0">
                  <c:v>Total</c:v>
                </c:pt>
              </c:strCache>
            </c:strRef>
          </c:tx>
          <c:spPr>
            <a:solidFill>
              <a:srgbClr val="39B4A8"/>
            </a:solidFill>
            <a:ln>
              <a:noFill/>
            </a:ln>
            <a:effectLst/>
          </c:spPr>
          <c:invertIfNegative val="0"/>
          <c:cat>
            <c:strRef>
              <c:f>Sheet1!$A$2:$A$25</c:f>
              <c:strCache>
                <c:ptCount val="24"/>
                <c:pt idx="0">
                  <c:v>Age</c:v>
                </c:pt>
                <c:pt idx="1">
                  <c:v>Age 21-24</c:v>
                </c:pt>
                <c:pt idx="2">
                  <c:v>Age 25-34</c:v>
                </c:pt>
                <c:pt idx="3">
                  <c:v>Age 35-44</c:v>
                </c:pt>
                <c:pt idx="4">
                  <c:v>Age 45-54</c:v>
                </c:pt>
                <c:pt idx="5">
                  <c:v>Age 55-59</c:v>
                </c:pt>
                <c:pt idx="7">
                  <c:v>Gender</c:v>
                </c:pt>
                <c:pt idx="8">
                  <c:v>Male</c:v>
                </c:pt>
                <c:pt idx="9">
                  <c:v>Female</c:v>
                </c:pt>
                <c:pt idx="11">
                  <c:v>Region</c:v>
                </c:pt>
                <c:pt idx="12">
                  <c:v>Northeast</c:v>
                </c:pt>
                <c:pt idx="13">
                  <c:v>Midwest</c:v>
                </c:pt>
                <c:pt idx="14">
                  <c:v>South</c:v>
                </c:pt>
                <c:pt idx="15">
                  <c:v>West</c:v>
                </c:pt>
                <c:pt idx="18">
                  <c:v>Education</c:v>
                </c:pt>
                <c:pt idx="19">
                  <c:v>Less than high school  </c:v>
                </c:pt>
                <c:pt idx="20">
                  <c:v>High school graduate</c:v>
                </c:pt>
                <c:pt idx="21">
                  <c:v>Some college or trade school</c:v>
                </c:pt>
                <c:pt idx="22">
                  <c:v>College graduate</c:v>
                </c:pt>
                <c:pt idx="23">
                  <c:v>Post graduate</c:v>
                </c:pt>
              </c:strCache>
            </c:strRef>
          </c:cat>
          <c:val>
            <c:numRef>
              <c:f>Sheet1!$B$2:$B$25</c:f>
              <c:numCache>
                <c:formatCode>0%</c:formatCode>
                <c:ptCount val="24"/>
                <c:pt idx="1">
                  <c:v>0.04</c:v>
                </c:pt>
                <c:pt idx="2">
                  <c:v>0.38</c:v>
                </c:pt>
                <c:pt idx="3">
                  <c:v>0.41</c:v>
                </c:pt>
                <c:pt idx="4">
                  <c:v>0.14000000000000001</c:v>
                </c:pt>
                <c:pt idx="5">
                  <c:v>0.02</c:v>
                </c:pt>
                <c:pt idx="8">
                  <c:v>0.49</c:v>
                </c:pt>
                <c:pt idx="9">
                  <c:v>0.51</c:v>
                </c:pt>
                <c:pt idx="12">
                  <c:v>0.18</c:v>
                </c:pt>
                <c:pt idx="13">
                  <c:v>0.22</c:v>
                </c:pt>
                <c:pt idx="14">
                  <c:v>0.37</c:v>
                </c:pt>
                <c:pt idx="15">
                  <c:v>0.23</c:v>
                </c:pt>
                <c:pt idx="19">
                  <c:v>0</c:v>
                </c:pt>
                <c:pt idx="20">
                  <c:v>0.11</c:v>
                </c:pt>
                <c:pt idx="21">
                  <c:v>0.23</c:v>
                </c:pt>
                <c:pt idx="22">
                  <c:v>0.45</c:v>
                </c:pt>
                <c:pt idx="23">
                  <c:v>0.21</c:v>
                </c:pt>
              </c:numCache>
            </c:numRef>
          </c:val>
          <c:extLst>
            <c:ext xmlns:c16="http://schemas.microsoft.com/office/drawing/2014/chart" uri="{C3380CC4-5D6E-409C-BE32-E72D297353CC}">
              <c16:uniqueId val="{00000000-28F1-A246-A3D6-7B9155BD92D0}"/>
            </c:ext>
          </c:extLst>
        </c:ser>
        <c:dLbls>
          <c:showLegendKey val="0"/>
          <c:showVal val="0"/>
          <c:showCatName val="0"/>
          <c:showSerName val="0"/>
          <c:showPercent val="0"/>
          <c:showBubbleSize val="0"/>
        </c:dLbls>
        <c:gapWidth val="80"/>
        <c:axId val="1433820944"/>
        <c:axId val="1433823264"/>
      </c:barChart>
      <c:catAx>
        <c:axId val="1433820944"/>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823264"/>
        <c:crosses val="autoZero"/>
        <c:auto val="1"/>
        <c:lblAlgn val="ctr"/>
        <c:lblOffset val="100"/>
        <c:noMultiLvlLbl val="0"/>
      </c:catAx>
      <c:valAx>
        <c:axId val="1433823264"/>
        <c:scaling>
          <c:orientation val="maxMin"/>
          <c:max val="1"/>
          <c:min val="0"/>
        </c:scaling>
        <c:delete val="1"/>
        <c:axPos val="b"/>
        <c:numFmt formatCode="0%" sourceLinked="1"/>
        <c:majorTickMark val="out"/>
        <c:minorTickMark val="none"/>
        <c:tickLblPos val="nextTo"/>
        <c:crossAx val="14338209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6381592002501"/>
          <c:y val="9.0800801395526896E-3"/>
          <c:w val="0.64556314519934199"/>
          <c:h val="0.97855030003632903"/>
        </c:manualLayout>
      </c:layout>
      <c:barChart>
        <c:barDir val="bar"/>
        <c:grouping val="clustered"/>
        <c:varyColors val="0"/>
        <c:ser>
          <c:idx val="0"/>
          <c:order val="0"/>
          <c:tx>
            <c:strRef>
              <c:f>Sheet1!$B$1</c:f>
              <c:strCache>
                <c:ptCount val="1"/>
                <c:pt idx="0">
                  <c:v>Total</c:v>
                </c:pt>
              </c:strCache>
            </c:strRef>
          </c:tx>
          <c:spPr>
            <a:solidFill>
              <a:srgbClr val="39B4A8"/>
            </a:solidFill>
            <a:ln>
              <a:noFill/>
            </a:ln>
            <a:effectLst/>
          </c:spPr>
          <c:invertIfNegative val="0"/>
          <c:cat>
            <c:strRef>
              <c:f>Sheet1!$A$2:$A$23</c:f>
              <c:strCache>
                <c:ptCount val="22"/>
                <c:pt idx="0">
                  <c:v>Marital Status</c:v>
                </c:pt>
                <c:pt idx="1">
                  <c:v>Married </c:v>
                </c:pt>
                <c:pt idx="2">
                  <c:v>Living with partner</c:v>
                </c:pt>
                <c:pt idx="3">
                  <c:v>Single, never married</c:v>
                </c:pt>
                <c:pt idx="4">
                  <c:v>Divorced</c:v>
                </c:pt>
                <c:pt idx="5">
                  <c:v>Separated</c:v>
                </c:pt>
                <c:pt idx="6">
                  <c:v>Widowed</c:v>
                </c:pt>
                <c:pt idx="8">
                  <c:v>Race/Ethnicity</c:v>
                </c:pt>
                <c:pt idx="9">
                  <c:v>White/Caucasian Non-Hispanic</c:v>
                </c:pt>
                <c:pt idx="10">
                  <c:v>Hispanic/Latino Origin</c:v>
                </c:pt>
                <c:pt idx="11">
                  <c:v>Black/African American</c:v>
                </c:pt>
                <c:pt idx="12">
                  <c:v>Asian/Asian-American</c:v>
                </c:pt>
                <c:pt idx="13">
                  <c:v>American Indian or Alaska Native </c:v>
                </c:pt>
                <c:pt idx="14">
                  <c:v>Native Hawaiian or Pacific Islander</c:v>
                </c:pt>
                <c:pt idx="15">
                  <c:v>Some other race</c:v>
                </c:pt>
                <c:pt idx="18">
                  <c:v>Type of Area Live in</c:v>
                </c:pt>
                <c:pt idx="19">
                  <c:v>Urban</c:v>
                </c:pt>
                <c:pt idx="20">
                  <c:v>Suburban</c:v>
                </c:pt>
                <c:pt idx="21">
                  <c:v>Rural</c:v>
                </c:pt>
              </c:strCache>
            </c:strRef>
          </c:cat>
          <c:val>
            <c:numRef>
              <c:f>Sheet1!$B$2:$B$23</c:f>
              <c:numCache>
                <c:formatCode>0%</c:formatCode>
                <c:ptCount val="22"/>
                <c:pt idx="1">
                  <c:v>0.77</c:v>
                </c:pt>
                <c:pt idx="2">
                  <c:v>0.08</c:v>
                </c:pt>
                <c:pt idx="3">
                  <c:v>0.1</c:v>
                </c:pt>
                <c:pt idx="4">
                  <c:v>0.03</c:v>
                </c:pt>
                <c:pt idx="5">
                  <c:v>0.01</c:v>
                </c:pt>
                <c:pt idx="6">
                  <c:v>0.01</c:v>
                </c:pt>
                <c:pt idx="9">
                  <c:v>0.63</c:v>
                </c:pt>
                <c:pt idx="10">
                  <c:v>0.18</c:v>
                </c:pt>
                <c:pt idx="11">
                  <c:v>0.13</c:v>
                </c:pt>
                <c:pt idx="12">
                  <c:v>7.0000000000000007E-2</c:v>
                </c:pt>
                <c:pt idx="13">
                  <c:v>0.02</c:v>
                </c:pt>
                <c:pt idx="14">
                  <c:v>0</c:v>
                </c:pt>
                <c:pt idx="15">
                  <c:v>0.02</c:v>
                </c:pt>
                <c:pt idx="19">
                  <c:v>0.27</c:v>
                </c:pt>
                <c:pt idx="20">
                  <c:v>0.55000000000000004</c:v>
                </c:pt>
                <c:pt idx="21">
                  <c:v>0.17</c:v>
                </c:pt>
              </c:numCache>
            </c:numRef>
          </c:val>
          <c:extLst>
            <c:ext xmlns:c16="http://schemas.microsoft.com/office/drawing/2014/chart" uri="{C3380CC4-5D6E-409C-BE32-E72D297353CC}">
              <c16:uniqueId val="{00000000-1F47-F14F-B248-65242AA0217E}"/>
            </c:ext>
          </c:extLst>
        </c:ser>
        <c:dLbls>
          <c:showLegendKey val="0"/>
          <c:showVal val="0"/>
          <c:showCatName val="0"/>
          <c:showSerName val="0"/>
          <c:showPercent val="0"/>
          <c:showBubbleSize val="0"/>
        </c:dLbls>
        <c:gapWidth val="80"/>
        <c:axId val="1451711664"/>
        <c:axId val="1451713440"/>
      </c:barChart>
      <c:catAx>
        <c:axId val="1451711664"/>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713440"/>
        <c:crosses val="autoZero"/>
        <c:auto val="1"/>
        <c:lblAlgn val="ctr"/>
        <c:lblOffset val="100"/>
        <c:noMultiLvlLbl val="0"/>
      </c:catAx>
      <c:valAx>
        <c:axId val="1451713440"/>
        <c:scaling>
          <c:orientation val="maxMin"/>
          <c:max val="1"/>
          <c:min val="0"/>
        </c:scaling>
        <c:delete val="1"/>
        <c:axPos val="b"/>
        <c:numFmt formatCode="0%" sourceLinked="1"/>
        <c:majorTickMark val="out"/>
        <c:minorTickMark val="none"/>
        <c:tickLblPos val="nextTo"/>
        <c:crossAx val="14517116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6381592002501"/>
          <c:y val="1.87684636608553E-2"/>
          <c:w val="0.64556314519934199"/>
          <c:h val="0.93823014086369105"/>
        </c:manualLayout>
      </c:layout>
      <c:barChart>
        <c:barDir val="bar"/>
        <c:grouping val="clustered"/>
        <c:varyColors val="0"/>
        <c:ser>
          <c:idx val="0"/>
          <c:order val="0"/>
          <c:tx>
            <c:strRef>
              <c:f>Sheet1!$B$1</c:f>
              <c:strCache>
                <c:ptCount val="1"/>
                <c:pt idx="0">
                  <c:v>Total</c:v>
                </c:pt>
              </c:strCache>
            </c:strRef>
          </c:tx>
          <c:spPr>
            <a:solidFill>
              <a:srgbClr val="39B4A8"/>
            </a:solidFill>
            <a:ln>
              <a:noFill/>
            </a:ln>
            <a:effectLst/>
          </c:spPr>
          <c:invertIfNegative val="0"/>
          <c:cat>
            <c:strRef>
              <c:f>Sheet1!$A$2:$A$21</c:f>
              <c:strCache>
                <c:ptCount val="20"/>
                <c:pt idx="0">
                  <c:v>Total Household Income for 2016 </c:v>
                </c:pt>
                <c:pt idx="1">
                  <c:v>Less than $35,000</c:v>
                </c:pt>
                <c:pt idx="2">
                  <c:v>$35,000 to $49,999</c:v>
                </c:pt>
                <c:pt idx="3">
                  <c:v>$50,000 to $74,999</c:v>
                </c:pt>
                <c:pt idx="4">
                  <c:v>$75,000 to $99,999</c:v>
                </c:pt>
                <c:pt idx="5">
                  <c:v>$100,000 to $149,999</c:v>
                </c:pt>
                <c:pt idx="6">
                  <c:v>$150,000 to $199,999</c:v>
                </c:pt>
                <c:pt idx="7">
                  <c:v>$200,000 or more </c:v>
                </c:pt>
                <c:pt idx="8">
                  <c:v>Prefer not to say</c:v>
                </c:pt>
                <c:pt idx="9">
                  <c:v>Don’t know</c:v>
                </c:pt>
                <c:pt idx="11">
                  <c:v>Current Employment Status</c:v>
                </c:pt>
                <c:pt idx="12">
                  <c:v>Employed full-time</c:v>
                </c:pt>
                <c:pt idx="13">
                  <c:v>Self-employed </c:v>
                </c:pt>
                <c:pt idx="14">
                  <c:v>Employed part-time</c:v>
                </c:pt>
                <c:pt idx="15">
                  <c:v>Student </c:v>
                </c:pt>
                <c:pt idx="16">
                  <c:v>Full-time homemaker </c:v>
                </c:pt>
                <c:pt idx="17">
                  <c:v>Not employed but looking for work </c:v>
                </c:pt>
                <c:pt idx="18">
                  <c:v>Not employed and not looking for work</c:v>
                </c:pt>
                <c:pt idx="19">
                  <c:v>Retired</c:v>
                </c:pt>
              </c:strCache>
            </c:strRef>
          </c:cat>
          <c:val>
            <c:numRef>
              <c:f>Sheet1!$B$2:$B$21</c:f>
              <c:numCache>
                <c:formatCode>0%</c:formatCode>
                <c:ptCount val="20"/>
                <c:pt idx="1">
                  <c:v>0.11</c:v>
                </c:pt>
                <c:pt idx="2">
                  <c:v>0.16</c:v>
                </c:pt>
                <c:pt idx="3">
                  <c:v>0.22</c:v>
                </c:pt>
                <c:pt idx="4">
                  <c:v>0.19</c:v>
                </c:pt>
                <c:pt idx="5">
                  <c:v>0.22</c:v>
                </c:pt>
                <c:pt idx="6">
                  <c:v>0.06</c:v>
                </c:pt>
                <c:pt idx="7">
                  <c:v>0.04</c:v>
                </c:pt>
                <c:pt idx="8">
                  <c:v>0.01</c:v>
                </c:pt>
                <c:pt idx="9">
                  <c:v>0</c:v>
                </c:pt>
                <c:pt idx="12">
                  <c:v>0.66</c:v>
                </c:pt>
                <c:pt idx="13">
                  <c:v>0.04</c:v>
                </c:pt>
                <c:pt idx="14">
                  <c:v>0.08</c:v>
                </c:pt>
                <c:pt idx="15">
                  <c:v>0.01</c:v>
                </c:pt>
                <c:pt idx="16">
                  <c:v>0.18</c:v>
                </c:pt>
                <c:pt idx="17">
                  <c:v>0.01</c:v>
                </c:pt>
                <c:pt idx="18">
                  <c:v>0</c:v>
                </c:pt>
                <c:pt idx="19">
                  <c:v>0.01</c:v>
                </c:pt>
              </c:numCache>
            </c:numRef>
          </c:val>
          <c:extLst>
            <c:ext xmlns:c16="http://schemas.microsoft.com/office/drawing/2014/chart" uri="{C3380CC4-5D6E-409C-BE32-E72D297353CC}">
              <c16:uniqueId val="{00000000-B290-E644-9D01-F62871A87EA4}"/>
            </c:ext>
          </c:extLst>
        </c:ser>
        <c:dLbls>
          <c:showLegendKey val="0"/>
          <c:showVal val="0"/>
          <c:showCatName val="0"/>
          <c:showSerName val="0"/>
          <c:showPercent val="0"/>
          <c:showBubbleSize val="0"/>
        </c:dLbls>
        <c:gapWidth val="80"/>
        <c:axId val="1433853296"/>
        <c:axId val="1433855616"/>
      </c:barChart>
      <c:catAx>
        <c:axId val="1433853296"/>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855616"/>
        <c:crosses val="autoZero"/>
        <c:auto val="1"/>
        <c:lblAlgn val="ctr"/>
        <c:lblOffset val="100"/>
        <c:noMultiLvlLbl val="0"/>
      </c:catAx>
      <c:valAx>
        <c:axId val="1433855616"/>
        <c:scaling>
          <c:orientation val="maxMin"/>
          <c:max val="1"/>
          <c:min val="0"/>
        </c:scaling>
        <c:delete val="1"/>
        <c:axPos val="b"/>
        <c:numFmt formatCode="0%" sourceLinked="1"/>
        <c:majorTickMark val="out"/>
        <c:minorTickMark val="none"/>
        <c:tickLblPos val="nextTo"/>
        <c:crossAx val="14338532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345254294227"/>
          <c:y val="0.15867463027142301"/>
          <c:w val="0.53557792433182905"/>
          <c:h val="0.49022774568310501"/>
        </c:manualLayout>
      </c:layout>
      <c:pieChart>
        <c:varyColors val="1"/>
        <c:ser>
          <c:idx val="0"/>
          <c:order val="0"/>
          <c:tx>
            <c:strRef>
              <c:f>Sheet1!$B$1</c:f>
              <c:strCache>
                <c:ptCount val="1"/>
                <c:pt idx="0">
                  <c:v>Total</c:v>
                </c:pt>
              </c:strCache>
            </c:strRef>
          </c:tx>
          <c:dPt>
            <c:idx val="0"/>
            <c:bubble3D val="0"/>
            <c:spPr>
              <a:solidFill>
                <a:srgbClr val="52AE30"/>
              </a:solidFill>
              <a:ln w="19050">
                <a:solidFill>
                  <a:schemeClr val="lt1"/>
                </a:solidFill>
              </a:ln>
              <a:effectLst/>
            </c:spPr>
            <c:extLst>
              <c:ext xmlns:c16="http://schemas.microsoft.com/office/drawing/2014/chart" uri="{C3380CC4-5D6E-409C-BE32-E72D297353CC}">
                <c16:uniqueId val="{00000001-CFB5-EB43-986C-BE9F5D0CA7AB}"/>
              </c:ext>
            </c:extLst>
          </c:dPt>
          <c:dPt>
            <c:idx val="1"/>
            <c:bubble3D val="0"/>
            <c:spPr>
              <a:solidFill>
                <a:srgbClr val="39B4A8"/>
              </a:solidFill>
              <a:ln w="19050">
                <a:solidFill>
                  <a:schemeClr val="lt1"/>
                </a:solidFill>
              </a:ln>
              <a:effectLst/>
            </c:spPr>
            <c:extLst>
              <c:ext xmlns:c16="http://schemas.microsoft.com/office/drawing/2014/chart" uri="{C3380CC4-5D6E-409C-BE32-E72D297353CC}">
                <c16:uniqueId val="{00000003-CFB5-EB43-986C-BE9F5D0CA7AB}"/>
              </c:ext>
            </c:extLst>
          </c:dPt>
          <c:dPt>
            <c:idx val="2"/>
            <c:bubble3D val="0"/>
            <c:spPr>
              <a:solidFill>
                <a:srgbClr val="F49200"/>
              </a:solidFill>
              <a:ln w="19050">
                <a:solidFill>
                  <a:schemeClr val="lt1"/>
                </a:solidFill>
              </a:ln>
              <a:effectLst/>
            </c:spPr>
            <c:extLst>
              <c:ext xmlns:c16="http://schemas.microsoft.com/office/drawing/2014/chart" uri="{C3380CC4-5D6E-409C-BE32-E72D297353CC}">
                <c16:uniqueId val="{00000005-CFB5-EB43-986C-BE9F5D0CA7AB}"/>
              </c:ext>
            </c:extLst>
          </c:dPt>
          <c:dLbls>
            <c:dLbl>
              <c:idx val="0"/>
              <c:layout>
                <c:manualLayout>
                  <c:x val="-8.8539574941625607E-2"/>
                  <c:y val="-0.1923350590251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B5-EB43-986C-BE9F5D0CA7AB}"/>
                </c:ext>
              </c:extLst>
            </c:dLbl>
            <c:dLbl>
              <c:idx val="1"/>
              <c:layout>
                <c:manualLayout>
                  <c:x val="0.17329776205492101"/>
                  <c:y val="0.12947768276538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B5-EB43-986C-BE9F5D0CA7AB}"/>
                </c:ext>
              </c:extLst>
            </c:dLbl>
            <c:dLbl>
              <c:idx val="2"/>
              <c:layout>
                <c:manualLayout>
                  <c:x val="-0.16174413288604"/>
                  <c:y val="0.105295115261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B5-EB43-986C-BE9F5D0CA7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0-6 (through Children's House)</c:v>
                </c:pt>
                <c:pt idx="1">
                  <c:v>6-12 (Elementary)</c:v>
                </c:pt>
                <c:pt idx="2">
                  <c:v>12-18 (Middle/High School)</c:v>
                </c:pt>
              </c:strCache>
            </c:strRef>
          </c:cat>
          <c:val>
            <c:numRef>
              <c:f>Sheet1!$B$2:$B$4</c:f>
              <c:numCache>
                <c:formatCode>0%</c:formatCode>
                <c:ptCount val="3"/>
                <c:pt idx="0">
                  <c:v>0.45</c:v>
                </c:pt>
                <c:pt idx="1">
                  <c:v>0.39</c:v>
                </c:pt>
                <c:pt idx="2">
                  <c:v>0.16</c:v>
                </c:pt>
              </c:numCache>
            </c:numRef>
          </c:val>
          <c:extLst>
            <c:ext xmlns:c16="http://schemas.microsoft.com/office/drawing/2014/chart" uri="{C3380CC4-5D6E-409C-BE32-E72D297353CC}">
              <c16:uniqueId val="{00000006-CFB5-EB43-986C-BE9F5D0CA7AB}"/>
            </c:ext>
          </c:extLst>
        </c:ser>
        <c:dLbls>
          <c:showLegendKey val="0"/>
          <c:showVal val="0"/>
          <c:showCatName val="0"/>
          <c:showSerName val="0"/>
          <c:showPercent val="0"/>
          <c:showBubbleSize val="0"/>
          <c:showLeaderLines val="1"/>
        </c:dLbls>
        <c:firstSliceAng val="85"/>
      </c:pieChart>
      <c:spPr>
        <a:noFill/>
        <a:ln>
          <a:noFill/>
        </a:ln>
        <a:effectLst/>
      </c:spPr>
    </c:plotArea>
    <c:legend>
      <c:legendPos val="b"/>
      <c:layout>
        <c:manualLayout>
          <c:xMode val="edge"/>
          <c:yMode val="edge"/>
          <c:x val="5.7329007623396197E-2"/>
          <c:y val="0.72861220145587202"/>
          <c:w val="0.78492944019439004"/>
          <c:h val="0.208749982034211"/>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10345140864201"/>
          <c:y val="7.17924237951372E-2"/>
          <c:w val="0.29652848896080097"/>
          <c:h val="0.85386457002181604"/>
        </c:manualLayout>
      </c:layout>
      <c:barChart>
        <c:barDir val="bar"/>
        <c:grouping val="clustered"/>
        <c:varyColors val="0"/>
        <c:ser>
          <c:idx val="0"/>
          <c:order val="0"/>
          <c:tx>
            <c:strRef>
              <c:f>Sheet1!$B$1</c:f>
              <c:strCache>
                <c:ptCount val="1"/>
                <c:pt idx="0">
                  <c:v>Total</c:v>
                </c:pt>
              </c:strCache>
            </c:strRef>
          </c:tx>
          <c:spPr>
            <a:solidFill>
              <a:srgbClr val="39B4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Assigned Child Current</c:v>
                </c:pt>
                <c:pt idx="1">
                  <c:v>Assigned Child Lapsed</c:v>
                </c:pt>
                <c:pt idx="3">
                  <c:v>Current Only Household</c:v>
                </c:pt>
                <c:pt idx="4">
                  <c:v>Lapsed Only Household</c:v>
                </c:pt>
                <c:pt idx="5">
                  <c:v>Split Household</c:v>
                </c:pt>
              </c:strCache>
            </c:strRef>
          </c:cat>
          <c:val>
            <c:numRef>
              <c:f>Sheet1!$B$2:$B$7</c:f>
              <c:numCache>
                <c:formatCode>0%</c:formatCode>
                <c:ptCount val="6"/>
                <c:pt idx="0">
                  <c:v>0.49</c:v>
                </c:pt>
                <c:pt idx="1">
                  <c:v>0.51</c:v>
                </c:pt>
                <c:pt idx="3">
                  <c:v>0.2</c:v>
                </c:pt>
                <c:pt idx="4">
                  <c:v>0.31</c:v>
                </c:pt>
                <c:pt idx="5">
                  <c:v>0.49</c:v>
                </c:pt>
              </c:numCache>
            </c:numRef>
          </c:val>
          <c:extLst>
            <c:ext xmlns:c16="http://schemas.microsoft.com/office/drawing/2014/chart" uri="{C3380CC4-5D6E-409C-BE32-E72D297353CC}">
              <c16:uniqueId val="{00000000-81EA-774F-8FF1-A7D2B86E559A}"/>
            </c:ext>
          </c:extLst>
        </c:ser>
        <c:dLbls>
          <c:showLegendKey val="0"/>
          <c:showVal val="0"/>
          <c:showCatName val="0"/>
          <c:showSerName val="0"/>
          <c:showPercent val="0"/>
          <c:showBubbleSize val="0"/>
        </c:dLbls>
        <c:gapWidth val="182"/>
        <c:axId val="1434166208"/>
        <c:axId val="1433775088"/>
      </c:barChart>
      <c:catAx>
        <c:axId val="1434166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498B"/>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1433775088"/>
        <c:crosses val="autoZero"/>
        <c:auto val="1"/>
        <c:lblAlgn val="ctr"/>
        <c:lblOffset val="100"/>
        <c:noMultiLvlLbl val="0"/>
      </c:catAx>
      <c:valAx>
        <c:axId val="1433775088"/>
        <c:scaling>
          <c:orientation val="minMax"/>
          <c:max val="1"/>
          <c:min val="0"/>
        </c:scaling>
        <c:delete val="1"/>
        <c:axPos val="b"/>
        <c:numFmt formatCode="0%" sourceLinked="1"/>
        <c:majorTickMark val="out"/>
        <c:minorTickMark val="none"/>
        <c:tickLblPos val="nextTo"/>
        <c:crossAx val="1434166208"/>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6381592002501"/>
          <c:y val="2.1449672755263199E-2"/>
          <c:w val="0.64556314519934199"/>
          <c:h val="0.93276244778218598"/>
        </c:manualLayout>
      </c:layout>
      <c:barChart>
        <c:barDir val="bar"/>
        <c:grouping val="clustered"/>
        <c:varyColors val="0"/>
        <c:ser>
          <c:idx val="0"/>
          <c:order val="0"/>
          <c:tx>
            <c:strRef>
              <c:f>Sheet1!$B$1</c:f>
              <c:strCache>
                <c:ptCount val="1"/>
                <c:pt idx="0">
                  <c:v>Total</c:v>
                </c:pt>
              </c:strCache>
            </c:strRef>
          </c:tx>
          <c:spPr>
            <a:solidFill>
              <a:srgbClr val="52AE30"/>
            </a:solidFill>
            <a:ln>
              <a:noFill/>
            </a:ln>
            <a:effectLst/>
          </c:spPr>
          <c:invertIfNegative val="0"/>
          <c:cat>
            <c:strRef>
              <c:f>Sheet1!$A$2:$A$26</c:f>
              <c:strCache>
                <c:ptCount val="25"/>
                <c:pt idx="0">
                  <c:v>Marital Status</c:v>
                </c:pt>
                <c:pt idx="1">
                  <c:v>Married </c:v>
                </c:pt>
                <c:pt idx="2">
                  <c:v>Living with partner</c:v>
                </c:pt>
                <c:pt idx="3">
                  <c:v>Single, never married</c:v>
                </c:pt>
                <c:pt idx="4">
                  <c:v>Divorced</c:v>
                </c:pt>
                <c:pt idx="5">
                  <c:v>Separated</c:v>
                </c:pt>
                <c:pt idx="6">
                  <c:v>Widowed</c:v>
                </c:pt>
                <c:pt idx="7">
                  <c:v>Prefer not to answer</c:v>
                </c:pt>
                <c:pt idx="9">
                  <c:v>Of Hispanic, Latino, or Spanish origin</c:v>
                </c:pt>
                <c:pt idx="10">
                  <c:v>Yes</c:v>
                </c:pt>
                <c:pt idx="11">
                  <c:v>No</c:v>
                </c:pt>
                <c:pt idx="13">
                  <c:v>Race</c:v>
                </c:pt>
                <c:pt idx="14">
                  <c:v>White/Caucasian</c:v>
                </c:pt>
                <c:pt idx="15">
                  <c:v>Black/African American</c:v>
                </c:pt>
                <c:pt idx="16">
                  <c:v>Asian/Asian-American</c:v>
                </c:pt>
                <c:pt idx="17">
                  <c:v>American Indian or Alaska Native </c:v>
                </c:pt>
                <c:pt idx="18">
                  <c:v>Native Hawaiian or Pacific Islander</c:v>
                </c:pt>
                <c:pt idx="19">
                  <c:v>Some other race</c:v>
                </c:pt>
                <c:pt idx="21">
                  <c:v>Type of Area Live in</c:v>
                </c:pt>
                <c:pt idx="22">
                  <c:v>Urban</c:v>
                </c:pt>
                <c:pt idx="23">
                  <c:v>Suburban</c:v>
                </c:pt>
                <c:pt idx="24">
                  <c:v>Rural</c:v>
                </c:pt>
              </c:strCache>
            </c:strRef>
          </c:cat>
          <c:val>
            <c:numRef>
              <c:f>Sheet1!$B$2:$B$26</c:f>
              <c:numCache>
                <c:formatCode>0%</c:formatCode>
                <c:ptCount val="25"/>
                <c:pt idx="1">
                  <c:v>0.81</c:v>
                </c:pt>
                <c:pt idx="2">
                  <c:v>0.05</c:v>
                </c:pt>
                <c:pt idx="3">
                  <c:v>0.08</c:v>
                </c:pt>
                <c:pt idx="4">
                  <c:v>0.04</c:v>
                </c:pt>
                <c:pt idx="5">
                  <c:v>0.01</c:v>
                </c:pt>
                <c:pt idx="6">
                  <c:v>0</c:v>
                </c:pt>
                <c:pt idx="7">
                  <c:v>0</c:v>
                </c:pt>
                <c:pt idx="9" formatCode="General">
                  <c:v>0</c:v>
                </c:pt>
                <c:pt idx="10">
                  <c:v>0.24</c:v>
                </c:pt>
                <c:pt idx="11">
                  <c:v>0.76</c:v>
                </c:pt>
                <c:pt idx="14">
                  <c:v>0.76</c:v>
                </c:pt>
                <c:pt idx="15">
                  <c:v>0.09</c:v>
                </c:pt>
                <c:pt idx="16">
                  <c:v>0.13</c:v>
                </c:pt>
                <c:pt idx="17">
                  <c:v>0.02</c:v>
                </c:pt>
                <c:pt idx="18">
                  <c:v>0</c:v>
                </c:pt>
                <c:pt idx="19">
                  <c:v>0.03</c:v>
                </c:pt>
                <c:pt idx="22">
                  <c:v>0.39</c:v>
                </c:pt>
                <c:pt idx="23">
                  <c:v>0.56999999999999995</c:v>
                </c:pt>
                <c:pt idx="24">
                  <c:v>0.05</c:v>
                </c:pt>
              </c:numCache>
            </c:numRef>
          </c:val>
          <c:extLst>
            <c:ext xmlns:c16="http://schemas.microsoft.com/office/drawing/2014/chart" uri="{C3380CC4-5D6E-409C-BE32-E72D297353CC}">
              <c16:uniqueId val="{00000000-89AF-2149-9140-07F31FBB2729}"/>
            </c:ext>
          </c:extLst>
        </c:ser>
        <c:dLbls>
          <c:showLegendKey val="0"/>
          <c:showVal val="0"/>
          <c:showCatName val="0"/>
          <c:showSerName val="0"/>
          <c:showPercent val="0"/>
          <c:showBubbleSize val="0"/>
        </c:dLbls>
        <c:gapWidth val="80"/>
        <c:axId val="1428507680"/>
        <c:axId val="1428596768"/>
      </c:barChart>
      <c:catAx>
        <c:axId val="1428507680"/>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8596768"/>
        <c:crosses val="autoZero"/>
        <c:auto val="1"/>
        <c:lblAlgn val="ctr"/>
        <c:lblOffset val="100"/>
        <c:noMultiLvlLbl val="0"/>
      </c:catAx>
      <c:valAx>
        <c:axId val="1428596768"/>
        <c:scaling>
          <c:orientation val="maxMin"/>
          <c:max val="1"/>
          <c:min val="0"/>
        </c:scaling>
        <c:delete val="1"/>
        <c:axPos val="b"/>
        <c:numFmt formatCode="0%" sourceLinked="1"/>
        <c:majorTickMark val="out"/>
        <c:minorTickMark val="none"/>
        <c:tickLblPos val="nextTo"/>
        <c:crossAx val="14285076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3" dt="2018-05-04T11:41:40.346" idx="3">
    <p:pos x="10" y="10"/>
    <p:text>This is another photo Armando thought could change since the plant is so prominent.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9685-6E76-7743-A6DD-C5A0D8654407}" type="datetimeFigureOut">
              <a:rPr lang="en-US" smtClean="0"/>
              <a:t>5/4/18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7534-5966-7145-82D1-EC16ADEA4C2F}" type="slidenum">
              <a:rPr lang="en-US" smtClean="0"/>
              <a:t>‹#›</a:t>
            </a:fld>
            <a:endParaRPr lang="en-US"/>
          </a:p>
        </p:txBody>
      </p:sp>
    </p:spTree>
    <p:extLst>
      <p:ext uri="{BB962C8B-B14F-4D97-AF65-F5344CB8AC3E}">
        <p14:creationId xmlns:p14="http://schemas.microsoft.com/office/powerpoint/2010/main" val="197567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600" b="0" dirty="0"/>
          </a:p>
        </p:txBody>
      </p:sp>
      <p:sp>
        <p:nvSpPr>
          <p:cNvPr id="4" name="Slide Number Placeholder 3"/>
          <p:cNvSpPr>
            <a:spLocks noGrp="1"/>
          </p:cNvSpPr>
          <p:nvPr>
            <p:ph type="sldNum" sz="quarter" idx="10"/>
          </p:nvPr>
        </p:nvSpPr>
        <p:spPr/>
        <p:txBody>
          <a:bodyPr/>
          <a:lstStyle/>
          <a:p>
            <a:pPr defTabSz="936679">
              <a:defRPr/>
            </a:pPr>
            <a:fld id="{F69A1455-8850-3847-BAEE-1F37F29F840E}" type="slidenum">
              <a:rPr lang="en-US" sz="1800" kern="0">
                <a:solidFill>
                  <a:prstClr val="black"/>
                </a:solidFill>
                <a:latin typeface="Arial" charset="0"/>
              </a:rPr>
              <a:pPr defTabSz="936679">
                <a:defRPr/>
              </a:pPr>
              <a:t>12</a:t>
            </a:fld>
            <a:endParaRPr lang="en-US" sz="1800" kern="0" dirty="0">
              <a:solidFill>
                <a:prstClr val="black"/>
              </a:solidFill>
              <a:latin typeface="Arial" charset="0"/>
            </a:endParaRPr>
          </a:p>
        </p:txBody>
      </p:sp>
    </p:spTree>
    <p:extLst>
      <p:ext uri="{BB962C8B-B14F-4D97-AF65-F5344CB8AC3E}">
        <p14:creationId xmlns:p14="http://schemas.microsoft.com/office/powerpoint/2010/main" val="216476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13</a:t>
            </a:fld>
            <a:endParaRPr lang="en-US"/>
          </a:p>
        </p:txBody>
      </p:sp>
    </p:spTree>
    <p:extLst>
      <p:ext uri="{BB962C8B-B14F-4D97-AF65-F5344CB8AC3E}">
        <p14:creationId xmlns:p14="http://schemas.microsoft.com/office/powerpoint/2010/main" val="39833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14</a:t>
            </a:fld>
            <a:endParaRPr lang="en-US"/>
          </a:p>
        </p:txBody>
      </p:sp>
    </p:spTree>
    <p:extLst>
      <p:ext uri="{BB962C8B-B14F-4D97-AF65-F5344CB8AC3E}">
        <p14:creationId xmlns:p14="http://schemas.microsoft.com/office/powerpoint/2010/main" val="62130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18</a:t>
            </a:fld>
            <a:endParaRPr lang="en-US"/>
          </a:p>
        </p:txBody>
      </p:sp>
    </p:spTree>
    <p:extLst>
      <p:ext uri="{BB962C8B-B14F-4D97-AF65-F5344CB8AC3E}">
        <p14:creationId xmlns:p14="http://schemas.microsoft.com/office/powerpoint/2010/main" val="227013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A7534-5966-7145-82D1-EC16ADEA4C2F}" type="slidenum">
              <a:rPr lang="en-US" smtClean="0"/>
              <a:t>42</a:t>
            </a:fld>
            <a:endParaRPr lang="en-US"/>
          </a:p>
        </p:txBody>
      </p:sp>
    </p:spTree>
    <p:extLst>
      <p:ext uri="{BB962C8B-B14F-4D97-AF65-F5344CB8AC3E}">
        <p14:creationId xmlns:p14="http://schemas.microsoft.com/office/powerpoint/2010/main" val="47637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600" b="0" dirty="0"/>
          </a:p>
        </p:txBody>
      </p:sp>
      <p:sp>
        <p:nvSpPr>
          <p:cNvPr id="4" name="Slide Number Placeholder 3"/>
          <p:cNvSpPr>
            <a:spLocks noGrp="1"/>
          </p:cNvSpPr>
          <p:nvPr>
            <p:ph type="sldNum" sz="quarter" idx="10"/>
          </p:nvPr>
        </p:nvSpPr>
        <p:spPr/>
        <p:txBody>
          <a:bodyPr/>
          <a:lstStyle/>
          <a:p>
            <a:pPr defTabSz="936679">
              <a:defRPr/>
            </a:pPr>
            <a:fld id="{F69A1455-8850-3847-BAEE-1F37F29F840E}" type="slidenum">
              <a:rPr lang="en-US" sz="1800" kern="0">
                <a:solidFill>
                  <a:prstClr val="black"/>
                </a:solidFill>
                <a:latin typeface="Arial" charset="0"/>
              </a:rPr>
              <a:pPr defTabSz="936679">
                <a:defRPr/>
              </a:pPr>
              <a:t>49</a:t>
            </a:fld>
            <a:endParaRPr lang="en-US" sz="1800" kern="0" dirty="0">
              <a:solidFill>
                <a:prstClr val="black"/>
              </a:solidFill>
              <a:latin typeface="Arial" charset="0"/>
            </a:endParaRPr>
          </a:p>
        </p:txBody>
      </p:sp>
    </p:spTree>
    <p:extLst>
      <p:ext uri="{BB962C8B-B14F-4D97-AF65-F5344CB8AC3E}">
        <p14:creationId xmlns:p14="http://schemas.microsoft.com/office/powerpoint/2010/main" val="363965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600" b="0" dirty="0"/>
          </a:p>
        </p:txBody>
      </p:sp>
      <p:sp>
        <p:nvSpPr>
          <p:cNvPr id="4" name="Slide Number Placeholder 3"/>
          <p:cNvSpPr>
            <a:spLocks noGrp="1"/>
          </p:cNvSpPr>
          <p:nvPr>
            <p:ph type="sldNum" sz="quarter" idx="10"/>
          </p:nvPr>
        </p:nvSpPr>
        <p:spPr/>
        <p:txBody>
          <a:bodyPr/>
          <a:lstStyle/>
          <a:p>
            <a:pPr defTabSz="936679">
              <a:defRPr/>
            </a:pPr>
            <a:fld id="{F69A1455-8850-3847-BAEE-1F37F29F840E}" type="slidenum">
              <a:rPr lang="en-US" sz="1800" kern="0">
                <a:solidFill>
                  <a:prstClr val="black"/>
                </a:solidFill>
                <a:latin typeface="Arial" charset="0"/>
              </a:rPr>
              <a:pPr defTabSz="936679">
                <a:defRPr/>
              </a:pPr>
              <a:t>50</a:t>
            </a:fld>
            <a:endParaRPr lang="en-US" sz="1800" kern="0" dirty="0">
              <a:solidFill>
                <a:prstClr val="black"/>
              </a:solidFill>
              <a:latin typeface="Arial" charset="0"/>
            </a:endParaRPr>
          </a:p>
        </p:txBody>
      </p:sp>
    </p:spTree>
    <p:extLst>
      <p:ext uri="{BB962C8B-B14F-4D97-AF65-F5344CB8AC3E}">
        <p14:creationId xmlns:p14="http://schemas.microsoft.com/office/powerpoint/2010/main" val="5494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600" b="0" dirty="0"/>
          </a:p>
        </p:txBody>
      </p:sp>
      <p:sp>
        <p:nvSpPr>
          <p:cNvPr id="4" name="Slide Number Placeholder 3"/>
          <p:cNvSpPr>
            <a:spLocks noGrp="1"/>
          </p:cNvSpPr>
          <p:nvPr>
            <p:ph type="sldNum" sz="quarter" idx="10"/>
          </p:nvPr>
        </p:nvSpPr>
        <p:spPr/>
        <p:txBody>
          <a:bodyPr/>
          <a:lstStyle/>
          <a:p>
            <a:pPr defTabSz="936679">
              <a:defRPr/>
            </a:pPr>
            <a:fld id="{F69A1455-8850-3847-BAEE-1F37F29F840E}" type="slidenum">
              <a:rPr lang="en-US" sz="1800" kern="0">
                <a:solidFill>
                  <a:prstClr val="black"/>
                </a:solidFill>
                <a:latin typeface="Arial" charset="0"/>
              </a:rPr>
              <a:pPr defTabSz="936679">
                <a:defRPr/>
              </a:pPr>
              <a:t>52</a:t>
            </a:fld>
            <a:endParaRPr lang="en-US" sz="1800" kern="0" dirty="0">
              <a:solidFill>
                <a:prstClr val="black"/>
              </a:solidFill>
              <a:latin typeface="Arial" charset="0"/>
            </a:endParaRPr>
          </a:p>
        </p:txBody>
      </p:sp>
    </p:spTree>
    <p:extLst>
      <p:ext uri="{BB962C8B-B14F-4D97-AF65-F5344CB8AC3E}">
        <p14:creationId xmlns:p14="http://schemas.microsoft.com/office/powerpoint/2010/main" val="3147252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peter/Dropbox%20(NC)/Artwork%20Files/ami/AMI%20Parent%20Outreach%20Presentation/links/bg.jp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peter/Dropbox%20(NC)/Artwork%20Files/ami/AMI%20Parent%20Outreach%20Presentation/links/logo-small.png"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file:////Users/peter/Dropbox%20(NC)/Artwork%20Files/ami/Presentations/AMI%20Refresher%20Course/links/lines-bg.png" TargetMode="Externa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r:link="rId3">
            <a:alphaModFix amt="25000"/>
            <a:extLst>
              <a:ext uri="{28A0092B-C50C-407E-A947-70E740481C1C}">
                <a14:useLocalDpi xmlns:a14="http://schemas.microsoft.com/office/drawing/2010/main" val="0"/>
              </a:ext>
            </a:extLst>
          </a:blip>
          <a:stretch>
            <a:fillRect/>
          </a:stretch>
        </p:blipFill>
        <p:spPr>
          <a:xfrm>
            <a:off x="3461004" y="1536192"/>
            <a:ext cx="5682996" cy="5321808"/>
          </a:xfrm>
          <a:prstGeom prst="rect">
            <a:avLst/>
          </a:prstGeom>
        </p:spPr>
      </p:pic>
      <p:sp>
        <p:nvSpPr>
          <p:cNvPr id="6" name="TextBox 5"/>
          <p:cNvSpPr txBox="1"/>
          <p:nvPr userDrawn="1"/>
        </p:nvSpPr>
        <p:spPr>
          <a:xfrm>
            <a:off x="401216" y="6316552"/>
            <a:ext cx="1600200" cy="230832"/>
          </a:xfrm>
          <a:prstGeom prst="rect">
            <a:avLst/>
          </a:prstGeom>
          <a:noFill/>
        </p:spPr>
        <p:txBody>
          <a:bodyPr wrap="square" rtlCol="0">
            <a:spAutoFit/>
          </a:bodyPr>
          <a:lstStyle/>
          <a:p>
            <a:fld id="{C2FF2AFB-3C31-B049-9852-FC04B6B1FCB8}" type="slidenum">
              <a:rPr lang="en-US" sz="900" b="0" i="0" smtClean="0">
                <a:solidFill>
                  <a:srgbClr val="0F498B"/>
                </a:solidFill>
                <a:latin typeface="Helvetica Neue" charset="0"/>
                <a:ea typeface="Helvetica Neue" charset="0"/>
                <a:cs typeface="Helvetica Neue" charset="0"/>
              </a:rPr>
              <a:pPr/>
              <a:t>‹#›</a:t>
            </a:fld>
            <a:endParaRPr lang="en-US" sz="900" b="0" i="0" dirty="0">
              <a:solidFill>
                <a:srgbClr val="0F498B"/>
              </a:solidFill>
              <a:latin typeface="Helvetica Neue" charset="0"/>
              <a:ea typeface="Helvetica Neue" charset="0"/>
              <a:cs typeface="Helvetica Neue" charset="0"/>
            </a:endParaRPr>
          </a:p>
        </p:txBody>
      </p:sp>
      <p:pic>
        <p:nvPicPr>
          <p:cNvPr id="2" name="Picture 1"/>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3" name="TextBox 2"/>
          <p:cNvSpPr txBox="1"/>
          <p:nvPr userDrawn="1"/>
        </p:nvSpPr>
        <p:spPr>
          <a:xfrm>
            <a:off x="4432667" y="6316552"/>
            <a:ext cx="4324834" cy="230832"/>
          </a:xfrm>
          <a:prstGeom prst="rect">
            <a:avLst/>
          </a:prstGeom>
          <a:noFill/>
        </p:spPr>
        <p:txBody>
          <a:bodyPr wrap="square" rtlCol="0">
            <a:spAutoFit/>
          </a:bodyPr>
          <a:lstStyle/>
          <a:p>
            <a:pPr algn="r"/>
            <a:r>
              <a:rPr lang="en-US" sz="900" b="0" i="0" kern="1200" dirty="0">
                <a:solidFill>
                  <a:srgbClr val="0F498B"/>
                </a:solidFill>
                <a:effectLst/>
                <a:latin typeface="Helvetica Neue" charset="0"/>
                <a:ea typeface="Helvetica Neue" charset="0"/>
                <a:cs typeface="Helvetica Neue" charset="0"/>
              </a:rPr>
              <a:t> Association Montessori </a:t>
            </a:r>
            <a:r>
              <a:rPr lang="en-US" sz="900" b="0" i="0" kern="1200" dirty="0" err="1">
                <a:solidFill>
                  <a:srgbClr val="0F498B"/>
                </a:solidFill>
                <a:effectLst/>
                <a:latin typeface="Helvetica Neue" charset="0"/>
                <a:ea typeface="Helvetica Neue" charset="0"/>
                <a:cs typeface="Helvetica Neue" charset="0"/>
              </a:rPr>
              <a:t>Internationale</a:t>
            </a:r>
            <a:r>
              <a:rPr lang="en-US" sz="900" b="0" i="0" kern="1200" dirty="0">
                <a:solidFill>
                  <a:srgbClr val="0F498B"/>
                </a:solidFill>
                <a:effectLst/>
                <a:latin typeface="Helvetica Neue" charset="0"/>
                <a:ea typeface="Helvetica Neue" charset="0"/>
                <a:cs typeface="Helvetica Neue" charset="0"/>
              </a:rPr>
              <a:t> | </a:t>
            </a:r>
            <a:r>
              <a:rPr lang="en-US" sz="900" b="0" i="0" kern="1200" dirty="0" err="1">
                <a:solidFill>
                  <a:srgbClr val="0F498B"/>
                </a:solidFill>
                <a:effectLst/>
                <a:latin typeface="Helvetica Neue" charset="0"/>
                <a:ea typeface="Helvetica Neue" charset="0"/>
                <a:cs typeface="Helvetica Neue" charset="0"/>
              </a:rPr>
              <a:t>montessori-ami.org</a:t>
            </a:r>
            <a:endParaRPr lang="en-US" sz="900" b="0" i="0" kern="1200" dirty="0">
              <a:solidFill>
                <a:srgbClr val="0F498B"/>
              </a:solidFill>
              <a:effectLst/>
              <a:latin typeface="Helvetica Neue" charset="0"/>
              <a:ea typeface="Helvetica Neue" charset="0"/>
              <a:cs typeface="Helvetica Neue" charset="0"/>
            </a:endParaRPr>
          </a:p>
        </p:txBody>
      </p:sp>
      <p:cxnSp>
        <p:nvCxnSpPr>
          <p:cNvPr id="8" name="Straight Connector 7"/>
          <p:cNvCxnSpPr/>
          <p:nvPr userDrawn="1"/>
        </p:nvCxnSpPr>
        <p:spPr bwMode="auto">
          <a:xfrm>
            <a:off x="478699" y="6202837"/>
            <a:ext cx="8186603" cy="0"/>
          </a:xfrm>
          <a:prstGeom prst="line">
            <a:avLst/>
          </a:prstGeom>
          <a:solidFill>
            <a:schemeClr val="accent1"/>
          </a:solidFill>
          <a:ln w="12700" cap="flat" cmpd="sng" algn="ctr">
            <a:solidFill>
              <a:srgbClr val="0F498B"/>
            </a:solidFill>
            <a:prstDash val="solid"/>
            <a:round/>
            <a:headEnd type="none" w="med" len="med"/>
            <a:tailEnd type="none" w="med" len="med"/>
          </a:ln>
          <a:effectLst/>
        </p:spPr>
      </p:cxn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EE76544-8909-5248-9344-2F0792A856C5}" type="slidenum">
              <a:rPr lang="en-US"/>
              <a:pPr>
                <a:defRPr/>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7"/>
            <a:ext cx="1943100" cy="3508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130427"/>
            <a:ext cx="5676900" cy="350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9E74DC2-5116-6645-8E9B-B4571ACED372}" type="slidenum">
              <a:rPr lang="en-US"/>
              <a:pPr>
                <a:defRPr/>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509BF3-1FF6-6445-82AD-09F2BAAE616F}" type="datetimeFigureOut">
              <a:rPr lang="en-US" smtClean="0"/>
              <a:t>5/4/18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extLst>
      <p:ext uri="{BB962C8B-B14F-4D97-AF65-F5344CB8AC3E}">
        <p14:creationId xmlns:p14="http://schemas.microsoft.com/office/powerpoint/2010/main" val="42333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789894" y="6569075"/>
            <a:ext cx="457200" cy="365125"/>
          </a:xfrm>
          <a:prstGeom prst="rect">
            <a:avLst/>
          </a:prstGeom>
        </p:spPr>
        <p:txBody>
          <a:bodyPr/>
          <a:lstStyle/>
          <a:p>
            <a:fld id="{121271BA-3BBC-5A45-98C6-2CD0E4F594F1}"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4141800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09BF3-1FF6-6445-82AD-09F2BAAE616F}"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509BF3-1FF6-6445-82AD-09F2BAAE616F}"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509BF3-1FF6-6445-82AD-09F2BAAE616F}" type="datetimeFigureOut">
              <a:rPr lang="en-US" smtClean="0"/>
              <a:t>5/4/18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09BF3-1FF6-6445-82AD-09F2BAAE616F}" type="datetimeFigureOut">
              <a:rPr lang="en-US" smtClean="0"/>
              <a:t>5/4/18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228600" y="228600"/>
            <a:ext cx="8686800" cy="6400800"/>
          </a:xfrm>
          <a:prstGeom prst="roundRect">
            <a:avLst>
              <a:gd name="adj" fmla="val 3422"/>
            </a:avLst>
          </a:prstGeom>
          <a:solidFill>
            <a:srgbClr val="00847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3" name="Round Single Corner Rectangle 2"/>
          <p:cNvSpPr/>
          <p:nvPr userDrawn="1"/>
        </p:nvSpPr>
        <p:spPr bwMode="auto">
          <a:xfrm rot="5400000">
            <a:off x="75413" y="-75414"/>
            <a:ext cx="1536569" cy="1687398"/>
          </a:xfrm>
          <a:prstGeom prst="round1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10" name="Picture 9"/>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pic>
        <p:nvPicPr>
          <p:cNvPr id="12" name="Picture 11">
            <a:extLst>
              <a:ext uri="{FF2B5EF4-FFF2-40B4-BE49-F238E27FC236}">
                <a16:creationId xmlns:a16="http://schemas.microsoft.com/office/drawing/2014/main" id="{D8572CCC-A582-324E-9698-6612CA31A8E6}"/>
              </a:ext>
            </a:extLst>
          </p:cNvPr>
          <p:cNvPicPr>
            <a:picLocks noChangeAspect="1"/>
          </p:cNvPicPr>
          <p:nvPr userDrawn="1"/>
        </p:nvPicPr>
        <p:blipFill>
          <a:blip r:embed="rId4" r:link="rId5"/>
          <a:stretch>
            <a:fillRect/>
          </a:stretch>
        </p:blipFill>
        <p:spPr>
          <a:xfrm>
            <a:off x="0" y="0"/>
            <a:ext cx="9144000" cy="6858000"/>
          </a:xfrm>
          <a:prstGeom prst="rect">
            <a:avLst/>
          </a:prstGeom>
        </p:spPr>
      </p:pic>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09BF3-1FF6-6445-82AD-09F2BAAE616F}" type="datetimeFigureOut">
              <a:rPr lang="en-US" smtClean="0"/>
              <a:t>5/4/18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509BF3-1FF6-6445-82AD-09F2BAAE616F}"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509BF3-1FF6-6445-82AD-09F2BAAE616F}"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09BF3-1FF6-6445-82AD-09F2BAAE616F}"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00DC7-CAC2-BE45-898C-01B7CC99A4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148F813-C757-4041-B8E0-5C9BB1550B1C}" type="slidenum">
              <a:rPr lang="en-US"/>
              <a:pPr>
                <a:defRPr/>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762FBCAE-E39D-9345-BBEE-6CAEDE4D421F}" type="slidenum">
              <a:rPr lang="en-US"/>
              <a:pPr>
                <a:defRPr/>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3EF6DD26-4FCD-6042-9711-D67195FF9404}" type="slidenum">
              <a:rPr lang="en-US"/>
              <a:pPr>
                <a:defRPr/>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92F0DE05-FAEA-7842-BD7D-1436A823BF67}" type="slidenum">
              <a:rPr lang="en-US"/>
              <a:pPr>
                <a:defRPr/>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09E63DA-299E-F247-8298-44E95A42EEEE}" type="slidenum">
              <a:rPr lang="en-US"/>
              <a:pPr>
                <a:defRPr/>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109"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84A0D43-798C-8445-AA39-F76B92373C51}" type="slidenum">
              <a:rPr lang="en-US"/>
              <a:pPr>
                <a:defRPr/>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7"/>
            <a:ext cx="7772400" cy="1470025"/>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p>
            <a:pPr lvl="0"/>
            <a:r>
              <a:rPr lang="en-US" dirty="0">
                <a:sym typeface="Arial"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2" name="Text Box 3"/>
          <p:cNvSpPr txBox="1">
            <a:spLocks noGrp="1" noChangeArrowheads="1"/>
          </p:cNvSpPr>
          <p:nvPr>
            <p:ph type="sldNum" sz="quarter" idx="4"/>
          </p:nvPr>
        </p:nvSpPr>
        <p:spPr bwMode="auto">
          <a:xfrm>
            <a:off x="8428038" y="6467475"/>
            <a:ext cx="258762" cy="2540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a:defRPr sz="1200">
                <a:solidFill>
                  <a:srgbClr val="8A9AAF"/>
                </a:solidFill>
                <a:latin typeface="Arial"/>
                <a:ea typeface="Arial"/>
                <a:cs typeface="Arial"/>
                <a:sym typeface="Arial" charset="0"/>
              </a:defRPr>
            </a:lvl1pPr>
          </a:lstStyle>
          <a:p>
            <a:pPr>
              <a:defRPr/>
            </a:pPr>
            <a:fld id="{E0F7C14B-BC53-6940-9AE1-7A72902EB9C3}" type="slidenum">
              <a:rPr lang="en-US" smtClean="0"/>
              <a:pPr>
                <a:defRPr/>
              </a:pPr>
              <a:t>‹#›</a:t>
            </a:fld>
            <a:endParaRPr lang="en-US" dirty="0"/>
          </a:p>
        </p:txBody>
      </p:sp>
    </p:spTree>
    <p:extLst>
      <p:ext uri="{BB962C8B-B14F-4D97-AF65-F5344CB8AC3E}">
        <p14:creationId xmlns:p14="http://schemas.microsoft.com/office/powerpoint/2010/main" val="1523773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wipe/>
  </p:transition>
  <p:hf hdr="0" ftr="0" dt="0"/>
  <p:txStyles>
    <p:titleStyle>
      <a:lvl1pPr algn="ctr" rtl="0" eaLnBrk="0" fontAlgn="base" hangingPunct="0">
        <a:spcBef>
          <a:spcPct val="0"/>
        </a:spcBef>
        <a:spcAft>
          <a:spcPct val="0"/>
        </a:spcAft>
        <a:defRPr sz="4400">
          <a:solidFill>
            <a:schemeClr val="tx1"/>
          </a:solidFill>
          <a:latin typeface="Arial"/>
          <a:ea typeface="+mj-ea"/>
          <a:cs typeface="+mj-cs"/>
          <a:sym typeface="Arial" charset="0"/>
        </a:defRPr>
      </a:lvl1pPr>
      <a:lvl2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2pPr>
      <a:lvl3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3pPr>
      <a:lvl4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4pPr>
      <a:lvl5pPr algn="ctr" rtl="0" eaLnBrk="0" fontAlgn="base" hangingPunct="0">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charset="0"/>
        </a:defRPr>
      </a:lvl5pPr>
      <a:lvl6pPr marL="4572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6pPr>
      <a:lvl7pPr marL="9144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7pPr>
      <a:lvl8pPr marL="13716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8pPr>
      <a:lvl9pPr marL="1828800" algn="ctr" rtl="0" fontAlgn="base">
        <a:spcBef>
          <a:spcPct val="0"/>
        </a:spcBef>
        <a:spcAft>
          <a:spcPct val="0"/>
        </a:spcAft>
        <a:defRPr sz="4400">
          <a:solidFill>
            <a:schemeClr val="tx1"/>
          </a:solidFill>
          <a:latin typeface="Arial" pitchFamily="-109" charset="0"/>
          <a:ea typeface="ヒラギノ角ゴ ProN W3" pitchFamily="-109" charset="-128"/>
          <a:cs typeface="ヒラギノ角ゴ ProN W3" pitchFamily="-109" charset="-128"/>
          <a:sym typeface="Arial" pitchFamily="-109" charset="0"/>
        </a:defRPr>
      </a:lvl9pPr>
    </p:titleStyle>
    <p:bodyStyle>
      <a:lvl1pPr marL="342900" indent="-342900" algn="ctr" rtl="0" eaLnBrk="0" fontAlgn="base" hangingPunct="0">
        <a:spcBef>
          <a:spcPts val="800"/>
        </a:spcBef>
        <a:spcAft>
          <a:spcPct val="0"/>
        </a:spcAft>
        <a:defRPr sz="3200">
          <a:solidFill>
            <a:srgbClr val="8A9AAF"/>
          </a:solidFill>
          <a:latin typeface="Arial"/>
          <a:ea typeface="+mn-ea"/>
          <a:cs typeface="+mn-cs"/>
          <a:sym typeface="Arial" charset="0"/>
        </a:defRPr>
      </a:lvl1pPr>
      <a:lvl2pPr marL="419100" indent="38100" algn="ctr" rtl="0" eaLnBrk="0" fontAlgn="base" hangingPunct="0">
        <a:spcBef>
          <a:spcPts val="700"/>
        </a:spcBef>
        <a:spcAft>
          <a:spcPct val="0"/>
        </a:spcAft>
        <a:defRPr sz="2800">
          <a:solidFill>
            <a:srgbClr val="8A9AAF"/>
          </a:solidFill>
          <a:latin typeface="Arial"/>
          <a:ea typeface="+mn-ea"/>
          <a:cs typeface="+mn-cs"/>
          <a:sym typeface="Arial" charset="0"/>
        </a:defRPr>
      </a:lvl2pPr>
      <a:lvl3pPr marL="876300" indent="38100" algn="ctr" rtl="0" eaLnBrk="0" fontAlgn="base" hangingPunct="0">
        <a:spcBef>
          <a:spcPts val="600"/>
        </a:spcBef>
        <a:spcAft>
          <a:spcPct val="0"/>
        </a:spcAft>
        <a:defRPr sz="2400">
          <a:solidFill>
            <a:srgbClr val="8A9AAF"/>
          </a:solidFill>
          <a:latin typeface="Arial"/>
          <a:ea typeface="+mn-ea"/>
          <a:cs typeface="+mn-cs"/>
          <a:sym typeface="Arial" charset="0"/>
        </a:defRPr>
      </a:lvl3pPr>
      <a:lvl4pPr marL="1333500" indent="38100" algn="ctr" rtl="0" eaLnBrk="0" fontAlgn="base" hangingPunct="0">
        <a:spcBef>
          <a:spcPts val="500"/>
        </a:spcBef>
        <a:spcAft>
          <a:spcPct val="0"/>
        </a:spcAft>
        <a:defRPr sz="2000">
          <a:solidFill>
            <a:srgbClr val="8A9AAF"/>
          </a:solidFill>
          <a:latin typeface="Arial"/>
          <a:ea typeface="+mn-ea"/>
          <a:cs typeface="+mn-cs"/>
          <a:sym typeface="Arial" charset="0"/>
        </a:defRPr>
      </a:lvl4pPr>
      <a:lvl5pPr marL="1790700" indent="38100" algn="ctr" rtl="0" eaLnBrk="0" fontAlgn="base" hangingPunct="0">
        <a:spcBef>
          <a:spcPts val="500"/>
        </a:spcBef>
        <a:spcAft>
          <a:spcPct val="0"/>
        </a:spcAft>
        <a:defRPr sz="2000">
          <a:solidFill>
            <a:srgbClr val="8A9AAF"/>
          </a:solidFill>
          <a:latin typeface="Arial"/>
          <a:ea typeface="+mn-ea"/>
          <a:cs typeface="+mn-cs"/>
          <a:sym typeface="Arial" charset="0"/>
        </a:defRPr>
      </a:lvl5pPr>
      <a:lvl6pPr marL="2247900" algn="ctr" rtl="0" fontAlgn="base">
        <a:spcBef>
          <a:spcPts val="500"/>
        </a:spcBef>
        <a:spcAft>
          <a:spcPct val="0"/>
        </a:spcAft>
        <a:defRPr sz="2000">
          <a:solidFill>
            <a:srgbClr val="8A9AAF"/>
          </a:solidFill>
          <a:latin typeface="+mn-lt"/>
          <a:ea typeface="+mn-ea"/>
          <a:cs typeface="+mn-cs"/>
          <a:sym typeface="Arial" pitchFamily="-109" charset="0"/>
        </a:defRPr>
      </a:lvl6pPr>
      <a:lvl7pPr marL="2705100" algn="ctr" rtl="0" fontAlgn="base">
        <a:spcBef>
          <a:spcPts val="500"/>
        </a:spcBef>
        <a:spcAft>
          <a:spcPct val="0"/>
        </a:spcAft>
        <a:defRPr sz="2000">
          <a:solidFill>
            <a:srgbClr val="8A9AAF"/>
          </a:solidFill>
          <a:latin typeface="+mn-lt"/>
          <a:ea typeface="+mn-ea"/>
          <a:cs typeface="+mn-cs"/>
          <a:sym typeface="Arial" pitchFamily="-109" charset="0"/>
        </a:defRPr>
      </a:lvl7pPr>
      <a:lvl8pPr marL="3162300" algn="ctr" rtl="0" fontAlgn="base">
        <a:spcBef>
          <a:spcPts val="500"/>
        </a:spcBef>
        <a:spcAft>
          <a:spcPct val="0"/>
        </a:spcAft>
        <a:defRPr sz="2000">
          <a:solidFill>
            <a:srgbClr val="8A9AAF"/>
          </a:solidFill>
          <a:latin typeface="+mn-lt"/>
          <a:ea typeface="+mn-ea"/>
          <a:cs typeface="+mn-cs"/>
          <a:sym typeface="Arial" pitchFamily="-109" charset="0"/>
        </a:defRPr>
      </a:lvl8pPr>
      <a:lvl9pPr marL="3619500" algn="ctr" rtl="0" fontAlgn="base">
        <a:spcBef>
          <a:spcPts val="500"/>
        </a:spcBef>
        <a:spcAft>
          <a:spcPct val="0"/>
        </a:spcAft>
        <a:defRPr sz="2000">
          <a:solidFill>
            <a:srgbClr val="8A9AAF"/>
          </a:solidFill>
          <a:latin typeface="+mn-lt"/>
          <a:ea typeface="+mn-ea"/>
          <a:cs typeface="+mn-cs"/>
          <a:sym typeface="Arial" pitchFamily="-109"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09BF3-1FF6-6445-82AD-09F2BAAE616F}" type="datetimeFigureOut">
              <a:rPr lang="en-US" smtClean="0"/>
              <a:t>5/4/18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00DC7-CAC2-BE45-898C-01B7CC99A49E}" type="slidenum">
              <a:rPr lang="en-US" smtClean="0"/>
              <a:t>‹#›</a:t>
            </a:fld>
            <a:endParaRPr lang="en-US"/>
          </a:p>
        </p:txBody>
      </p:sp>
    </p:spTree>
    <p:extLst>
      <p:ext uri="{BB962C8B-B14F-4D97-AF65-F5344CB8AC3E}">
        <p14:creationId xmlns:p14="http://schemas.microsoft.com/office/powerpoint/2010/main" val="1571317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Users/peter/Dropbox%20(NC)/Artwork%20Files/ami/Presentations/AGM%20Presentation%202018/links/title.jpg" TargetMode="External"/><Relationship Id="rId7" Type="http://schemas.openxmlformats.org/officeDocument/2006/relationships/image" Target="file:////Users/peter/Dropbox%20(NC)/Artwork%20Files/ami/AMI%20Parent%20Outreach%20Presentation/links/logo-small.png" TargetMode="External"/><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file:////Users/peter/Dropbox%20(NC)/Artwork%20Files/ami/AMI%20Parent%20Outreach%20Presentation/links/title.jpg"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teachers-header.jpg"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Teacher-background-join-us.jpg" TargetMode="External"/><Relationship Id="rId2" Type="http://schemas.openxmlformats.org/officeDocument/2006/relationships/image" Target="../media/image17.jpe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teacher-background-training.jpg" TargetMode="External"/><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2-3.jpg" TargetMode="External"/><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child.jpg" TargetMode="External"/><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15-16.jpg" TargetMode="External"/><Relationship Id="rId2" Type="http://schemas.openxmlformats.org/officeDocument/2006/relationships/image" Target="../media/image21.jp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peter/Dropbox%20(NC)/Artwork%20Files/ami/Presentations/2018/links/teacher-header-interaction.jpg" TargetMode="External"/><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background-pink-2.jpg" TargetMode="External"/><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3-4.jpg" TargetMode="External"/><Relationship Id="rId2" Type="http://schemas.openxmlformats.org/officeDocument/2006/relationships/image" Target="../media/image24.jp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file:////Users/peter/Dropbox%20(NC)/Artwork%20Files/ami/Presentations/AMI%20Core%20Powerpoint%202018/links/message-path.jpg" TargetMode="External"/><Relationship Id="rId2" Type="http://schemas.openxmlformats.org/officeDocument/2006/relationships/image" Target="../media/image25.jp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file:////Users/peter/Dropbox%20(NC)/Artwork%20Files/ami/Presentations/AMI%20Core%20Powerpoint%202018/links/message-framework-bg.jpg" TargetMode="External"/><Relationship Id="rId2" Type="http://schemas.openxmlformats.org/officeDocument/2006/relationships/image" Target="../media/image26.jp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file:////Users/peter/Dropbox%20(NC)/Artwork%20Files/ami/Presentations/AMI%20Core%20Powerpoint%202018/links/message-framework-bg.jpg" TargetMode="External"/><Relationship Id="rId2" Type="http://schemas.openxmlformats.org/officeDocument/2006/relationships/image" Target="../media/image26.jpg"/><Relationship Id="rId1" Type="http://schemas.openxmlformats.org/officeDocument/2006/relationships/slideLayout" Target="../slideLayouts/slideLayout14.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file:////Users/peter/Dropbox%20(NC)/Artwork%20Files/ami/Presentations/AMI%20Refresher%20Course/links/2-3.jpg" TargetMode="External"/><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comments" Target="../comments/comment1.xml"/><Relationship Id="rId5" Type="http://schemas.openxmlformats.org/officeDocument/2006/relationships/image" Target="file:////Users/peter/Dropbox%20(NC)/Artwork%20Files/ami/AMI%20Parent%20Outreach%20Presentation/links/logo-small.png" TargetMode="Externa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3.png"/><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600" y="244098"/>
            <a:ext cx="8686800" cy="6400800"/>
          </a:xfrm>
          <a:prstGeom prst="roundRect">
            <a:avLst>
              <a:gd name="adj" fmla="val 3390"/>
            </a:avLst>
          </a:prstGeom>
          <a:blipFill dpi="0" rotWithShape="1">
            <a:blip r:embed="rId2" r:link="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dpi="0" rotWithShape="1">
                <a:blip r:embed="rId4" r:link="rId5">
                  <a:extLst>
                    <a:ext uri="{28A0092B-C50C-407E-A947-70E740481C1C}">
                      <a14:useLocalDpi xmlns:a14="http://schemas.microsoft.com/office/drawing/2010/main" val="0"/>
                    </a:ext>
                  </a:extLst>
                </a:blip>
                <a:srcRect/>
                <a:stretch>
                  <a:fillRect/>
                </a:stretch>
              </a:blipFill>
            </a:endParaRPr>
          </a:p>
        </p:txBody>
      </p:sp>
      <p:sp>
        <p:nvSpPr>
          <p:cNvPr id="13" name="Round Single Corner Rectangle 12"/>
          <p:cNvSpPr/>
          <p:nvPr/>
        </p:nvSpPr>
        <p:spPr bwMode="auto">
          <a:xfrm rot="5400000">
            <a:off x="89755" y="-89755"/>
            <a:ext cx="1828801" cy="2008315"/>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14" name="Picture 13"/>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390458" y="398370"/>
            <a:ext cx="1266914" cy="1084842"/>
          </a:xfrm>
          <a:prstGeom prst="rect">
            <a:avLst/>
          </a:prstGeom>
        </p:spPr>
      </p:pic>
      <p:sp>
        <p:nvSpPr>
          <p:cNvPr id="7" name="AutoShape 5"/>
          <p:cNvSpPr>
            <a:spLocks/>
          </p:cNvSpPr>
          <p:nvPr/>
        </p:nvSpPr>
        <p:spPr bwMode="auto">
          <a:xfrm>
            <a:off x="600770" y="3079085"/>
            <a:ext cx="7993552" cy="37200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nSpc>
                <a:spcPts val="4500"/>
              </a:lnSpc>
            </a:pPr>
            <a:r>
              <a:rPr lang="en-US" sz="5000" b="1" dirty="0">
                <a:solidFill>
                  <a:schemeClr val="bg1"/>
                </a:solidFill>
                <a:latin typeface="Helvetica Neue" charset="0"/>
                <a:ea typeface="Helvetica Neue" charset="0"/>
                <a:cs typeface="Helvetica Neue" charset="0"/>
              </a:rPr>
              <a:t>AMI Parent Motivation: </a:t>
            </a:r>
            <a:r>
              <a:rPr lang="en-US" sz="4000" b="1" dirty="0">
                <a:solidFill>
                  <a:schemeClr val="bg1"/>
                </a:solidFill>
              </a:rPr>
              <a:t>Analysis &amp; Messaging</a:t>
            </a:r>
            <a:endParaRPr lang="en-US" sz="3800" b="1"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45963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7B4CF5F8-243B-7040-9102-FF47CC6412D5}"/>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Capable </a:t>
            </a:r>
            <a:br>
              <a:rPr lang="en-US" sz="6000" b="1" dirty="0">
                <a:solidFill>
                  <a:prstClr val="white"/>
                </a:solidFill>
                <a:latin typeface="Arial"/>
                <a:sym typeface="Helvetica Light" charset="0"/>
              </a:rPr>
            </a:br>
            <a:r>
              <a:rPr lang="en-US" sz="6000" b="1" dirty="0">
                <a:solidFill>
                  <a:prstClr val="white"/>
                </a:solidFill>
                <a:latin typeface="Arial"/>
                <a:sym typeface="Helvetica Light" charset="0"/>
              </a:rPr>
              <a:t>Individuals</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245699641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87E7267-81A5-444B-A123-310E5C870FE9}"/>
              </a:ext>
            </a:extLst>
          </p:cNvPr>
          <p:cNvSpPr/>
          <p:nvPr/>
        </p:nvSpPr>
        <p:spPr bwMode="auto">
          <a:xfrm>
            <a:off x="228600" y="228600"/>
            <a:ext cx="8686800" cy="3160776"/>
          </a:xfrm>
          <a:prstGeom prst="roundRect">
            <a:avLst>
              <a:gd name="adj" fmla="val 5736"/>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4" name="TextBox 3">
            <a:extLst>
              <a:ext uri="{FF2B5EF4-FFF2-40B4-BE49-F238E27FC236}">
                <a16:creationId xmlns:a16="http://schemas.microsoft.com/office/drawing/2014/main" id="{D85E6CB7-3E1B-EE48-AC6B-E439280B7153}"/>
              </a:ext>
            </a:extLst>
          </p:cNvPr>
          <p:cNvSpPr txBox="1"/>
          <p:nvPr/>
        </p:nvSpPr>
        <p:spPr>
          <a:xfrm>
            <a:off x="1150591" y="4138495"/>
            <a:ext cx="6842818" cy="1107996"/>
          </a:xfrm>
          <a:prstGeom prst="rect">
            <a:avLst/>
          </a:prstGeom>
          <a:noFill/>
        </p:spPr>
        <p:txBody>
          <a:bodyPr wrap="square" rtlCol="0" anchor="ctr">
            <a:spAutoFit/>
          </a:bodyPr>
          <a:lstStyle/>
          <a:p>
            <a:pPr algn="ctr"/>
            <a:r>
              <a:rPr lang="en-US" sz="2200" b="1" dirty="0">
                <a:solidFill>
                  <a:srgbClr val="0F498B"/>
                </a:solidFill>
                <a:latin typeface="Helvetica Neue" charset="0"/>
                <a:ea typeface="Helvetica Neue" charset="0"/>
                <a:cs typeface="Helvetica Neue" charset="0"/>
              </a:rPr>
              <a:t>A capable individual is the most valued </a:t>
            </a:r>
            <a:br>
              <a:rPr lang="en-US" sz="2200" b="1" dirty="0">
                <a:solidFill>
                  <a:srgbClr val="0F498B"/>
                </a:solidFill>
                <a:latin typeface="Helvetica Neue" charset="0"/>
                <a:ea typeface="Helvetica Neue" charset="0"/>
                <a:cs typeface="Helvetica Neue" charset="0"/>
              </a:rPr>
            </a:br>
            <a:r>
              <a:rPr lang="en-US" sz="2200" b="1" dirty="0">
                <a:solidFill>
                  <a:srgbClr val="0F498B"/>
                </a:solidFill>
                <a:latin typeface="Helvetica Neue" charset="0"/>
                <a:ea typeface="Helvetica Neue" charset="0"/>
                <a:cs typeface="Helvetica Neue" charset="0"/>
              </a:rPr>
              <a:t>outcome of childhood development for</a:t>
            </a:r>
            <a:br>
              <a:rPr lang="en-US" sz="2200" b="1" dirty="0">
                <a:solidFill>
                  <a:srgbClr val="0F498B"/>
                </a:solidFill>
                <a:latin typeface="Helvetica Neue" charset="0"/>
                <a:ea typeface="Helvetica Neue" charset="0"/>
                <a:cs typeface="Helvetica Neue" charset="0"/>
              </a:rPr>
            </a:br>
            <a:r>
              <a:rPr lang="en-US" sz="2200" b="1" dirty="0">
                <a:solidFill>
                  <a:srgbClr val="0F498B"/>
                </a:solidFill>
                <a:latin typeface="Helvetica Neue" charset="0"/>
                <a:ea typeface="Helvetica Neue" charset="0"/>
                <a:cs typeface="Helvetica Neue" charset="0"/>
              </a:rPr>
              <a:t> potential Montessori parents. </a:t>
            </a:r>
          </a:p>
        </p:txBody>
      </p:sp>
    </p:spTree>
    <p:extLst>
      <p:ext uri="{BB962C8B-B14F-4D97-AF65-F5344CB8AC3E}">
        <p14:creationId xmlns:p14="http://schemas.microsoft.com/office/powerpoint/2010/main" val="77262867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gray">
          <a:xfrm>
            <a:off x="4401331"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Behaviorally </a:t>
            </a:r>
          </a:p>
          <a:p>
            <a:pPr algn="ctr">
              <a:lnSpc>
                <a:spcPts val="1100"/>
              </a:lnSpc>
              <a:defRPr/>
            </a:pPr>
            <a:r>
              <a:rPr lang="en-US" sz="800" b="1" kern="0" dirty="0">
                <a:solidFill>
                  <a:schemeClr val="bg1"/>
                </a:solidFill>
                <a:latin typeface="Helvetica" pitchFamily="2" charset="0"/>
                <a:ea typeface="ＭＳ Ｐゴシック" pitchFamily="34" charset="-128"/>
              </a:rPr>
              <a:t>Prepared </a:t>
            </a:r>
          </a:p>
        </p:txBody>
      </p:sp>
      <p:sp>
        <p:nvSpPr>
          <p:cNvPr id="10" name="Oval 9"/>
          <p:cNvSpPr/>
          <p:nvPr/>
        </p:nvSpPr>
        <p:spPr bwMode="gray">
          <a:xfrm>
            <a:off x="6571654" y="5074164"/>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Socially</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4" name="Oval 13"/>
          <p:cNvSpPr/>
          <p:nvPr/>
        </p:nvSpPr>
        <p:spPr bwMode="gray">
          <a:xfrm>
            <a:off x="2247942"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Morally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2" name="Oval 11"/>
          <p:cNvSpPr/>
          <p:nvPr/>
        </p:nvSpPr>
        <p:spPr bwMode="gray">
          <a:xfrm>
            <a:off x="1108142"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Citizenship</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6" name="Oval 15"/>
          <p:cNvSpPr/>
          <p:nvPr/>
        </p:nvSpPr>
        <p:spPr bwMode="gray">
          <a:xfrm>
            <a:off x="5477760" y="5653129"/>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Emotionally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5" name="Oval 14"/>
          <p:cNvSpPr/>
          <p:nvPr/>
        </p:nvSpPr>
        <p:spPr bwMode="gray">
          <a:xfrm>
            <a:off x="7662569"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Academically </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81" name="Oval 80"/>
          <p:cNvSpPr/>
          <p:nvPr/>
        </p:nvSpPr>
        <p:spPr bwMode="gray">
          <a:xfrm>
            <a:off x="9752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Engaged</a:t>
            </a:r>
          </a:p>
        </p:txBody>
      </p:sp>
      <p:sp>
        <p:nvSpPr>
          <p:cNvPr id="91" name="Oval 90"/>
          <p:cNvSpPr/>
          <p:nvPr/>
        </p:nvSpPr>
        <p:spPr bwMode="gray">
          <a:xfrm>
            <a:off x="6489052" y="3552675"/>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200"/>
              </a:lnSpc>
              <a:defRPr/>
            </a:pPr>
            <a:r>
              <a:rPr lang="en-US" sz="800" b="1" kern="0" dirty="0">
                <a:solidFill>
                  <a:srgbClr val="00847D"/>
                </a:solidFill>
                <a:latin typeface="Helvetica" pitchFamily="2" charset="0"/>
                <a:ea typeface="ＭＳ Ｐゴシック" pitchFamily="34" charset="-128"/>
              </a:rPr>
              <a:t>Academic</a:t>
            </a:r>
          </a:p>
          <a:p>
            <a:pPr algn="ctr" fontAlgn="b">
              <a:lnSpc>
                <a:spcPts val="1200"/>
              </a:lnSpc>
              <a:defRPr/>
            </a:pPr>
            <a:r>
              <a:rPr lang="en-US" sz="800" b="1" kern="0" dirty="0">
                <a:solidFill>
                  <a:srgbClr val="00847D"/>
                </a:solidFill>
                <a:latin typeface="Helvetica" pitchFamily="2" charset="0"/>
                <a:ea typeface="ＭＳ Ｐゴシック" pitchFamily="34" charset="-128"/>
              </a:rPr>
              <a:t>Performance </a:t>
            </a:r>
          </a:p>
        </p:txBody>
      </p:sp>
      <p:sp>
        <p:nvSpPr>
          <p:cNvPr id="92" name="Oval 91"/>
          <p:cNvSpPr/>
          <p:nvPr/>
        </p:nvSpPr>
        <p:spPr bwMode="gray">
          <a:xfrm>
            <a:off x="5361067" y="4083117"/>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100"/>
              </a:lnSpc>
              <a:defRPr/>
            </a:pPr>
            <a:r>
              <a:rPr lang="en-US" sz="800" b="1" kern="0" dirty="0">
                <a:solidFill>
                  <a:srgbClr val="00847D"/>
                </a:solidFill>
                <a:latin typeface="Helvetica" pitchFamily="2" charset="0"/>
                <a:ea typeface="ＭＳ Ｐゴシック" pitchFamily="34" charset="-128"/>
              </a:rPr>
              <a:t>Knowledge</a:t>
            </a:r>
          </a:p>
        </p:txBody>
      </p:sp>
      <p:sp>
        <p:nvSpPr>
          <p:cNvPr id="93" name="Oval 92"/>
          <p:cNvSpPr/>
          <p:nvPr/>
        </p:nvSpPr>
        <p:spPr bwMode="gray">
          <a:xfrm>
            <a:off x="4233078" y="3552675"/>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Sense of Self</a:t>
            </a:r>
          </a:p>
        </p:txBody>
      </p:sp>
      <p:sp>
        <p:nvSpPr>
          <p:cNvPr id="95" name="Oval 94"/>
          <p:cNvSpPr/>
          <p:nvPr/>
        </p:nvSpPr>
        <p:spPr bwMode="gray">
          <a:xfrm>
            <a:off x="3187030" y="4036541"/>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Accountability</a:t>
            </a:r>
          </a:p>
        </p:txBody>
      </p:sp>
      <p:sp>
        <p:nvSpPr>
          <p:cNvPr id="96" name="Oval 95"/>
          <p:cNvSpPr/>
          <p:nvPr/>
        </p:nvSpPr>
        <p:spPr bwMode="gray">
          <a:xfrm>
            <a:off x="2091340" y="363182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Real World </a:t>
            </a:r>
          </a:p>
          <a:p>
            <a:pPr algn="ctr">
              <a:lnSpc>
                <a:spcPts val="1100"/>
              </a:lnSpc>
              <a:defRPr/>
            </a:pPr>
            <a:r>
              <a:rPr lang="en-US" sz="800" b="1" kern="0" dirty="0">
                <a:solidFill>
                  <a:schemeClr val="bg1"/>
                </a:solidFill>
                <a:latin typeface="Helvetica" pitchFamily="2" charset="0"/>
                <a:ea typeface="ＭＳ Ｐゴシック" pitchFamily="34" charset="-128"/>
              </a:rPr>
              <a:t>Readiness</a:t>
            </a:r>
          </a:p>
        </p:txBody>
      </p:sp>
      <p:sp>
        <p:nvSpPr>
          <p:cNvPr id="97" name="Oval 96"/>
          <p:cNvSpPr/>
          <p:nvPr/>
        </p:nvSpPr>
        <p:spPr bwMode="gray">
          <a:xfrm>
            <a:off x="849117" y="408311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Inclusiveness</a:t>
            </a:r>
          </a:p>
        </p:txBody>
      </p:sp>
      <p:sp>
        <p:nvSpPr>
          <p:cNvPr id="98" name="Oval 97"/>
          <p:cNvSpPr/>
          <p:nvPr/>
        </p:nvSpPr>
        <p:spPr bwMode="gray">
          <a:xfrm>
            <a:off x="7617041" y="4083117"/>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rgbClr val="00847D"/>
                </a:solidFill>
                <a:latin typeface="Helvetica" pitchFamily="2" charset="0"/>
                <a:ea typeface="ＭＳ Ｐゴシック" pitchFamily="34" charset="-128"/>
              </a:rPr>
              <a:t>Initiative</a:t>
            </a:r>
          </a:p>
        </p:txBody>
      </p:sp>
      <p:sp>
        <p:nvSpPr>
          <p:cNvPr id="41" name="Oval 40"/>
          <p:cNvSpPr/>
          <p:nvPr/>
        </p:nvSpPr>
        <p:spPr bwMode="gray">
          <a:xfrm>
            <a:off x="229271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a:lnSpc>
                <a:spcPts val="1100"/>
              </a:lnSpc>
              <a:defRPr/>
            </a:pPr>
            <a:r>
              <a:rPr lang="en-US" sz="800" b="1" kern="0" dirty="0">
                <a:solidFill>
                  <a:srgbClr val="E08600"/>
                </a:solidFill>
                <a:latin typeface="Helvetica" pitchFamily="2" charset="0"/>
                <a:ea typeface="ＭＳ Ｐゴシック" pitchFamily="34" charset="-128"/>
              </a:rPr>
              <a:t>At Ease</a:t>
            </a:r>
          </a:p>
        </p:txBody>
      </p:sp>
      <p:sp>
        <p:nvSpPr>
          <p:cNvPr id="42" name="Oval 41"/>
          <p:cNvSpPr/>
          <p:nvPr/>
        </p:nvSpPr>
        <p:spPr bwMode="gray">
          <a:xfrm>
            <a:off x="7562413"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Accepted</a:t>
            </a:r>
          </a:p>
        </p:txBody>
      </p:sp>
      <p:sp>
        <p:nvSpPr>
          <p:cNvPr id="43" name="Oval 42"/>
          <p:cNvSpPr/>
          <p:nvPr/>
        </p:nvSpPr>
        <p:spPr bwMode="gray">
          <a:xfrm>
            <a:off x="3610140" y="2511311"/>
            <a:ext cx="1171144" cy="746846"/>
          </a:xfrm>
          <a:prstGeom prst="ellipse">
            <a:avLst/>
          </a:prstGeom>
          <a:solidFill>
            <a:srgbClr val="E08600"/>
          </a:solid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chemeClr val="bg1"/>
                </a:solidFill>
                <a:latin typeface="Helvetica" pitchFamily="2" charset="0"/>
                <a:ea typeface="ＭＳ Ｐゴシック" pitchFamily="34" charset="-128"/>
              </a:rPr>
              <a:t>Capable</a:t>
            </a:r>
          </a:p>
        </p:txBody>
      </p:sp>
      <p:sp>
        <p:nvSpPr>
          <p:cNvPr id="45" name="Oval 44"/>
          <p:cNvSpPr/>
          <p:nvPr/>
        </p:nvSpPr>
        <p:spPr bwMode="gray">
          <a:xfrm>
            <a:off x="62449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400"/>
              </a:lnSpc>
              <a:defRPr/>
            </a:pPr>
            <a:r>
              <a:rPr lang="en-US" sz="800" b="1" kern="0" dirty="0">
                <a:solidFill>
                  <a:srgbClr val="E08600"/>
                </a:solidFill>
                <a:latin typeface="Helvetica" pitchFamily="2" charset="0"/>
                <a:ea typeface="ＭＳ Ｐゴシック" pitchFamily="34" charset="-128"/>
              </a:rPr>
              <a:t>Successful</a:t>
            </a:r>
          </a:p>
        </p:txBody>
      </p:sp>
      <p:sp>
        <p:nvSpPr>
          <p:cNvPr id="46" name="Oval 45"/>
          <p:cNvSpPr/>
          <p:nvPr/>
        </p:nvSpPr>
        <p:spPr bwMode="gray">
          <a:xfrm>
            <a:off x="7617041"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Productivity</a:t>
            </a:r>
          </a:p>
        </p:txBody>
      </p:sp>
      <p:sp>
        <p:nvSpPr>
          <p:cNvPr id="48" name="Oval 47"/>
          <p:cNvSpPr/>
          <p:nvPr/>
        </p:nvSpPr>
        <p:spPr bwMode="gray">
          <a:xfrm>
            <a:off x="802780"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Connection</a:t>
            </a:r>
          </a:p>
        </p:txBody>
      </p:sp>
      <p:sp>
        <p:nvSpPr>
          <p:cNvPr id="52" name="Oval 51"/>
          <p:cNvSpPr/>
          <p:nvPr/>
        </p:nvSpPr>
        <p:spPr bwMode="gray">
          <a:xfrm>
            <a:off x="4891336"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100"/>
              </a:lnSpc>
              <a:defRPr/>
            </a:pPr>
            <a:r>
              <a:rPr lang="en-US" sz="800" b="1" kern="0" dirty="0">
                <a:solidFill>
                  <a:srgbClr val="0F498B"/>
                </a:solidFill>
                <a:latin typeface="Helvetica" pitchFamily="2" charset="0"/>
                <a:ea typeface="ＭＳ Ｐゴシック" pitchFamily="34" charset="-128"/>
              </a:rPr>
              <a:t>Purpose</a:t>
            </a:r>
          </a:p>
        </p:txBody>
      </p:sp>
      <p:sp>
        <p:nvSpPr>
          <p:cNvPr id="53" name="Oval 52"/>
          <p:cNvSpPr/>
          <p:nvPr/>
        </p:nvSpPr>
        <p:spPr bwMode="gray">
          <a:xfrm>
            <a:off x="6254188"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400"/>
              </a:lnSpc>
              <a:defRPr/>
            </a:pPr>
            <a:r>
              <a:rPr lang="en-US" sz="800" b="1" kern="0" dirty="0">
                <a:solidFill>
                  <a:srgbClr val="0F498B"/>
                </a:solidFill>
                <a:latin typeface="Helvetica" pitchFamily="2" charset="0"/>
                <a:ea typeface="ＭＳ Ｐゴシック" pitchFamily="34" charset="-128"/>
              </a:rPr>
              <a:t>Self-Reliance</a:t>
            </a:r>
          </a:p>
        </p:txBody>
      </p:sp>
      <p:sp>
        <p:nvSpPr>
          <p:cNvPr id="32" name="Oval 31"/>
          <p:cNvSpPr/>
          <p:nvPr/>
        </p:nvSpPr>
        <p:spPr bwMode="gray">
          <a:xfrm>
            <a:off x="3292951"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Emotional</a:t>
            </a:r>
          </a:p>
          <a:p>
            <a:pPr algn="ctr">
              <a:defRPr/>
            </a:pPr>
            <a:r>
              <a:rPr lang="en-US" sz="800" b="1" kern="0" dirty="0">
                <a:solidFill>
                  <a:srgbClr val="BE0475"/>
                </a:solidFill>
                <a:latin typeface="Helvetica" pitchFamily="2" charset="0"/>
                <a:ea typeface="ＭＳ Ｐゴシック" pitchFamily="34" charset="-128"/>
              </a:rPr>
              <a:t>Control</a:t>
            </a:r>
          </a:p>
        </p:txBody>
      </p:sp>
      <p:sp>
        <p:nvSpPr>
          <p:cNvPr id="27" name="Oval 26"/>
          <p:cNvSpPr/>
          <p:nvPr/>
        </p:nvSpPr>
        <p:spPr bwMode="gray">
          <a:xfrm>
            <a:off x="492756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Positive</a:t>
            </a:r>
          </a:p>
        </p:txBody>
      </p:sp>
      <p:sp>
        <p:nvSpPr>
          <p:cNvPr id="28" name="Oval 27"/>
          <p:cNvSpPr/>
          <p:nvPr/>
        </p:nvSpPr>
        <p:spPr bwMode="gray">
          <a:xfrm>
            <a:off x="3528484"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Fulfillment</a:t>
            </a:r>
          </a:p>
        </p:txBody>
      </p:sp>
      <p:sp>
        <p:nvSpPr>
          <p:cNvPr id="29" name="Oval 28"/>
          <p:cNvSpPr/>
          <p:nvPr/>
        </p:nvSpPr>
        <p:spPr bwMode="gray">
          <a:xfrm>
            <a:off x="2165632"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rgbClr val="0F498B"/>
                </a:solidFill>
                <a:latin typeface="Helvetica" pitchFamily="2" charset="0"/>
                <a:ea typeface="ＭＳ Ｐゴシック" pitchFamily="34" charset="-128"/>
              </a:rPr>
              <a:t>Impact</a:t>
            </a:r>
          </a:p>
        </p:txBody>
      </p:sp>
      <p:sp>
        <p:nvSpPr>
          <p:cNvPr id="49" name="TextBox 48"/>
          <p:cNvSpPr txBox="1"/>
          <p:nvPr/>
        </p:nvSpPr>
        <p:spPr>
          <a:xfrm>
            <a:off x="371348" y="2190637"/>
            <a:ext cx="933017" cy="153888"/>
          </a:xfrm>
          <a:prstGeom prst="rect">
            <a:avLst/>
          </a:prstGeom>
          <a:noFill/>
        </p:spPr>
        <p:txBody>
          <a:bodyPr wrap="square" lIns="0" tIns="0" rIns="0" bIns="0" rtlCol="0" anchor="ctr" anchorCtr="0">
            <a:spAutoFit/>
          </a:bodyPr>
          <a:lstStyle/>
          <a:p>
            <a:pPr>
              <a:defRPr/>
            </a:pPr>
            <a:r>
              <a:rPr lang="en-US" sz="1000" dirty="0">
                <a:solidFill>
                  <a:srgbClr val="0F498B"/>
                </a:solidFill>
                <a:latin typeface="Helvetica" pitchFamily="2" charset="0"/>
              </a:rPr>
              <a:t>Values</a:t>
            </a:r>
          </a:p>
        </p:txBody>
      </p:sp>
      <p:sp>
        <p:nvSpPr>
          <p:cNvPr id="51" name="TextBox 50"/>
          <p:cNvSpPr txBox="1"/>
          <p:nvPr/>
        </p:nvSpPr>
        <p:spPr>
          <a:xfrm>
            <a:off x="371348" y="3200916"/>
            <a:ext cx="933017" cy="153888"/>
          </a:xfrm>
          <a:prstGeom prst="rect">
            <a:avLst/>
          </a:prstGeom>
          <a:noFill/>
        </p:spPr>
        <p:txBody>
          <a:bodyPr wrap="square" lIns="0" tIns="0" rIns="0" bIns="0" rtlCol="0" anchor="ctr" anchorCtr="0">
            <a:spAutoFit/>
          </a:bodyPr>
          <a:lstStyle/>
          <a:p>
            <a:pPr>
              <a:defRPr/>
            </a:pPr>
            <a:r>
              <a:rPr lang="en-US" sz="1000" dirty="0">
                <a:solidFill>
                  <a:srgbClr val="E08600"/>
                </a:solidFill>
                <a:latin typeface="Helvetica" pitchFamily="2" charset="0"/>
              </a:rPr>
              <a:t>Emotions</a:t>
            </a:r>
          </a:p>
        </p:txBody>
      </p:sp>
      <p:sp>
        <p:nvSpPr>
          <p:cNvPr id="56" name="TextBox 55"/>
          <p:cNvSpPr txBox="1"/>
          <p:nvPr/>
        </p:nvSpPr>
        <p:spPr>
          <a:xfrm>
            <a:off x="371349" y="4829963"/>
            <a:ext cx="1295142" cy="153888"/>
          </a:xfrm>
          <a:prstGeom prst="rect">
            <a:avLst/>
          </a:prstGeom>
          <a:noFill/>
        </p:spPr>
        <p:txBody>
          <a:bodyPr wrap="square" lIns="0" tIns="0" rIns="0" bIns="0" rtlCol="0" anchor="ctr" anchorCtr="0">
            <a:spAutoFit/>
          </a:bodyPr>
          <a:lstStyle/>
          <a:p>
            <a:pPr>
              <a:defRPr/>
            </a:pPr>
            <a:r>
              <a:rPr lang="en-US" sz="1000" dirty="0">
                <a:solidFill>
                  <a:srgbClr val="00847D"/>
                </a:solidFill>
                <a:latin typeface="Helvetica" pitchFamily="2" charset="0"/>
              </a:rPr>
              <a:t>Benefits</a:t>
            </a:r>
          </a:p>
        </p:txBody>
      </p:sp>
      <p:sp>
        <p:nvSpPr>
          <p:cNvPr id="59" name="TextBox 58"/>
          <p:cNvSpPr txBox="1"/>
          <p:nvPr/>
        </p:nvSpPr>
        <p:spPr>
          <a:xfrm>
            <a:off x="371348" y="5789108"/>
            <a:ext cx="1074224" cy="153888"/>
          </a:xfrm>
          <a:prstGeom prst="rect">
            <a:avLst/>
          </a:prstGeom>
          <a:noFill/>
        </p:spPr>
        <p:txBody>
          <a:bodyPr wrap="square" lIns="0" tIns="0" rIns="0" bIns="0" rtlCol="0" anchor="ctr" anchorCtr="0">
            <a:spAutoFit/>
          </a:bodyPr>
          <a:lstStyle/>
          <a:p>
            <a:pPr>
              <a:defRPr/>
            </a:pPr>
            <a:r>
              <a:rPr lang="en-US" sz="1000" dirty="0">
                <a:solidFill>
                  <a:srgbClr val="BE0475"/>
                </a:solidFill>
                <a:latin typeface="Helvetica" pitchFamily="2" charset="0"/>
              </a:rPr>
              <a:t>Attributes</a:t>
            </a:r>
          </a:p>
        </p:txBody>
      </p:sp>
      <p:sp>
        <p:nvSpPr>
          <p:cNvPr id="33" name="Rounded Rectangle 32">
            <a:extLst>
              <a:ext uri="{FF2B5EF4-FFF2-40B4-BE49-F238E27FC236}">
                <a16:creationId xmlns:a16="http://schemas.microsoft.com/office/drawing/2014/main" id="{77D12509-FBEF-5A40-9502-2653A8BECC47}"/>
              </a:ext>
            </a:extLst>
          </p:cNvPr>
          <p:cNvSpPr/>
          <p:nvPr/>
        </p:nvSpPr>
        <p:spPr bwMode="auto">
          <a:xfrm>
            <a:off x="428620" y="340895"/>
            <a:ext cx="8294370" cy="578445"/>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b="1" dirty="0">
                <a:solidFill>
                  <a:schemeClr val="bg1"/>
                </a:solidFill>
                <a:latin typeface="Helvetica Neue" charset="0"/>
                <a:ea typeface="Helvetica Neue" charset="0"/>
                <a:cs typeface="Helvetica Neue" charset="0"/>
              </a:rPr>
              <a:t>Child aspirations for 76% of Montessori parents</a:t>
            </a:r>
          </a:p>
        </p:txBody>
      </p:sp>
    </p:spTree>
    <p:extLst>
      <p:ext uri="{BB962C8B-B14F-4D97-AF65-F5344CB8AC3E}">
        <p14:creationId xmlns:p14="http://schemas.microsoft.com/office/powerpoint/2010/main" val="16362635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29A52B7-FF2C-AF42-B82D-80FE3A690AAA}"/>
              </a:ext>
            </a:extLst>
          </p:cNvPr>
          <p:cNvGrpSpPr/>
          <p:nvPr/>
        </p:nvGrpSpPr>
        <p:grpSpPr>
          <a:xfrm>
            <a:off x="1418005" y="1727592"/>
            <a:ext cx="3760349" cy="3669942"/>
            <a:chOff x="1583703" y="1983401"/>
            <a:chExt cx="3760349" cy="3669942"/>
          </a:xfrm>
        </p:grpSpPr>
        <p:cxnSp>
          <p:nvCxnSpPr>
            <p:cNvPr id="43" name="Straight Connector 42">
              <a:extLst>
                <a:ext uri="{FF2B5EF4-FFF2-40B4-BE49-F238E27FC236}">
                  <a16:creationId xmlns:a16="http://schemas.microsoft.com/office/drawing/2014/main" id="{0E88C3C2-E312-A947-82A4-BD16E0B5A4D7}"/>
                </a:ext>
              </a:extLst>
            </p:cNvPr>
            <p:cNvCxnSpPr>
              <a:cxnSpLocks/>
              <a:stCxn id="40" idx="4"/>
            </p:cNvCxnSpPr>
            <p:nvPr/>
          </p:nvCxnSpPr>
          <p:spPr>
            <a:xfrm>
              <a:off x="4285566" y="1983401"/>
              <a:ext cx="669" cy="238739"/>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9CE5E35E-4EF0-8445-9908-672CC5707A2B}"/>
                </a:ext>
              </a:extLst>
            </p:cNvPr>
            <p:cNvCxnSpPr>
              <a:cxnSpLocks/>
            </p:cNvCxnSpPr>
            <p:nvPr/>
          </p:nvCxnSpPr>
          <p:spPr>
            <a:xfrm>
              <a:off x="2001409" y="4725347"/>
              <a:ext cx="619243" cy="657358"/>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A8B4C057-AFBF-6C4D-BBE7-81C2076E0247}"/>
                </a:ext>
              </a:extLst>
            </p:cNvPr>
            <p:cNvCxnSpPr>
              <a:cxnSpLocks/>
            </p:cNvCxnSpPr>
            <p:nvPr/>
          </p:nvCxnSpPr>
          <p:spPr>
            <a:xfrm>
              <a:off x="4623228" y="3214973"/>
              <a:ext cx="187423" cy="363060"/>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67CC7CA8-F10D-4241-B40C-5E5CF2037741}"/>
                </a:ext>
              </a:extLst>
            </p:cNvPr>
            <p:cNvCxnSpPr>
              <a:cxnSpLocks/>
            </p:cNvCxnSpPr>
            <p:nvPr/>
          </p:nvCxnSpPr>
          <p:spPr>
            <a:xfrm flipH="1">
              <a:off x="2988297" y="4725347"/>
              <a:ext cx="686343" cy="638505"/>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A40FB053-D5D3-E44B-9F45-07B8F4620671}"/>
                </a:ext>
              </a:extLst>
            </p:cNvPr>
            <p:cNvCxnSpPr>
              <a:cxnSpLocks/>
            </p:cNvCxnSpPr>
            <p:nvPr/>
          </p:nvCxnSpPr>
          <p:spPr>
            <a:xfrm flipH="1">
              <a:off x="3956487" y="3173385"/>
              <a:ext cx="212920" cy="874125"/>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C75CF82D-5918-D641-8ED7-78D7CAB616C9}"/>
                </a:ext>
              </a:extLst>
            </p:cNvPr>
            <p:cNvCxnSpPr>
              <a:cxnSpLocks/>
            </p:cNvCxnSpPr>
            <p:nvPr/>
          </p:nvCxnSpPr>
          <p:spPr>
            <a:xfrm flipH="1">
              <a:off x="3388088" y="4097758"/>
              <a:ext cx="1955964" cy="1555585"/>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BDCE4232-89C3-8949-9079-B1702B4290F9}"/>
                </a:ext>
              </a:extLst>
            </p:cNvPr>
            <p:cNvCxnSpPr>
              <a:cxnSpLocks/>
            </p:cNvCxnSpPr>
            <p:nvPr/>
          </p:nvCxnSpPr>
          <p:spPr>
            <a:xfrm flipH="1">
              <a:off x="1583703" y="3005684"/>
              <a:ext cx="2398650" cy="1104403"/>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A609C16F-AF98-FD40-BA49-E5F2B30F7869}"/>
                </a:ext>
              </a:extLst>
            </p:cNvPr>
            <p:cNvCxnSpPr>
              <a:cxnSpLocks/>
              <a:endCxn id="54" idx="2"/>
            </p:cNvCxnSpPr>
            <p:nvPr/>
          </p:nvCxnSpPr>
          <p:spPr>
            <a:xfrm>
              <a:off x="2038087" y="2329295"/>
              <a:ext cx="1909261" cy="527539"/>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grpSp>
      <p:cxnSp>
        <p:nvCxnSpPr>
          <p:cNvPr id="64" name="Straight Connector 63">
            <a:extLst>
              <a:ext uri="{FF2B5EF4-FFF2-40B4-BE49-F238E27FC236}">
                <a16:creationId xmlns:a16="http://schemas.microsoft.com/office/drawing/2014/main" id="{5EC2345C-A849-F946-91B5-52300551D176}"/>
              </a:ext>
            </a:extLst>
          </p:cNvPr>
          <p:cNvCxnSpPr>
            <a:cxnSpLocks/>
          </p:cNvCxnSpPr>
          <p:nvPr/>
        </p:nvCxnSpPr>
        <p:spPr>
          <a:xfrm>
            <a:off x="4285566" y="1846914"/>
            <a:ext cx="35773" cy="392100"/>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34" name="Rounded Rectangle 33">
            <a:extLst>
              <a:ext uri="{FF2B5EF4-FFF2-40B4-BE49-F238E27FC236}">
                <a16:creationId xmlns:a16="http://schemas.microsoft.com/office/drawing/2014/main" id="{7F5AA2C0-7AA8-ED44-8FED-97EE15827A1D}"/>
              </a:ext>
            </a:extLst>
          </p:cNvPr>
          <p:cNvSpPr/>
          <p:nvPr/>
        </p:nvSpPr>
        <p:spPr bwMode="auto">
          <a:xfrm>
            <a:off x="428620" y="340895"/>
            <a:ext cx="8294370" cy="578445"/>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b="1" dirty="0">
                <a:solidFill>
                  <a:schemeClr val="bg1"/>
                </a:solidFill>
                <a:latin typeface="Helvetica Neue" charset="0"/>
                <a:ea typeface="Helvetica Neue" charset="0"/>
                <a:cs typeface="Helvetica Neue" charset="0"/>
              </a:rPr>
              <a:t>Morally Prepared</a:t>
            </a:r>
          </a:p>
        </p:txBody>
      </p:sp>
      <p:sp>
        <p:nvSpPr>
          <p:cNvPr id="54" name="Oval 53">
            <a:extLst>
              <a:ext uri="{FF2B5EF4-FFF2-40B4-BE49-F238E27FC236}">
                <a16:creationId xmlns:a16="http://schemas.microsoft.com/office/drawing/2014/main" id="{326DF4A1-D672-B84A-87E0-A118733B67FF}"/>
              </a:ext>
            </a:extLst>
          </p:cNvPr>
          <p:cNvSpPr/>
          <p:nvPr/>
        </p:nvSpPr>
        <p:spPr bwMode="gray">
          <a:xfrm>
            <a:off x="3781650" y="2227602"/>
            <a:ext cx="1171144" cy="746846"/>
          </a:xfrm>
          <a:prstGeom prst="ellipse">
            <a:avLst/>
          </a:prstGeom>
          <a:solidFill>
            <a:srgbClr val="E08600"/>
          </a:solid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lvl="0" algn="ctr" defTabSz="914400">
              <a:lnSpc>
                <a:spcPts val="1100"/>
              </a:lnSpc>
              <a:defRPr/>
            </a:pPr>
            <a:r>
              <a:rPr lang="en-US" sz="10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Capable</a:t>
            </a:r>
            <a:endPar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Oval 38">
            <a:extLst>
              <a:ext uri="{FF2B5EF4-FFF2-40B4-BE49-F238E27FC236}">
                <a16:creationId xmlns:a16="http://schemas.microsoft.com/office/drawing/2014/main" id="{33E2463F-F3F2-0A40-BBB4-635D0DBE27E6}"/>
              </a:ext>
            </a:extLst>
          </p:cNvPr>
          <p:cNvSpPr/>
          <p:nvPr/>
        </p:nvSpPr>
        <p:spPr bwMode="gray">
          <a:xfrm>
            <a:off x="3276602" y="3799408"/>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lvl="0" algn="ctr">
              <a:lnSpc>
                <a:spcPts val="1200"/>
              </a:lnSpc>
              <a:defRPr/>
            </a:pPr>
            <a:r>
              <a:rPr lang="en-US" sz="10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Accountability</a:t>
            </a:r>
            <a:endPar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 name="Oval 39">
            <a:extLst>
              <a:ext uri="{FF2B5EF4-FFF2-40B4-BE49-F238E27FC236}">
                <a16:creationId xmlns:a16="http://schemas.microsoft.com/office/drawing/2014/main" id="{355894A5-B147-2548-BFBF-9940376DAD9A}"/>
              </a:ext>
            </a:extLst>
          </p:cNvPr>
          <p:cNvSpPr/>
          <p:nvPr/>
        </p:nvSpPr>
        <p:spPr bwMode="gray">
          <a:xfrm>
            <a:off x="3699994" y="1236555"/>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lvl="0" algn="ctr" defTabSz="914400" fontAlgn="b">
              <a:lnSpc>
                <a:spcPts val="1100"/>
              </a:lnSpc>
              <a:defRPr/>
            </a:pPr>
            <a:r>
              <a:rPr lang="en-US" sz="10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Fulfillment</a:t>
            </a:r>
            <a:endPar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Oval 40">
            <a:extLst>
              <a:ext uri="{FF2B5EF4-FFF2-40B4-BE49-F238E27FC236}">
                <a16:creationId xmlns:a16="http://schemas.microsoft.com/office/drawing/2014/main" id="{2A1C2454-812B-DF42-ABBF-4744A618414E}"/>
              </a:ext>
            </a:extLst>
          </p:cNvPr>
          <p:cNvSpPr/>
          <p:nvPr/>
        </p:nvSpPr>
        <p:spPr bwMode="gray">
          <a:xfrm>
            <a:off x="802780"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10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Connection</a:t>
            </a:r>
            <a:endPar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 name="Oval 50">
            <a:extLst>
              <a:ext uri="{FF2B5EF4-FFF2-40B4-BE49-F238E27FC236}">
                <a16:creationId xmlns:a16="http://schemas.microsoft.com/office/drawing/2014/main" id="{F58362AA-793B-E144-B823-6CF1B76CF660}"/>
              </a:ext>
            </a:extLst>
          </p:cNvPr>
          <p:cNvSpPr/>
          <p:nvPr/>
        </p:nvSpPr>
        <p:spPr bwMode="gray">
          <a:xfrm>
            <a:off x="2142856" y="5076696"/>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rPr>
              <a:t>Morally</a:t>
            </a: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Prepared</a:t>
            </a:r>
          </a:p>
        </p:txBody>
      </p:sp>
      <p:sp>
        <p:nvSpPr>
          <p:cNvPr id="52" name="Oval 51">
            <a:extLst>
              <a:ext uri="{FF2B5EF4-FFF2-40B4-BE49-F238E27FC236}">
                <a16:creationId xmlns:a16="http://schemas.microsoft.com/office/drawing/2014/main" id="{D835BD0F-DD07-DC4D-990C-F02D3ACAE108}"/>
              </a:ext>
            </a:extLst>
          </p:cNvPr>
          <p:cNvSpPr/>
          <p:nvPr/>
        </p:nvSpPr>
        <p:spPr bwMode="gray">
          <a:xfrm>
            <a:off x="1020627" y="3799408"/>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lvl="0" algn="ctr">
              <a:lnSpc>
                <a:spcPts val="1200"/>
              </a:lnSpc>
              <a:defRPr/>
            </a:pPr>
            <a:r>
              <a:rPr lang="en-US" sz="10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Inclusiveness</a:t>
            </a:r>
            <a:endPar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68CDFA9C-F70B-3A48-BCB5-D52E3CE12D49}"/>
              </a:ext>
            </a:extLst>
          </p:cNvPr>
          <p:cNvSpPr/>
          <p:nvPr/>
        </p:nvSpPr>
        <p:spPr bwMode="gray">
          <a:xfrm>
            <a:off x="4404588" y="3268966"/>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lvl="0" algn="ctr">
              <a:lnSpc>
                <a:spcPts val="1200"/>
              </a:lnSpc>
              <a:defRPr/>
            </a:pPr>
            <a:r>
              <a:rPr lang="en-US" sz="10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Sense of Self</a:t>
            </a:r>
            <a:endParaRPr kumimoji="0" lang="en-US" sz="10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5" name="Rounded Rectangle 54">
            <a:extLst>
              <a:ext uri="{FF2B5EF4-FFF2-40B4-BE49-F238E27FC236}">
                <a16:creationId xmlns:a16="http://schemas.microsoft.com/office/drawing/2014/main" id="{5DE93825-E73F-D740-AA10-FC0D3024A15B}"/>
              </a:ext>
            </a:extLst>
          </p:cNvPr>
          <p:cNvSpPr/>
          <p:nvPr/>
        </p:nvSpPr>
        <p:spPr bwMode="auto">
          <a:xfrm>
            <a:off x="5720230" y="2692201"/>
            <a:ext cx="3002760" cy="1354171"/>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Fosters creativity</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Encourages self-expression</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develop healthy relationships</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Creates a sense of purpose</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Builds independence</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Builds their sense of identity</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Become independent thinkers</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Motivates to contribute to community/society</a:t>
            </a:r>
          </a:p>
        </p:txBody>
      </p:sp>
      <p:sp>
        <p:nvSpPr>
          <p:cNvPr id="56" name="Rounded Rectangle 55">
            <a:extLst>
              <a:ext uri="{FF2B5EF4-FFF2-40B4-BE49-F238E27FC236}">
                <a16:creationId xmlns:a16="http://schemas.microsoft.com/office/drawing/2014/main" id="{D298C4DC-9332-8E4F-8DC9-3A3F90B1CAAD}"/>
              </a:ext>
            </a:extLst>
          </p:cNvPr>
          <p:cNvSpPr/>
          <p:nvPr/>
        </p:nvSpPr>
        <p:spPr bwMode="auto">
          <a:xfrm>
            <a:off x="4809558" y="4179916"/>
            <a:ext cx="2549866" cy="1085252"/>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Fosters self-discipline</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take responsibility for their learning</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be able to handle conflict and disagreements</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Builds their sense of self-worth</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Develops integrity</a:t>
            </a:r>
          </a:p>
        </p:txBody>
      </p:sp>
      <p:sp>
        <p:nvSpPr>
          <p:cNvPr id="57" name="Rounded Rectangle 56">
            <a:extLst>
              <a:ext uri="{FF2B5EF4-FFF2-40B4-BE49-F238E27FC236}">
                <a16:creationId xmlns:a16="http://schemas.microsoft.com/office/drawing/2014/main" id="{A21F4BE3-2113-BA4C-AEF9-B5507F9F031F}"/>
              </a:ext>
            </a:extLst>
          </p:cNvPr>
          <p:cNvSpPr/>
          <p:nvPr/>
        </p:nvSpPr>
        <p:spPr bwMode="auto">
          <a:xfrm>
            <a:off x="428620" y="4707327"/>
            <a:ext cx="1575238" cy="1515382"/>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be more inclusive and accepting of others</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respect themselves and others</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Encourages happiness and hope</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Become a well-rounded individual</a:t>
            </a:r>
          </a:p>
        </p:txBody>
      </p:sp>
      <p:sp>
        <p:nvSpPr>
          <p:cNvPr id="58" name="Rounded Rectangle 57">
            <a:extLst>
              <a:ext uri="{FF2B5EF4-FFF2-40B4-BE49-F238E27FC236}">
                <a16:creationId xmlns:a16="http://schemas.microsoft.com/office/drawing/2014/main" id="{A81DFF98-9AB0-E447-99A7-04B92BB852C4}"/>
              </a:ext>
            </a:extLst>
          </p:cNvPr>
          <p:cNvSpPr/>
          <p:nvPr/>
        </p:nvSpPr>
        <p:spPr bwMode="auto">
          <a:xfrm>
            <a:off x="3512260" y="5397534"/>
            <a:ext cx="2356425" cy="790312"/>
          </a:xfrm>
          <a:prstGeom prst="roundRect">
            <a:avLst>
              <a:gd name="adj" fmla="val 7874"/>
            </a:avLst>
          </a:prstGeom>
          <a:solidFill>
            <a:srgbClr val="D0007E">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Knows right from wrong</a:t>
            </a:r>
          </a:p>
          <a:p>
            <a:pPr marL="171450" indent="-171450" fontAlgn="b">
              <a:buFont typeface="Arial" panose="020B0604020202020204" pitchFamily="34" charset="0"/>
              <a:buChar char="•"/>
            </a:pPr>
            <a:r>
              <a:rPr lang="en-US" sz="9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Is respectful</a:t>
            </a:r>
          </a:p>
          <a:p>
            <a:pPr marL="171450" indent="-171450" fontAlgn="b">
              <a:buFont typeface="Arial" panose="020B0604020202020204" pitchFamily="34" charset="0"/>
              <a:buChar char="•"/>
            </a:pPr>
            <a:r>
              <a:rPr lang="en-US" sz="9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Is kind to others</a:t>
            </a:r>
          </a:p>
          <a:p>
            <a:pPr marL="171450" indent="-171450" fontAlgn="b">
              <a:buFont typeface="Arial" panose="020B0604020202020204" pitchFamily="34" charset="0"/>
              <a:buChar char="•"/>
            </a:pPr>
            <a:r>
              <a:rPr lang="en-US" sz="9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Takes responsibility for their actions</a:t>
            </a:r>
          </a:p>
        </p:txBody>
      </p:sp>
      <p:sp>
        <p:nvSpPr>
          <p:cNvPr id="59" name="Rounded Rectangle 58">
            <a:extLst>
              <a:ext uri="{FF2B5EF4-FFF2-40B4-BE49-F238E27FC236}">
                <a16:creationId xmlns:a16="http://schemas.microsoft.com/office/drawing/2014/main" id="{5C479E99-DF09-2147-AAD1-44F55D099CA2}"/>
              </a:ext>
            </a:extLst>
          </p:cNvPr>
          <p:cNvSpPr/>
          <p:nvPr/>
        </p:nvSpPr>
        <p:spPr bwMode="auto">
          <a:xfrm>
            <a:off x="5088859" y="1142144"/>
            <a:ext cx="1991264" cy="1187256"/>
          </a:xfrm>
          <a:prstGeom prst="roundRect">
            <a:avLst>
              <a:gd name="adj" fmla="val 7874"/>
            </a:avLst>
          </a:prstGeom>
          <a:solidFill>
            <a:srgbClr val="0F498B">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Has high self-esteem</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Truly happy with themselves</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Has a sense of belonging</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Enjoys life</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Inner peace</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Emotionally secure</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Fulfilled</a:t>
            </a:r>
          </a:p>
        </p:txBody>
      </p:sp>
      <p:sp>
        <p:nvSpPr>
          <p:cNvPr id="60" name="Rounded Rectangle 59">
            <a:extLst>
              <a:ext uri="{FF2B5EF4-FFF2-40B4-BE49-F238E27FC236}">
                <a16:creationId xmlns:a16="http://schemas.microsoft.com/office/drawing/2014/main" id="{111470EE-18E6-3341-85EB-716028B502D6}"/>
              </a:ext>
            </a:extLst>
          </p:cNvPr>
          <p:cNvSpPr/>
          <p:nvPr/>
        </p:nvSpPr>
        <p:spPr bwMode="auto">
          <a:xfrm>
            <a:off x="536178" y="2379716"/>
            <a:ext cx="1860877" cy="964012"/>
          </a:xfrm>
          <a:prstGeom prst="roundRect">
            <a:avLst>
              <a:gd name="adj" fmla="val 7874"/>
            </a:avLst>
          </a:prstGeom>
          <a:solidFill>
            <a:srgbClr val="0F498B">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Be in a loving relationship</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Good parent</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Strong family</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Good friend</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Able to bond with others</a:t>
            </a:r>
          </a:p>
        </p:txBody>
      </p:sp>
      <p:sp>
        <p:nvSpPr>
          <p:cNvPr id="61" name="Rounded Rectangle 60">
            <a:extLst>
              <a:ext uri="{FF2B5EF4-FFF2-40B4-BE49-F238E27FC236}">
                <a16:creationId xmlns:a16="http://schemas.microsoft.com/office/drawing/2014/main" id="{43BD595B-5C2C-564C-BB17-F42FAA671529}"/>
              </a:ext>
            </a:extLst>
          </p:cNvPr>
          <p:cNvSpPr/>
          <p:nvPr/>
        </p:nvSpPr>
        <p:spPr bwMode="auto">
          <a:xfrm>
            <a:off x="2384949" y="1142144"/>
            <a:ext cx="1168871" cy="1191628"/>
          </a:xfrm>
          <a:prstGeom prst="roundRect">
            <a:avLst>
              <a:gd name="adj" fmla="val 7874"/>
            </a:avLst>
          </a:prstGeom>
          <a:solidFill>
            <a:srgbClr val="F49200">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Competent</a:t>
            </a:r>
          </a:p>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Confident</a:t>
            </a:r>
          </a:p>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Focused</a:t>
            </a:r>
          </a:p>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Smart</a:t>
            </a:r>
          </a:p>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Capable</a:t>
            </a:r>
          </a:p>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Secure</a:t>
            </a:r>
          </a:p>
          <a:p>
            <a:pPr marL="171450" indent="-171450" fontAlgn="b">
              <a:buFont typeface="Arial" panose="020B0604020202020204" pitchFamily="34" charset="0"/>
              <a:buChar char="•"/>
            </a:pPr>
            <a:r>
              <a:rPr lang="en-US" sz="9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Empowered</a:t>
            </a:r>
          </a:p>
        </p:txBody>
      </p:sp>
    </p:spTree>
    <p:extLst>
      <p:ext uri="{BB962C8B-B14F-4D97-AF65-F5344CB8AC3E}">
        <p14:creationId xmlns:p14="http://schemas.microsoft.com/office/powerpoint/2010/main" val="37709755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E90FFEA-CB96-684D-8C04-A0A9A4C3076A}"/>
              </a:ext>
            </a:extLst>
          </p:cNvPr>
          <p:cNvGrpSpPr/>
          <p:nvPr/>
        </p:nvGrpSpPr>
        <p:grpSpPr>
          <a:xfrm>
            <a:off x="1191395" y="2976918"/>
            <a:ext cx="2737326" cy="2403309"/>
            <a:chOff x="1583703" y="2204827"/>
            <a:chExt cx="3760349" cy="3301500"/>
          </a:xfrm>
        </p:grpSpPr>
        <p:cxnSp>
          <p:nvCxnSpPr>
            <p:cNvPr id="67" name="Straight Connector 66">
              <a:extLst>
                <a:ext uri="{FF2B5EF4-FFF2-40B4-BE49-F238E27FC236}">
                  <a16:creationId xmlns:a16="http://schemas.microsoft.com/office/drawing/2014/main" id="{D6765E82-3916-6241-8D74-FF2045CB5306}"/>
                </a:ext>
              </a:extLst>
            </p:cNvPr>
            <p:cNvCxnSpPr>
              <a:cxnSpLocks/>
            </p:cNvCxnSpPr>
            <p:nvPr/>
          </p:nvCxnSpPr>
          <p:spPr>
            <a:xfrm>
              <a:off x="4449671" y="2204827"/>
              <a:ext cx="669" cy="238739"/>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1ACFC7E1-AE1F-284F-82E1-5C3EBD3DC8D4}"/>
                </a:ext>
              </a:extLst>
            </p:cNvPr>
            <p:cNvCxnSpPr>
              <a:cxnSpLocks/>
            </p:cNvCxnSpPr>
            <p:nvPr/>
          </p:nvCxnSpPr>
          <p:spPr>
            <a:xfrm>
              <a:off x="2001409" y="4725347"/>
              <a:ext cx="619243" cy="657358"/>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210070A7-4C8E-6B49-8239-55E6608EBE98}"/>
                </a:ext>
              </a:extLst>
            </p:cNvPr>
            <p:cNvCxnSpPr>
              <a:cxnSpLocks/>
            </p:cNvCxnSpPr>
            <p:nvPr/>
          </p:nvCxnSpPr>
          <p:spPr>
            <a:xfrm>
              <a:off x="4623228" y="3214973"/>
              <a:ext cx="187423" cy="363060"/>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49297DCB-6191-C04B-9513-80B68E559208}"/>
                </a:ext>
              </a:extLst>
            </p:cNvPr>
            <p:cNvCxnSpPr>
              <a:cxnSpLocks/>
            </p:cNvCxnSpPr>
            <p:nvPr/>
          </p:nvCxnSpPr>
          <p:spPr>
            <a:xfrm flipH="1">
              <a:off x="2988297" y="4725347"/>
              <a:ext cx="686343" cy="638505"/>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60094592-5094-CA4A-A76E-FBBCB843646A}"/>
                </a:ext>
              </a:extLst>
            </p:cNvPr>
            <p:cNvCxnSpPr>
              <a:cxnSpLocks/>
            </p:cNvCxnSpPr>
            <p:nvPr/>
          </p:nvCxnSpPr>
          <p:spPr>
            <a:xfrm flipH="1">
              <a:off x="3956487" y="3173385"/>
              <a:ext cx="212920" cy="874125"/>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F5778530-F9DC-7C42-BE2B-D2D68CEB7EA4}"/>
                </a:ext>
              </a:extLst>
            </p:cNvPr>
            <p:cNvCxnSpPr>
              <a:cxnSpLocks/>
            </p:cNvCxnSpPr>
            <p:nvPr/>
          </p:nvCxnSpPr>
          <p:spPr>
            <a:xfrm flipH="1">
              <a:off x="3396782" y="4097758"/>
              <a:ext cx="1947270" cy="1408569"/>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73" name="Straight Connector 72">
              <a:extLst>
                <a:ext uri="{FF2B5EF4-FFF2-40B4-BE49-F238E27FC236}">
                  <a16:creationId xmlns:a16="http://schemas.microsoft.com/office/drawing/2014/main" id="{CCF83AD6-4F7F-B54F-9F76-1FE2ABBE1DE6}"/>
                </a:ext>
              </a:extLst>
            </p:cNvPr>
            <p:cNvCxnSpPr>
              <a:cxnSpLocks/>
            </p:cNvCxnSpPr>
            <p:nvPr/>
          </p:nvCxnSpPr>
          <p:spPr>
            <a:xfrm flipH="1">
              <a:off x="1583703" y="3005685"/>
              <a:ext cx="2398649" cy="1104403"/>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7B471FB0-A3FC-8C45-BA86-79292AE47EB9}"/>
                </a:ext>
              </a:extLst>
            </p:cNvPr>
            <p:cNvCxnSpPr>
              <a:cxnSpLocks/>
            </p:cNvCxnSpPr>
            <p:nvPr/>
          </p:nvCxnSpPr>
          <p:spPr>
            <a:xfrm>
              <a:off x="2001409" y="2350017"/>
              <a:ext cx="1900419" cy="511827"/>
            </a:xfrm>
            <a:prstGeom prst="line">
              <a:avLst/>
            </a:prstGeom>
            <a:ln w="12700">
              <a:solidFill>
                <a:srgbClr val="0F498B">
                  <a:alpha val="17000"/>
                </a:srgb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grpSp>
      <p:sp>
        <p:nvSpPr>
          <p:cNvPr id="34" name="Rounded Rectangle 33">
            <a:extLst>
              <a:ext uri="{FF2B5EF4-FFF2-40B4-BE49-F238E27FC236}">
                <a16:creationId xmlns:a16="http://schemas.microsoft.com/office/drawing/2014/main" id="{7F5AA2C0-7AA8-ED44-8FED-97EE15827A1D}"/>
              </a:ext>
            </a:extLst>
          </p:cNvPr>
          <p:cNvSpPr/>
          <p:nvPr/>
        </p:nvSpPr>
        <p:spPr bwMode="auto">
          <a:xfrm>
            <a:off x="428620" y="340895"/>
            <a:ext cx="8294370" cy="84971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1500" b="1" dirty="0">
                <a:solidFill>
                  <a:schemeClr val="bg1"/>
                </a:solidFill>
                <a:latin typeface="Helvetica Neue" charset="0"/>
                <a:ea typeface="Helvetica Neue" charset="0"/>
                <a:cs typeface="Helvetica Neue" charset="0"/>
              </a:rPr>
              <a:t>Montessori parents feel Fortunate and Competent when their children attain ideal early childhood development outcomes through Moral Preparation.</a:t>
            </a:r>
          </a:p>
        </p:txBody>
      </p:sp>
      <p:sp>
        <p:nvSpPr>
          <p:cNvPr id="28" name="Oval 27">
            <a:extLst>
              <a:ext uri="{FF2B5EF4-FFF2-40B4-BE49-F238E27FC236}">
                <a16:creationId xmlns:a16="http://schemas.microsoft.com/office/drawing/2014/main" id="{EC292272-3B57-1943-B59F-EA47CFEEE720}"/>
              </a:ext>
            </a:extLst>
          </p:cNvPr>
          <p:cNvSpPr/>
          <p:nvPr/>
        </p:nvSpPr>
        <p:spPr bwMode="gray">
          <a:xfrm>
            <a:off x="2501793" y="4317457"/>
            <a:ext cx="852528" cy="543663"/>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lvl="0" algn="ctr">
              <a:lnSpc>
                <a:spcPts val="1200"/>
              </a:lnSpc>
              <a:defRPr/>
            </a:pPr>
            <a:r>
              <a:rPr lang="en-US" sz="8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Accountability</a:t>
            </a:r>
            <a:endPar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Oval 35">
            <a:extLst>
              <a:ext uri="{FF2B5EF4-FFF2-40B4-BE49-F238E27FC236}">
                <a16:creationId xmlns:a16="http://schemas.microsoft.com/office/drawing/2014/main" id="{306D82EA-F6BD-3644-854D-BBECC88CED7C}"/>
              </a:ext>
            </a:extLst>
          </p:cNvPr>
          <p:cNvSpPr/>
          <p:nvPr/>
        </p:nvSpPr>
        <p:spPr bwMode="gray">
          <a:xfrm>
            <a:off x="2869440" y="3173269"/>
            <a:ext cx="852528" cy="543663"/>
          </a:xfrm>
          <a:prstGeom prst="ellipse">
            <a:avLst/>
          </a:prstGeom>
          <a:solidFill>
            <a:srgbClr val="E08600"/>
          </a:solid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lvl="0" algn="ctr" defTabSz="914400">
              <a:lnSpc>
                <a:spcPts val="1100"/>
              </a:lnSpc>
              <a:defRPr/>
            </a:pPr>
            <a:r>
              <a:rPr lang="en-US" sz="8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Capable</a:t>
            </a:r>
            <a:endPar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Oval 28">
            <a:extLst>
              <a:ext uri="{FF2B5EF4-FFF2-40B4-BE49-F238E27FC236}">
                <a16:creationId xmlns:a16="http://schemas.microsoft.com/office/drawing/2014/main" id="{0785B356-2AF4-D143-BF51-276CFDBBD8DC}"/>
              </a:ext>
            </a:extLst>
          </p:cNvPr>
          <p:cNvSpPr/>
          <p:nvPr/>
        </p:nvSpPr>
        <p:spPr bwMode="gray">
          <a:xfrm>
            <a:off x="2809999" y="2451842"/>
            <a:ext cx="852528" cy="543663"/>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lvl="0" algn="ctr" defTabSz="914400" fontAlgn="b">
              <a:lnSpc>
                <a:spcPts val="1100"/>
              </a:lnSpc>
              <a:defRPr/>
            </a:pPr>
            <a:r>
              <a:rPr lang="en-US" sz="8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Fulfillment</a:t>
            </a:r>
            <a:endPar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Oval 29">
            <a:extLst>
              <a:ext uri="{FF2B5EF4-FFF2-40B4-BE49-F238E27FC236}">
                <a16:creationId xmlns:a16="http://schemas.microsoft.com/office/drawing/2014/main" id="{E28428FC-3B31-C441-9C52-78572029D051}"/>
              </a:ext>
            </a:extLst>
          </p:cNvPr>
          <p:cNvSpPr/>
          <p:nvPr/>
        </p:nvSpPr>
        <p:spPr bwMode="gray">
          <a:xfrm>
            <a:off x="700988" y="2658366"/>
            <a:ext cx="852528" cy="543663"/>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Connection</a:t>
            </a:r>
            <a:endPar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Oval 31">
            <a:extLst>
              <a:ext uri="{FF2B5EF4-FFF2-40B4-BE49-F238E27FC236}">
                <a16:creationId xmlns:a16="http://schemas.microsoft.com/office/drawing/2014/main" id="{3273DA4B-4C7D-B045-93B2-52E23F5673D3}"/>
              </a:ext>
            </a:extLst>
          </p:cNvPr>
          <p:cNvSpPr/>
          <p:nvPr/>
        </p:nvSpPr>
        <p:spPr bwMode="gray">
          <a:xfrm>
            <a:off x="1676489" y="5247252"/>
            <a:ext cx="852528" cy="543663"/>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rPr>
              <a:t>Morally</a:t>
            </a: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Prepared</a:t>
            </a:r>
          </a:p>
        </p:txBody>
      </p:sp>
      <p:sp>
        <p:nvSpPr>
          <p:cNvPr id="33" name="Oval 32">
            <a:extLst>
              <a:ext uri="{FF2B5EF4-FFF2-40B4-BE49-F238E27FC236}">
                <a16:creationId xmlns:a16="http://schemas.microsoft.com/office/drawing/2014/main" id="{AB3CAD38-6F17-BF4A-9C25-8580630F4F49}"/>
              </a:ext>
            </a:extLst>
          </p:cNvPr>
          <p:cNvSpPr/>
          <p:nvPr/>
        </p:nvSpPr>
        <p:spPr bwMode="gray">
          <a:xfrm>
            <a:off x="859568" y="4317457"/>
            <a:ext cx="852528" cy="543663"/>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lvl="0" algn="ctr">
              <a:lnSpc>
                <a:spcPts val="1200"/>
              </a:lnSpc>
              <a:defRPr/>
            </a:pPr>
            <a:r>
              <a:rPr lang="en-US" sz="8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Inclusiveness</a:t>
            </a:r>
            <a:endPar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Oval 34">
            <a:extLst>
              <a:ext uri="{FF2B5EF4-FFF2-40B4-BE49-F238E27FC236}">
                <a16:creationId xmlns:a16="http://schemas.microsoft.com/office/drawing/2014/main" id="{3DB2B8FC-C32A-3448-8BAD-D2602372D9BE}"/>
              </a:ext>
            </a:extLst>
          </p:cNvPr>
          <p:cNvSpPr/>
          <p:nvPr/>
        </p:nvSpPr>
        <p:spPr bwMode="gray">
          <a:xfrm>
            <a:off x="3322905" y="3931325"/>
            <a:ext cx="852528" cy="543663"/>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lvl="0" algn="ctr">
              <a:lnSpc>
                <a:spcPts val="1200"/>
              </a:lnSpc>
              <a:defRPr/>
            </a:pPr>
            <a:r>
              <a:rPr lang="en-US" sz="800" b="1" kern="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Sense of Self</a:t>
            </a:r>
            <a:endParaRPr kumimoji="0" lang="en-US" sz="800" b="1" i="0" u="none" strike="noStrike" kern="0" cap="none" spc="0" normalizeH="0" baseline="0" noProof="0" dirty="0">
              <a:ln>
                <a:noFill/>
              </a:ln>
              <a:solidFill>
                <a:schemeClr val="bg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Rounded Rectangle 36">
            <a:extLst>
              <a:ext uri="{FF2B5EF4-FFF2-40B4-BE49-F238E27FC236}">
                <a16:creationId xmlns:a16="http://schemas.microsoft.com/office/drawing/2014/main" id="{C0845840-187F-E94B-AE92-E1F298C5E464}"/>
              </a:ext>
            </a:extLst>
          </p:cNvPr>
          <p:cNvSpPr/>
          <p:nvPr/>
        </p:nvSpPr>
        <p:spPr bwMode="auto">
          <a:xfrm>
            <a:off x="4280620" y="3330924"/>
            <a:ext cx="1412855" cy="1144064"/>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Fosters creativity</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Encourages self-expression</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develop healthy relationships</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Creates a sense of purpose</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Builds independence</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Builds their sense of identity</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Become independent thinkers</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Motivates to contribute to community/society</a:t>
            </a:r>
          </a:p>
        </p:txBody>
      </p:sp>
      <p:sp>
        <p:nvSpPr>
          <p:cNvPr id="38" name="Rounded Rectangle 37">
            <a:extLst>
              <a:ext uri="{FF2B5EF4-FFF2-40B4-BE49-F238E27FC236}">
                <a16:creationId xmlns:a16="http://schemas.microsoft.com/office/drawing/2014/main" id="{B6BAF32B-1BBE-EC4C-A6E0-EB3DB1322A61}"/>
              </a:ext>
            </a:extLst>
          </p:cNvPr>
          <p:cNvSpPr/>
          <p:nvPr/>
        </p:nvSpPr>
        <p:spPr bwMode="auto">
          <a:xfrm>
            <a:off x="3424066" y="4594446"/>
            <a:ext cx="1856161" cy="790003"/>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Fosters self-discipline</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take responsibility for their learning</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be able to handle conflict and disagreements</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Builds their sense of self-worth</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Develops integrity</a:t>
            </a:r>
          </a:p>
        </p:txBody>
      </p:sp>
      <p:sp>
        <p:nvSpPr>
          <p:cNvPr id="62" name="Rounded Rectangle 61">
            <a:extLst>
              <a:ext uri="{FF2B5EF4-FFF2-40B4-BE49-F238E27FC236}">
                <a16:creationId xmlns:a16="http://schemas.microsoft.com/office/drawing/2014/main" id="{8CC25B59-3012-CA4E-A4A4-5F396A383725}"/>
              </a:ext>
            </a:extLst>
          </p:cNvPr>
          <p:cNvSpPr/>
          <p:nvPr/>
        </p:nvSpPr>
        <p:spPr bwMode="auto">
          <a:xfrm>
            <a:off x="428620" y="4978372"/>
            <a:ext cx="1146686" cy="1103114"/>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be more inclusive and accepting of others</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Will respect themselves and others</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Encourages happiness and hope</a:t>
            </a:r>
          </a:p>
          <a:p>
            <a:pPr marL="171450" indent="-171450" fontAlgn="b">
              <a:buFont typeface="Arial" panose="020B0604020202020204" pitchFamily="34" charset="0"/>
              <a:buChar char="•"/>
            </a:pPr>
            <a:r>
              <a:rPr lang="en-US" sz="6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Become a well-rounded individual</a:t>
            </a:r>
          </a:p>
        </p:txBody>
      </p:sp>
      <p:sp>
        <p:nvSpPr>
          <p:cNvPr id="63" name="Rounded Rectangle 62">
            <a:extLst>
              <a:ext uri="{FF2B5EF4-FFF2-40B4-BE49-F238E27FC236}">
                <a16:creationId xmlns:a16="http://schemas.microsoft.com/office/drawing/2014/main" id="{69E1DDD6-B0C3-9A48-89E7-20121A9DEDF6}"/>
              </a:ext>
            </a:extLst>
          </p:cNvPr>
          <p:cNvSpPr/>
          <p:nvPr/>
        </p:nvSpPr>
        <p:spPr bwMode="auto">
          <a:xfrm>
            <a:off x="2673339" y="5480804"/>
            <a:ext cx="1715347" cy="575303"/>
          </a:xfrm>
          <a:prstGeom prst="roundRect">
            <a:avLst>
              <a:gd name="adj" fmla="val 7874"/>
            </a:avLst>
          </a:prstGeom>
          <a:solidFill>
            <a:srgbClr val="D0007E">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Knows right from wrong</a:t>
            </a:r>
          </a:p>
          <a:p>
            <a:pPr marL="171450" indent="-171450" fontAlgn="b">
              <a:buFont typeface="Arial" panose="020B0604020202020204" pitchFamily="34" charset="0"/>
              <a:buChar char="•"/>
            </a:pPr>
            <a:r>
              <a:rPr lang="en-US" sz="6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Is respectful</a:t>
            </a:r>
          </a:p>
          <a:p>
            <a:pPr marL="171450" indent="-171450" fontAlgn="b">
              <a:buFont typeface="Arial" panose="020B0604020202020204" pitchFamily="34" charset="0"/>
              <a:buChar char="•"/>
            </a:pPr>
            <a:r>
              <a:rPr lang="en-US" sz="6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Is kind to others</a:t>
            </a:r>
          </a:p>
          <a:p>
            <a:pPr marL="171450" indent="-171450" fontAlgn="b">
              <a:buFont typeface="Arial" panose="020B0604020202020204" pitchFamily="34" charset="0"/>
              <a:buChar char="•"/>
            </a:pPr>
            <a:r>
              <a:rPr lang="en-US" sz="6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Takes responsibility for their actions</a:t>
            </a:r>
          </a:p>
        </p:txBody>
      </p:sp>
      <p:sp>
        <p:nvSpPr>
          <p:cNvPr id="64" name="Rounded Rectangle 63">
            <a:extLst>
              <a:ext uri="{FF2B5EF4-FFF2-40B4-BE49-F238E27FC236}">
                <a16:creationId xmlns:a16="http://schemas.microsoft.com/office/drawing/2014/main" id="{26A49869-68C4-8541-AD51-2BF7055B026F}"/>
              </a:ext>
            </a:extLst>
          </p:cNvPr>
          <p:cNvSpPr/>
          <p:nvPr/>
        </p:nvSpPr>
        <p:spPr bwMode="auto">
          <a:xfrm>
            <a:off x="3821016" y="2383116"/>
            <a:ext cx="1449530" cy="864257"/>
          </a:xfrm>
          <a:prstGeom prst="roundRect">
            <a:avLst>
              <a:gd name="adj" fmla="val 7874"/>
            </a:avLst>
          </a:prstGeom>
          <a:solidFill>
            <a:srgbClr val="0F498B">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Has high self-esteem</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Truly happy with themselves</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Has a sense of belonging</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Enjoys life</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Inner peace</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Emotionally secure</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Fulfilled</a:t>
            </a:r>
          </a:p>
        </p:txBody>
      </p:sp>
      <p:sp>
        <p:nvSpPr>
          <p:cNvPr id="65" name="Rounded Rectangle 64">
            <a:extLst>
              <a:ext uri="{FF2B5EF4-FFF2-40B4-BE49-F238E27FC236}">
                <a16:creationId xmlns:a16="http://schemas.microsoft.com/office/drawing/2014/main" id="{C23C6F45-2C81-F84C-8293-31C6C8E0AD6E}"/>
              </a:ext>
            </a:extLst>
          </p:cNvPr>
          <p:cNvSpPr/>
          <p:nvPr/>
        </p:nvSpPr>
        <p:spPr bwMode="auto">
          <a:xfrm>
            <a:off x="506916" y="3284000"/>
            <a:ext cx="1354615" cy="701747"/>
          </a:xfrm>
          <a:prstGeom prst="roundRect">
            <a:avLst>
              <a:gd name="adj" fmla="val 7874"/>
            </a:avLst>
          </a:prstGeom>
          <a:solidFill>
            <a:srgbClr val="0F498B">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Be in a loving relationship</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Good parent</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Strong family</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Good friend</a:t>
            </a:r>
          </a:p>
          <a:p>
            <a:pPr marL="171450" indent="-171450" fontAlgn="b">
              <a:buFont typeface="Arial" panose="020B0604020202020204" pitchFamily="34" charset="0"/>
              <a:buChar char="•"/>
            </a:pPr>
            <a:r>
              <a:rPr lang="en-US" sz="6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Able to bond with others</a:t>
            </a:r>
          </a:p>
        </p:txBody>
      </p:sp>
      <p:sp>
        <p:nvSpPr>
          <p:cNvPr id="66" name="Rounded Rectangle 65">
            <a:extLst>
              <a:ext uri="{FF2B5EF4-FFF2-40B4-BE49-F238E27FC236}">
                <a16:creationId xmlns:a16="http://schemas.microsoft.com/office/drawing/2014/main" id="{C5ADCE55-F8B0-FE4C-A8FA-E250EC84F25C}"/>
              </a:ext>
            </a:extLst>
          </p:cNvPr>
          <p:cNvSpPr/>
          <p:nvPr/>
        </p:nvSpPr>
        <p:spPr bwMode="auto">
          <a:xfrm>
            <a:off x="1852719" y="2383116"/>
            <a:ext cx="850873" cy="867439"/>
          </a:xfrm>
          <a:prstGeom prst="roundRect">
            <a:avLst>
              <a:gd name="adj" fmla="val 7874"/>
            </a:avLst>
          </a:prstGeom>
          <a:solidFill>
            <a:srgbClr val="F49200">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Competent</a:t>
            </a:r>
          </a:p>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Confident</a:t>
            </a:r>
          </a:p>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Focused</a:t>
            </a:r>
          </a:p>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Smart</a:t>
            </a:r>
          </a:p>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Capable</a:t>
            </a:r>
          </a:p>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Secure</a:t>
            </a:r>
          </a:p>
          <a:p>
            <a:pPr marL="171450" indent="-171450" fontAlgn="b">
              <a:buFont typeface="Arial" panose="020B0604020202020204" pitchFamily="34" charset="0"/>
              <a:buChar char="•"/>
            </a:pPr>
            <a:r>
              <a:rPr lang="en-US" sz="600" dirty="0">
                <a:solidFill>
                  <a:srgbClr val="E08600"/>
                </a:solidFill>
                <a:latin typeface="Helvetica Neue" panose="02000503000000020004" pitchFamily="2" charset="0"/>
                <a:ea typeface="Helvetica Neue" panose="02000503000000020004" pitchFamily="2" charset="0"/>
                <a:cs typeface="Helvetica Neue" panose="02000503000000020004" pitchFamily="2" charset="0"/>
              </a:rPr>
              <a:t>Empowered</a:t>
            </a:r>
          </a:p>
        </p:txBody>
      </p:sp>
      <p:sp>
        <p:nvSpPr>
          <p:cNvPr id="3" name="TextBox 2">
            <a:extLst>
              <a:ext uri="{FF2B5EF4-FFF2-40B4-BE49-F238E27FC236}">
                <a16:creationId xmlns:a16="http://schemas.microsoft.com/office/drawing/2014/main" id="{EFE56C86-7EF2-2945-ADEC-20D1FE829D5F}"/>
              </a:ext>
            </a:extLst>
          </p:cNvPr>
          <p:cNvSpPr txBox="1"/>
          <p:nvPr/>
        </p:nvSpPr>
        <p:spPr>
          <a:xfrm>
            <a:off x="595086" y="1455414"/>
            <a:ext cx="2727819" cy="477054"/>
          </a:xfrm>
          <a:prstGeom prst="rect">
            <a:avLst/>
          </a:prstGeom>
          <a:noFill/>
        </p:spPr>
        <p:txBody>
          <a:bodyPr wrap="square" rtlCol="0">
            <a:spAutoFit/>
          </a:bodyPr>
          <a:lstStyle/>
          <a:p>
            <a:r>
              <a:rPr lang="en-US" sz="25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Child</a:t>
            </a:r>
          </a:p>
        </p:txBody>
      </p:sp>
      <p:sp>
        <p:nvSpPr>
          <p:cNvPr id="75" name="TextBox 74">
            <a:extLst>
              <a:ext uri="{FF2B5EF4-FFF2-40B4-BE49-F238E27FC236}">
                <a16:creationId xmlns:a16="http://schemas.microsoft.com/office/drawing/2014/main" id="{9F15C9F8-71B7-154C-8756-FE237C72E99C}"/>
              </a:ext>
            </a:extLst>
          </p:cNvPr>
          <p:cNvSpPr txBox="1"/>
          <p:nvPr/>
        </p:nvSpPr>
        <p:spPr>
          <a:xfrm>
            <a:off x="6328473" y="1347730"/>
            <a:ext cx="2278743" cy="584775"/>
          </a:xfrm>
          <a:prstGeom prst="rect">
            <a:avLst/>
          </a:prstGeom>
          <a:noFill/>
        </p:spPr>
        <p:txBody>
          <a:bodyPr wrap="square" rtlCol="0">
            <a:spAutoFit/>
          </a:bodyPr>
          <a:lstStyle/>
          <a:p>
            <a:pPr algn="ctr"/>
            <a:r>
              <a:rPr lang="en-US" sz="16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Parent Motivations (Values)</a:t>
            </a:r>
          </a:p>
        </p:txBody>
      </p:sp>
      <p:sp>
        <p:nvSpPr>
          <p:cNvPr id="76" name="Rounded Rectangle 75">
            <a:extLst>
              <a:ext uri="{FF2B5EF4-FFF2-40B4-BE49-F238E27FC236}">
                <a16:creationId xmlns:a16="http://schemas.microsoft.com/office/drawing/2014/main" id="{4908B9AD-C622-6D45-8884-6E6B7AB82497}"/>
              </a:ext>
            </a:extLst>
          </p:cNvPr>
          <p:cNvSpPr/>
          <p:nvPr/>
        </p:nvSpPr>
        <p:spPr bwMode="auto">
          <a:xfrm>
            <a:off x="6212700" y="2077978"/>
            <a:ext cx="2510290" cy="1072412"/>
          </a:xfrm>
          <a:prstGeom prst="roundRect">
            <a:avLst>
              <a:gd name="adj" fmla="val 7874"/>
            </a:avLst>
          </a:prstGeom>
          <a:solidFill>
            <a:srgbClr val="0F498B">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
            <a:r>
              <a:rPr lang="en-US" sz="11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Good Parent</a:t>
            </a:r>
          </a:p>
          <a:p>
            <a:pPr fontAlgn="b"/>
            <a:endParaRPr lang="en-US" sz="5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 gave my children a better future</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 feel good about myself as a parent</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 have protected my family</a:t>
            </a: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 feel a sense of pride</a:t>
            </a:r>
          </a:p>
        </p:txBody>
      </p:sp>
      <p:sp>
        <p:nvSpPr>
          <p:cNvPr id="77" name="Rounded Rectangle 76">
            <a:extLst>
              <a:ext uri="{FF2B5EF4-FFF2-40B4-BE49-F238E27FC236}">
                <a16:creationId xmlns:a16="http://schemas.microsoft.com/office/drawing/2014/main" id="{2D5A309F-4C28-EF49-802A-17D64AE47B8F}"/>
              </a:ext>
            </a:extLst>
          </p:cNvPr>
          <p:cNvSpPr/>
          <p:nvPr/>
        </p:nvSpPr>
        <p:spPr bwMode="auto">
          <a:xfrm>
            <a:off x="6212700" y="3231864"/>
            <a:ext cx="2510290" cy="780793"/>
          </a:xfrm>
          <a:prstGeom prst="roundRect">
            <a:avLst>
              <a:gd name="adj" fmla="val 7874"/>
            </a:avLst>
          </a:prstGeom>
          <a:solidFill>
            <a:srgbClr val="0F498B">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
            <a:r>
              <a:rPr lang="en-US" sz="11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Inter-connected</a:t>
            </a:r>
          </a:p>
          <a:p>
            <a:pPr fontAlgn="b"/>
            <a:endParaRPr lang="en-US" sz="5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fontAlgn="b">
              <a:buFont typeface="Arial" panose="020B0604020202020204" pitchFamily="34" charset="0"/>
              <a:buChar char="•"/>
            </a:pPr>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 passed on a legacy to the next generation</a:t>
            </a:r>
          </a:p>
        </p:txBody>
      </p:sp>
      <p:sp>
        <p:nvSpPr>
          <p:cNvPr id="78" name="TextBox 77">
            <a:extLst>
              <a:ext uri="{FF2B5EF4-FFF2-40B4-BE49-F238E27FC236}">
                <a16:creationId xmlns:a16="http://schemas.microsoft.com/office/drawing/2014/main" id="{1DF17081-D290-F044-B88F-799CF718AF4C}"/>
              </a:ext>
            </a:extLst>
          </p:cNvPr>
          <p:cNvSpPr txBox="1"/>
          <p:nvPr/>
        </p:nvSpPr>
        <p:spPr>
          <a:xfrm>
            <a:off x="6328473" y="4178016"/>
            <a:ext cx="2278743" cy="338554"/>
          </a:xfrm>
          <a:prstGeom prst="rect">
            <a:avLst/>
          </a:prstGeom>
          <a:noFill/>
        </p:spPr>
        <p:txBody>
          <a:bodyPr wrap="square" rtlCol="0">
            <a:spAutoFit/>
          </a:bodyPr>
          <a:lstStyle/>
          <a:p>
            <a:pPr algn="ctr"/>
            <a:r>
              <a:rPr lang="en-US" sz="1600" b="1"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Parent Emotions</a:t>
            </a:r>
          </a:p>
        </p:txBody>
      </p:sp>
      <p:sp>
        <p:nvSpPr>
          <p:cNvPr id="79" name="Rounded Rectangle 78">
            <a:extLst>
              <a:ext uri="{FF2B5EF4-FFF2-40B4-BE49-F238E27FC236}">
                <a16:creationId xmlns:a16="http://schemas.microsoft.com/office/drawing/2014/main" id="{65F72FF3-68BA-3C4C-809A-172C90C3EC77}"/>
              </a:ext>
            </a:extLst>
          </p:cNvPr>
          <p:cNvSpPr/>
          <p:nvPr/>
        </p:nvSpPr>
        <p:spPr bwMode="auto">
          <a:xfrm>
            <a:off x="6212700" y="4588949"/>
            <a:ext cx="2510290" cy="658303"/>
          </a:xfrm>
          <a:prstGeom prst="roundRect">
            <a:avLst>
              <a:gd name="adj" fmla="val 7874"/>
            </a:avLst>
          </a:prstGeom>
          <a:solidFill>
            <a:srgbClr val="00847D">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
            <a:r>
              <a:rPr lang="en-US" sz="1100" b="1"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Fortunate</a:t>
            </a:r>
          </a:p>
          <a:p>
            <a:pPr fontAlgn="b"/>
            <a:endParaRPr lang="en-US" sz="500" b="1"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Fortunate</a:t>
            </a:r>
          </a:p>
        </p:txBody>
      </p:sp>
      <p:sp>
        <p:nvSpPr>
          <p:cNvPr id="80" name="Rounded Rectangle 79">
            <a:extLst>
              <a:ext uri="{FF2B5EF4-FFF2-40B4-BE49-F238E27FC236}">
                <a16:creationId xmlns:a16="http://schemas.microsoft.com/office/drawing/2014/main" id="{F309D771-F55D-0A46-80B4-93D8653E282A}"/>
              </a:ext>
            </a:extLst>
          </p:cNvPr>
          <p:cNvSpPr/>
          <p:nvPr/>
        </p:nvSpPr>
        <p:spPr bwMode="auto">
          <a:xfrm>
            <a:off x="6212700" y="5358167"/>
            <a:ext cx="2510290" cy="948251"/>
          </a:xfrm>
          <a:prstGeom prst="roundRect">
            <a:avLst>
              <a:gd name="adj" fmla="val 7874"/>
            </a:avLst>
          </a:prstGeom>
          <a:solidFill>
            <a:srgbClr val="39B4A8">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
            <a:r>
              <a:rPr lang="en-US" sz="1100" b="1"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Competent</a:t>
            </a:r>
          </a:p>
          <a:p>
            <a:pPr fontAlgn="b"/>
            <a:endParaRPr lang="en-US" sz="500" b="1"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endParaRP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Competent</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Responsible</a:t>
            </a:r>
          </a:p>
          <a:p>
            <a:pPr marL="171450" indent="-171450" fontAlgn="b">
              <a:buFont typeface="Arial" panose="020B0604020202020204" pitchFamily="34" charset="0"/>
              <a:buChar char="•"/>
            </a:pPr>
            <a:r>
              <a:rPr lang="en-US" sz="9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Confident</a:t>
            </a:r>
          </a:p>
        </p:txBody>
      </p:sp>
      <p:cxnSp>
        <p:nvCxnSpPr>
          <p:cNvPr id="5" name="Straight Connector 4">
            <a:extLst>
              <a:ext uri="{FF2B5EF4-FFF2-40B4-BE49-F238E27FC236}">
                <a16:creationId xmlns:a16="http://schemas.microsoft.com/office/drawing/2014/main" id="{8168ED97-CA2B-FE40-AB3A-D73F696380CF}"/>
              </a:ext>
            </a:extLst>
          </p:cNvPr>
          <p:cNvCxnSpPr>
            <a:cxnSpLocks/>
          </p:cNvCxnSpPr>
          <p:nvPr/>
        </p:nvCxnSpPr>
        <p:spPr bwMode="auto">
          <a:xfrm>
            <a:off x="5863771" y="1347730"/>
            <a:ext cx="0" cy="5260215"/>
          </a:xfrm>
          <a:prstGeom prst="line">
            <a:avLst/>
          </a:prstGeom>
          <a:solidFill>
            <a:schemeClr val="accent1"/>
          </a:solidFill>
          <a:ln w="6350" cap="flat" cmpd="sng" algn="ctr">
            <a:solidFill>
              <a:srgbClr val="0F498B"/>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4D882647-1079-B740-A687-507D62DF58C4}"/>
              </a:ext>
            </a:extLst>
          </p:cNvPr>
          <p:cNvCxnSpPr>
            <a:cxnSpLocks/>
          </p:cNvCxnSpPr>
          <p:nvPr/>
        </p:nvCxnSpPr>
        <p:spPr bwMode="auto">
          <a:xfrm flipH="1">
            <a:off x="5863771" y="3681623"/>
            <a:ext cx="348930" cy="0"/>
          </a:xfrm>
          <a:prstGeom prst="line">
            <a:avLst/>
          </a:prstGeom>
          <a:solidFill>
            <a:schemeClr val="accent1"/>
          </a:solidFill>
          <a:ln w="12700" cap="flat" cmpd="sng" algn="ctr">
            <a:solidFill>
              <a:srgbClr val="0F498B"/>
            </a:solidFill>
            <a:prstDash val="sysDash"/>
            <a:round/>
            <a:headEnd type="none" w="med" len="med"/>
            <a:tailEnd type="none" w="med" len="med"/>
          </a:ln>
          <a:effectLst/>
        </p:spPr>
      </p:cxnSp>
      <p:cxnSp>
        <p:nvCxnSpPr>
          <p:cNvPr id="82" name="Straight Connector 81">
            <a:extLst>
              <a:ext uri="{FF2B5EF4-FFF2-40B4-BE49-F238E27FC236}">
                <a16:creationId xmlns:a16="http://schemas.microsoft.com/office/drawing/2014/main" id="{C51E3BB8-FF97-B24D-BEA5-8DC8F0A7B06D}"/>
              </a:ext>
            </a:extLst>
          </p:cNvPr>
          <p:cNvCxnSpPr>
            <a:cxnSpLocks/>
          </p:cNvCxnSpPr>
          <p:nvPr/>
        </p:nvCxnSpPr>
        <p:spPr bwMode="auto">
          <a:xfrm flipH="1">
            <a:off x="5863771" y="2665623"/>
            <a:ext cx="348930" cy="0"/>
          </a:xfrm>
          <a:prstGeom prst="line">
            <a:avLst/>
          </a:prstGeom>
          <a:solidFill>
            <a:schemeClr val="accent1"/>
          </a:solidFill>
          <a:ln w="12700" cap="flat" cmpd="sng" algn="ctr">
            <a:solidFill>
              <a:srgbClr val="0F498B"/>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2A00E0EE-021C-344E-8E2C-577D27FBB88F}"/>
              </a:ext>
            </a:extLst>
          </p:cNvPr>
          <p:cNvCxnSpPr>
            <a:cxnSpLocks/>
          </p:cNvCxnSpPr>
          <p:nvPr/>
        </p:nvCxnSpPr>
        <p:spPr bwMode="auto">
          <a:xfrm flipH="1">
            <a:off x="5863771" y="5832293"/>
            <a:ext cx="348930" cy="0"/>
          </a:xfrm>
          <a:prstGeom prst="line">
            <a:avLst/>
          </a:prstGeom>
          <a:solidFill>
            <a:schemeClr val="accent1"/>
          </a:solidFill>
          <a:ln w="12700" cap="flat" cmpd="sng" algn="ctr">
            <a:solidFill>
              <a:srgbClr val="00847D"/>
            </a:solidFill>
            <a:prstDash val="sysDash"/>
            <a:round/>
            <a:headEnd type="none" w="med" len="med"/>
            <a:tailEnd type="none" w="med" len="med"/>
          </a:ln>
          <a:effectLst/>
        </p:spPr>
      </p:cxnSp>
      <p:cxnSp>
        <p:nvCxnSpPr>
          <p:cNvPr id="84" name="Straight Connector 83">
            <a:extLst>
              <a:ext uri="{FF2B5EF4-FFF2-40B4-BE49-F238E27FC236}">
                <a16:creationId xmlns:a16="http://schemas.microsoft.com/office/drawing/2014/main" id="{C8577167-7FFF-D540-BD3F-A7DE4919E330}"/>
              </a:ext>
            </a:extLst>
          </p:cNvPr>
          <p:cNvCxnSpPr>
            <a:cxnSpLocks/>
          </p:cNvCxnSpPr>
          <p:nvPr/>
        </p:nvCxnSpPr>
        <p:spPr bwMode="auto">
          <a:xfrm flipH="1">
            <a:off x="5863771" y="4935942"/>
            <a:ext cx="348930" cy="0"/>
          </a:xfrm>
          <a:prstGeom prst="line">
            <a:avLst/>
          </a:prstGeom>
          <a:solidFill>
            <a:schemeClr val="accent1"/>
          </a:solidFill>
          <a:ln w="12700" cap="flat" cmpd="sng" algn="ctr">
            <a:solidFill>
              <a:srgbClr val="00847D"/>
            </a:solidFill>
            <a:prstDash val="solid"/>
            <a:round/>
            <a:headEnd type="none" w="med" len="med"/>
            <a:tailEnd type="none" w="med" len="med"/>
          </a:ln>
          <a:effectLst/>
        </p:spPr>
      </p:cxnSp>
    </p:spTree>
    <p:extLst>
      <p:ext uri="{BB962C8B-B14F-4D97-AF65-F5344CB8AC3E}">
        <p14:creationId xmlns:p14="http://schemas.microsoft.com/office/powerpoint/2010/main" val="377028964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09EDCA34-AB94-C14B-83C7-1C457F59EE34}"/>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Elevate </a:t>
            </a:r>
            <a:br>
              <a:rPr lang="en-US" sz="6000" b="1" dirty="0">
                <a:solidFill>
                  <a:prstClr val="white"/>
                </a:solidFill>
                <a:latin typeface="Arial"/>
                <a:sym typeface="Helvetica Light" charset="0"/>
              </a:rPr>
            </a:br>
            <a:r>
              <a:rPr lang="en-US" sz="6000" b="1" dirty="0">
                <a:solidFill>
                  <a:prstClr val="white"/>
                </a:solidFill>
                <a:latin typeface="Arial"/>
                <a:sym typeface="Helvetica Light" charset="0"/>
              </a:rPr>
              <a:t>Teachers</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316949063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88956BE4-B8A8-FB43-889A-C88E25F3CA15}"/>
              </a:ext>
            </a:extLst>
          </p:cNvPr>
          <p:cNvSpPr txBox="1"/>
          <p:nvPr/>
        </p:nvSpPr>
        <p:spPr>
          <a:xfrm>
            <a:off x="1421882" y="2374953"/>
            <a:ext cx="6300236" cy="2400657"/>
          </a:xfrm>
          <a:prstGeom prst="rect">
            <a:avLst/>
          </a:prstGeom>
          <a:noFill/>
        </p:spPr>
        <p:txBody>
          <a:bodyPr wrap="square" rtlCol="0" anchor="ctr">
            <a:spAutoFit/>
          </a:bodyPr>
          <a:lstStyle/>
          <a:p>
            <a:pPr algn="ctr"/>
            <a:r>
              <a:rPr lang="en-US" sz="3000" dirty="0">
                <a:solidFill>
                  <a:schemeClr val="bg1"/>
                </a:solidFill>
                <a:latin typeface="Helvetica Neue" charset="0"/>
                <a:ea typeface="Helvetica Neue" charset="0"/>
                <a:cs typeface="Helvetica Neue" charset="0"/>
              </a:rPr>
              <a:t>The Montessori curriculum is important to Montessori parents, but when choosing a program for their child, </a:t>
            </a:r>
            <a:r>
              <a:rPr lang="en-US" sz="3000" b="1" dirty="0">
                <a:solidFill>
                  <a:schemeClr val="bg1"/>
                </a:solidFill>
                <a:latin typeface="Helvetica Neue" charset="0"/>
                <a:ea typeface="Helvetica Neue" charset="0"/>
                <a:cs typeface="Helvetica Neue" charset="0"/>
              </a:rPr>
              <a:t>teacher quality is the highest priority. </a:t>
            </a:r>
          </a:p>
        </p:txBody>
      </p:sp>
    </p:spTree>
    <p:extLst>
      <p:ext uri="{BB962C8B-B14F-4D97-AF65-F5344CB8AC3E}">
        <p14:creationId xmlns:p14="http://schemas.microsoft.com/office/powerpoint/2010/main" val="176414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39EEE4-3EBC-A441-B1B2-9DA18D6D0AE2}"/>
              </a:ext>
            </a:extLst>
          </p:cNvPr>
          <p:cNvSpPr/>
          <p:nvPr/>
        </p:nvSpPr>
        <p:spPr bwMode="auto">
          <a:xfrm>
            <a:off x="428620" y="340895"/>
            <a:ext cx="8294370" cy="1094999"/>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Teacher quality and child safety are paramount when choosing care and education</a:t>
            </a:r>
          </a:p>
        </p:txBody>
      </p:sp>
      <p:sp>
        <p:nvSpPr>
          <p:cNvPr id="16" name="TextBox 15">
            <a:extLst>
              <a:ext uri="{FF2B5EF4-FFF2-40B4-BE49-F238E27FC236}">
                <a16:creationId xmlns:a16="http://schemas.microsoft.com/office/drawing/2014/main" id="{F6B667AB-BF33-4846-9716-B0AA8C97C4FD}"/>
              </a:ext>
            </a:extLst>
          </p:cNvPr>
          <p:cNvSpPr txBox="1"/>
          <p:nvPr/>
        </p:nvSpPr>
        <p:spPr>
          <a:xfrm>
            <a:off x="871692" y="1524999"/>
            <a:ext cx="4197689" cy="276999"/>
          </a:xfrm>
          <a:prstGeom prst="rect">
            <a:avLst/>
          </a:prstGeom>
          <a:noFill/>
        </p:spPr>
        <p:txBody>
          <a:bodyPr wrap="square" lIns="0" tIns="0" rIns="0" bIns="0" rtlCol="0">
            <a:spAutoFit/>
          </a:bodyPr>
          <a:lstStyle/>
          <a:p>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Factors Considered When Choosing Care and Education for Child</a:t>
            </a:r>
          </a:p>
          <a:p>
            <a:endPar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17" name="Chart 16">
            <a:extLst>
              <a:ext uri="{FF2B5EF4-FFF2-40B4-BE49-F238E27FC236}">
                <a16:creationId xmlns:a16="http://schemas.microsoft.com/office/drawing/2014/main" id="{D936A1E1-E217-E84B-B961-241773FE65A9}"/>
              </a:ext>
            </a:extLst>
          </p:cNvPr>
          <p:cNvGraphicFramePr/>
          <p:nvPr>
            <p:extLst>
              <p:ext uri="{D42A27DB-BD31-4B8C-83A1-F6EECF244321}">
                <p14:modId xmlns:p14="http://schemas.microsoft.com/office/powerpoint/2010/main" val="2486257804"/>
              </p:ext>
            </p:extLst>
          </p:nvPr>
        </p:nvGraphicFramePr>
        <p:xfrm>
          <a:off x="15649" y="1935746"/>
          <a:ext cx="8674141" cy="4526069"/>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A4BF025C-3039-E04F-B5A8-0F2D4E8675BF}"/>
              </a:ext>
            </a:extLst>
          </p:cNvPr>
          <p:cNvCxnSpPr>
            <a:cxnSpLocks/>
          </p:cNvCxnSpPr>
          <p:nvPr/>
        </p:nvCxnSpPr>
        <p:spPr>
          <a:xfrm>
            <a:off x="559731" y="2849403"/>
            <a:ext cx="8122915" cy="0"/>
          </a:xfrm>
          <a:prstGeom prst="line">
            <a:avLst/>
          </a:prstGeom>
          <a:ln w="6350">
            <a:solidFill>
              <a:srgbClr val="0F498B"/>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10650D6-F93D-F54F-B9EB-3CE8958829A2}"/>
              </a:ext>
            </a:extLst>
          </p:cNvPr>
          <p:cNvCxnSpPr>
            <a:cxnSpLocks/>
          </p:cNvCxnSpPr>
          <p:nvPr/>
        </p:nvCxnSpPr>
        <p:spPr>
          <a:xfrm>
            <a:off x="550206" y="5093472"/>
            <a:ext cx="8074819" cy="0"/>
          </a:xfrm>
          <a:prstGeom prst="line">
            <a:avLst/>
          </a:prstGeom>
          <a:ln w="6350">
            <a:solidFill>
              <a:srgbClr val="0F498B"/>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F4F32A0-181C-D947-AEB7-E2FAA43532BF}"/>
              </a:ext>
            </a:extLst>
          </p:cNvPr>
          <p:cNvSpPr/>
          <p:nvPr/>
        </p:nvSpPr>
        <p:spPr>
          <a:xfrm>
            <a:off x="559731" y="2434982"/>
            <a:ext cx="999472" cy="230832"/>
          </a:xfrm>
          <a:prstGeom prst="rect">
            <a:avLst/>
          </a:prstGeom>
          <a:solidFill>
            <a:srgbClr val="0F498B"/>
          </a:solidFill>
        </p:spPr>
        <p:txBody>
          <a:bodyPr wrap="square">
            <a:spAutoFit/>
          </a:bodyPr>
          <a:lstStyle/>
          <a:p>
            <a:pPr algn="ctr"/>
            <a:r>
              <a:rPr lang="en-US" sz="900" b="1"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Essential</a:t>
            </a:r>
          </a:p>
        </p:txBody>
      </p:sp>
      <p:sp>
        <p:nvSpPr>
          <p:cNvPr id="23" name="Rectangle 22">
            <a:extLst>
              <a:ext uri="{FF2B5EF4-FFF2-40B4-BE49-F238E27FC236}">
                <a16:creationId xmlns:a16="http://schemas.microsoft.com/office/drawing/2014/main" id="{289C581E-B8F7-DA47-83C5-EBED42A7882D}"/>
              </a:ext>
            </a:extLst>
          </p:cNvPr>
          <p:cNvSpPr/>
          <p:nvPr/>
        </p:nvSpPr>
        <p:spPr>
          <a:xfrm>
            <a:off x="559731" y="5408311"/>
            <a:ext cx="1125666" cy="369332"/>
          </a:xfrm>
          <a:prstGeom prst="rect">
            <a:avLst/>
          </a:prstGeom>
          <a:solidFill>
            <a:srgbClr val="0F498B"/>
          </a:solidFill>
        </p:spPr>
        <p:txBody>
          <a:bodyPr wrap="square">
            <a:spAutoFit/>
          </a:bodyPr>
          <a:lstStyle/>
          <a:p>
            <a:pPr algn="ctr"/>
            <a:r>
              <a:rPr lang="en-US" sz="900" b="1"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Lesser importance</a:t>
            </a:r>
          </a:p>
        </p:txBody>
      </p:sp>
      <p:sp>
        <p:nvSpPr>
          <p:cNvPr id="24" name="Rectangle 23">
            <a:extLst>
              <a:ext uri="{FF2B5EF4-FFF2-40B4-BE49-F238E27FC236}">
                <a16:creationId xmlns:a16="http://schemas.microsoft.com/office/drawing/2014/main" id="{BC266132-F129-6D4B-AE96-C4E53D60961A}"/>
              </a:ext>
            </a:extLst>
          </p:cNvPr>
          <p:cNvSpPr/>
          <p:nvPr/>
        </p:nvSpPr>
        <p:spPr>
          <a:xfrm>
            <a:off x="559731" y="3656824"/>
            <a:ext cx="999472" cy="369332"/>
          </a:xfrm>
          <a:prstGeom prst="rect">
            <a:avLst/>
          </a:prstGeom>
          <a:solidFill>
            <a:srgbClr val="0F498B"/>
          </a:solidFill>
        </p:spPr>
        <p:txBody>
          <a:bodyPr wrap="square">
            <a:spAutoFit/>
          </a:bodyPr>
          <a:lstStyle/>
          <a:p>
            <a:pPr algn="ctr"/>
            <a:r>
              <a:rPr lang="en-US" sz="900" b="1"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Important but not essential </a:t>
            </a:r>
          </a:p>
        </p:txBody>
      </p:sp>
      <p:sp>
        <p:nvSpPr>
          <p:cNvPr id="25" name="TextBox 24">
            <a:extLst>
              <a:ext uri="{FF2B5EF4-FFF2-40B4-BE49-F238E27FC236}">
                <a16:creationId xmlns:a16="http://schemas.microsoft.com/office/drawing/2014/main" id="{BBAACB40-F9C1-8149-8B14-995D4C54A6F1}"/>
              </a:ext>
            </a:extLst>
          </p:cNvPr>
          <p:cNvSpPr txBox="1"/>
          <p:nvPr/>
        </p:nvSpPr>
        <p:spPr>
          <a:xfrm>
            <a:off x="428619" y="6235350"/>
            <a:ext cx="8090541" cy="392672"/>
          </a:xfrm>
          <a:prstGeom prst="rect">
            <a:avLst/>
          </a:prstGeom>
          <a:noFill/>
        </p:spPr>
        <p:txBody>
          <a:bodyPr wrap="square" rtlCol="0" anchor="b">
            <a:spAutoFit/>
          </a:bodyPr>
          <a:lstStyle/>
          <a:p>
            <a:pPr>
              <a:lnSpc>
                <a:spcPct val="85000"/>
              </a:lnSpc>
              <a:spcBef>
                <a:spcPts val="200"/>
              </a:spcBef>
            </a:pPr>
            <a:r>
              <a:rPr lang="en-US" sz="7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Base: Total Montessori respondents (n=612)</a:t>
            </a:r>
          </a:p>
          <a:p>
            <a:pPr>
              <a:lnSpc>
                <a:spcPct val="85000"/>
              </a:lnSpc>
              <a:spcBef>
                <a:spcPts val="200"/>
              </a:spcBef>
            </a:pPr>
            <a:r>
              <a:rPr lang="en-US" sz="7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Q9. When it comes to choosing care and education for a child, there are a wide range of factors that families often consider. Please identify the extent to which each of the following factors played a role in the decision you made for your child.  </a:t>
            </a:r>
          </a:p>
        </p:txBody>
      </p:sp>
    </p:spTree>
    <p:extLst>
      <p:ext uri="{BB962C8B-B14F-4D97-AF65-F5344CB8AC3E}">
        <p14:creationId xmlns:p14="http://schemas.microsoft.com/office/powerpoint/2010/main" val="136465418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65AEF9C0-D2F1-C643-AC38-160344EF4D85}"/>
              </a:ext>
            </a:extLst>
          </p:cNvPr>
          <p:cNvGraphicFramePr/>
          <p:nvPr>
            <p:extLst>
              <p:ext uri="{D42A27DB-BD31-4B8C-83A1-F6EECF244321}">
                <p14:modId xmlns:p14="http://schemas.microsoft.com/office/powerpoint/2010/main" val="3315773730"/>
              </p:ext>
            </p:extLst>
          </p:nvPr>
        </p:nvGraphicFramePr>
        <p:xfrm>
          <a:off x="-454971" y="2142323"/>
          <a:ext cx="5849663" cy="4407314"/>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a:extLst>
              <a:ext uri="{FF2B5EF4-FFF2-40B4-BE49-F238E27FC236}">
                <a16:creationId xmlns:a16="http://schemas.microsoft.com/office/drawing/2014/main" id="{5B39EEE4-3EBC-A441-B1B2-9DA18D6D0AE2}"/>
              </a:ext>
            </a:extLst>
          </p:cNvPr>
          <p:cNvSpPr/>
          <p:nvPr/>
        </p:nvSpPr>
        <p:spPr bwMode="auto">
          <a:xfrm>
            <a:off x="428620" y="340895"/>
            <a:ext cx="8294370" cy="1094999"/>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b="1" dirty="0">
                <a:solidFill>
                  <a:schemeClr val="bg1"/>
                </a:solidFill>
                <a:latin typeface="Helvetica Neue" charset="0"/>
                <a:ea typeface="Helvetica Neue" charset="0"/>
                <a:cs typeface="Helvetica Neue" charset="0"/>
              </a:rPr>
              <a:t>Nearly every feature of the early childhood learning </a:t>
            </a:r>
            <a:br>
              <a:rPr lang="en-US" b="1" dirty="0">
                <a:solidFill>
                  <a:schemeClr val="bg1"/>
                </a:solidFill>
                <a:latin typeface="Helvetica Neue" charset="0"/>
                <a:ea typeface="Helvetica Neue" charset="0"/>
                <a:cs typeface="Helvetica Neue" charset="0"/>
              </a:rPr>
            </a:br>
            <a:r>
              <a:rPr lang="en-US" b="1" dirty="0">
                <a:solidFill>
                  <a:schemeClr val="bg1"/>
                </a:solidFill>
                <a:latin typeface="Helvetica Neue" charset="0"/>
                <a:ea typeface="Helvetica Neue" charset="0"/>
                <a:cs typeface="Helvetica Neue" charset="0"/>
              </a:rPr>
              <a:t>environment is deemed important by a majority of Montessori parents – with teacher quality a priority.</a:t>
            </a:r>
          </a:p>
        </p:txBody>
      </p:sp>
      <p:sp>
        <p:nvSpPr>
          <p:cNvPr id="13" name="TextBox 12">
            <a:extLst>
              <a:ext uri="{FF2B5EF4-FFF2-40B4-BE49-F238E27FC236}">
                <a16:creationId xmlns:a16="http://schemas.microsoft.com/office/drawing/2014/main" id="{99EB64FB-A130-2E45-9D3E-3BC488DD85FC}"/>
              </a:ext>
            </a:extLst>
          </p:cNvPr>
          <p:cNvSpPr txBox="1"/>
          <p:nvPr/>
        </p:nvSpPr>
        <p:spPr>
          <a:xfrm>
            <a:off x="2455060" y="1902490"/>
            <a:ext cx="2350003" cy="169277"/>
          </a:xfrm>
          <a:prstGeom prst="rect">
            <a:avLst/>
          </a:prstGeom>
          <a:noFill/>
        </p:spPr>
        <p:txBody>
          <a:bodyPr wrap="none" lIns="0" tIns="0" rIns="0" bIns="0" rtlCol="0">
            <a:spAutoFit/>
          </a:bodyPr>
          <a:lstStyle/>
          <a:p>
            <a:pPr algn="ctr">
              <a:defRPr/>
            </a:pPr>
            <a:r>
              <a:rPr lang="en-US" sz="11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Important Contributors (Top 2 Box)</a:t>
            </a:r>
          </a:p>
        </p:txBody>
      </p:sp>
      <p:graphicFrame>
        <p:nvGraphicFramePr>
          <p:cNvPr id="14" name="Chart 13">
            <a:extLst>
              <a:ext uri="{FF2B5EF4-FFF2-40B4-BE49-F238E27FC236}">
                <a16:creationId xmlns:a16="http://schemas.microsoft.com/office/drawing/2014/main" id="{B56F67DD-6C69-2544-AD3B-0F49B5062EEA}"/>
              </a:ext>
            </a:extLst>
          </p:cNvPr>
          <p:cNvGraphicFramePr/>
          <p:nvPr>
            <p:extLst>
              <p:ext uri="{D42A27DB-BD31-4B8C-83A1-F6EECF244321}">
                <p14:modId xmlns:p14="http://schemas.microsoft.com/office/powerpoint/2010/main" val="718876157"/>
              </p:ext>
            </p:extLst>
          </p:nvPr>
        </p:nvGraphicFramePr>
        <p:xfrm>
          <a:off x="4436827" y="2128932"/>
          <a:ext cx="4928631" cy="447787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1B6FA04-52C4-BD40-AC52-AEE9D973593B}"/>
              </a:ext>
            </a:extLst>
          </p:cNvPr>
          <p:cNvSpPr txBox="1"/>
          <p:nvPr/>
        </p:nvSpPr>
        <p:spPr>
          <a:xfrm>
            <a:off x="6206009" y="1902490"/>
            <a:ext cx="2350003" cy="169277"/>
          </a:xfrm>
          <a:prstGeom prst="rect">
            <a:avLst/>
          </a:prstGeom>
          <a:noFill/>
        </p:spPr>
        <p:txBody>
          <a:bodyPr wrap="none" lIns="0" tIns="0" rIns="0" bIns="0" rtlCol="0">
            <a:spAutoFit/>
          </a:bodyPr>
          <a:lstStyle/>
          <a:p>
            <a:pPr algn="ctr">
              <a:defRPr/>
            </a:pPr>
            <a:r>
              <a:rPr lang="en-US" sz="11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Important Contributors (Top 2 Box)</a:t>
            </a:r>
          </a:p>
        </p:txBody>
      </p:sp>
      <p:sp>
        <p:nvSpPr>
          <p:cNvPr id="18" name="Oval 17">
            <a:extLst>
              <a:ext uri="{FF2B5EF4-FFF2-40B4-BE49-F238E27FC236}">
                <a16:creationId xmlns:a16="http://schemas.microsoft.com/office/drawing/2014/main" id="{BFF5757F-E35F-D140-8D94-37F6162F562D}"/>
              </a:ext>
            </a:extLst>
          </p:cNvPr>
          <p:cNvSpPr/>
          <p:nvPr/>
        </p:nvSpPr>
        <p:spPr>
          <a:xfrm>
            <a:off x="648043" y="2764513"/>
            <a:ext cx="438196" cy="203440"/>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19" name="Oval 18">
            <a:extLst>
              <a:ext uri="{FF2B5EF4-FFF2-40B4-BE49-F238E27FC236}">
                <a16:creationId xmlns:a16="http://schemas.microsoft.com/office/drawing/2014/main" id="{60425802-8544-D640-BE79-EC16311BD302}"/>
              </a:ext>
            </a:extLst>
          </p:cNvPr>
          <p:cNvSpPr/>
          <p:nvPr/>
        </p:nvSpPr>
        <p:spPr>
          <a:xfrm>
            <a:off x="4048316" y="3779799"/>
            <a:ext cx="316089" cy="237067"/>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26" name="Oval 25">
            <a:extLst>
              <a:ext uri="{FF2B5EF4-FFF2-40B4-BE49-F238E27FC236}">
                <a16:creationId xmlns:a16="http://schemas.microsoft.com/office/drawing/2014/main" id="{FBFFFB19-DCD9-C044-8D4E-D47F1AB4BF84}"/>
              </a:ext>
            </a:extLst>
          </p:cNvPr>
          <p:cNvSpPr/>
          <p:nvPr/>
        </p:nvSpPr>
        <p:spPr>
          <a:xfrm>
            <a:off x="638424" y="4305779"/>
            <a:ext cx="438196" cy="237066"/>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27" name="Oval 26">
            <a:extLst>
              <a:ext uri="{FF2B5EF4-FFF2-40B4-BE49-F238E27FC236}">
                <a16:creationId xmlns:a16="http://schemas.microsoft.com/office/drawing/2014/main" id="{4287B95F-201D-274B-93D5-6BF9A3B14EA3}"/>
              </a:ext>
            </a:extLst>
          </p:cNvPr>
          <p:cNvSpPr/>
          <p:nvPr/>
        </p:nvSpPr>
        <p:spPr>
          <a:xfrm>
            <a:off x="1388508" y="4994295"/>
            <a:ext cx="438196" cy="237066"/>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grpSp>
        <p:nvGrpSpPr>
          <p:cNvPr id="2" name="Group 1">
            <a:extLst>
              <a:ext uri="{FF2B5EF4-FFF2-40B4-BE49-F238E27FC236}">
                <a16:creationId xmlns:a16="http://schemas.microsoft.com/office/drawing/2014/main" id="{B76B076C-93E6-554D-A735-4D951A692A51}"/>
              </a:ext>
            </a:extLst>
          </p:cNvPr>
          <p:cNvGrpSpPr/>
          <p:nvPr/>
        </p:nvGrpSpPr>
        <p:grpSpPr>
          <a:xfrm>
            <a:off x="4977416" y="2249083"/>
            <a:ext cx="3313861" cy="3636027"/>
            <a:chOff x="5215955" y="2408109"/>
            <a:chExt cx="3313861" cy="3636027"/>
          </a:xfrm>
        </p:grpSpPr>
        <p:sp>
          <p:nvSpPr>
            <p:cNvPr id="28" name="Oval 27">
              <a:extLst>
                <a:ext uri="{FF2B5EF4-FFF2-40B4-BE49-F238E27FC236}">
                  <a16:creationId xmlns:a16="http://schemas.microsoft.com/office/drawing/2014/main" id="{81C83E60-05B2-EE48-911E-5D1EE69C810F}"/>
                </a:ext>
              </a:extLst>
            </p:cNvPr>
            <p:cNvSpPr/>
            <p:nvPr/>
          </p:nvSpPr>
          <p:spPr>
            <a:xfrm>
              <a:off x="5215955" y="2408109"/>
              <a:ext cx="438196" cy="210991"/>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29" name="Oval 28">
              <a:extLst>
                <a:ext uri="{FF2B5EF4-FFF2-40B4-BE49-F238E27FC236}">
                  <a16:creationId xmlns:a16="http://schemas.microsoft.com/office/drawing/2014/main" id="{7E67162E-4D96-444E-91EC-3FCC80402029}"/>
                </a:ext>
              </a:extLst>
            </p:cNvPr>
            <p:cNvSpPr/>
            <p:nvPr/>
          </p:nvSpPr>
          <p:spPr>
            <a:xfrm>
              <a:off x="5534307" y="5046229"/>
              <a:ext cx="438196" cy="180576"/>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0" name="Oval 29">
              <a:extLst>
                <a:ext uri="{FF2B5EF4-FFF2-40B4-BE49-F238E27FC236}">
                  <a16:creationId xmlns:a16="http://schemas.microsoft.com/office/drawing/2014/main" id="{E0E0B6C6-B9CE-4748-9C37-9F4C4D5C2B67}"/>
                </a:ext>
              </a:extLst>
            </p:cNvPr>
            <p:cNvSpPr/>
            <p:nvPr/>
          </p:nvSpPr>
          <p:spPr>
            <a:xfrm>
              <a:off x="8213727" y="5197466"/>
              <a:ext cx="316089" cy="237067"/>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1" name="Oval 30">
              <a:extLst>
                <a:ext uri="{FF2B5EF4-FFF2-40B4-BE49-F238E27FC236}">
                  <a16:creationId xmlns:a16="http://schemas.microsoft.com/office/drawing/2014/main" id="{516F78E5-4822-BE49-9DBE-0B4CE2A1B69E}"/>
                </a:ext>
              </a:extLst>
            </p:cNvPr>
            <p:cNvSpPr/>
            <p:nvPr/>
          </p:nvSpPr>
          <p:spPr>
            <a:xfrm>
              <a:off x="8213619" y="5406311"/>
              <a:ext cx="316089" cy="237067"/>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2" name="Oval 31">
              <a:extLst>
                <a:ext uri="{FF2B5EF4-FFF2-40B4-BE49-F238E27FC236}">
                  <a16:creationId xmlns:a16="http://schemas.microsoft.com/office/drawing/2014/main" id="{F74D4CFF-D09C-9744-BB1D-54F9FFD63BE7}"/>
                </a:ext>
              </a:extLst>
            </p:cNvPr>
            <p:cNvSpPr/>
            <p:nvPr/>
          </p:nvSpPr>
          <p:spPr>
            <a:xfrm>
              <a:off x="8196968" y="5807069"/>
              <a:ext cx="316089" cy="237067"/>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grpSp>
      <p:sp>
        <p:nvSpPr>
          <p:cNvPr id="33" name="Oval 32">
            <a:extLst>
              <a:ext uri="{FF2B5EF4-FFF2-40B4-BE49-F238E27FC236}">
                <a16:creationId xmlns:a16="http://schemas.microsoft.com/office/drawing/2014/main" id="{97583D3D-E21D-0743-90AA-5C6EE71D0ACF}"/>
              </a:ext>
            </a:extLst>
          </p:cNvPr>
          <p:cNvSpPr/>
          <p:nvPr/>
        </p:nvSpPr>
        <p:spPr>
          <a:xfrm>
            <a:off x="823103" y="2397671"/>
            <a:ext cx="907810" cy="211972"/>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4" name="Oval 33">
            <a:extLst>
              <a:ext uri="{FF2B5EF4-FFF2-40B4-BE49-F238E27FC236}">
                <a16:creationId xmlns:a16="http://schemas.microsoft.com/office/drawing/2014/main" id="{2A7CE190-DF99-CA41-AA94-7F9821E34241}"/>
              </a:ext>
            </a:extLst>
          </p:cNvPr>
          <p:cNvSpPr/>
          <p:nvPr/>
        </p:nvSpPr>
        <p:spPr>
          <a:xfrm>
            <a:off x="1227300" y="3277821"/>
            <a:ext cx="907810" cy="211972"/>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5" name="Oval 34">
            <a:extLst>
              <a:ext uri="{FF2B5EF4-FFF2-40B4-BE49-F238E27FC236}">
                <a16:creationId xmlns:a16="http://schemas.microsoft.com/office/drawing/2014/main" id="{FED598B9-62C1-B746-AF7C-13FC0DADED71}"/>
              </a:ext>
            </a:extLst>
          </p:cNvPr>
          <p:cNvSpPr/>
          <p:nvPr/>
        </p:nvSpPr>
        <p:spPr>
          <a:xfrm>
            <a:off x="882985" y="3444022"/>
            <a:ext cx="907810" cy="211972"/>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6" name="Oval 35">
            <a:extLst>
              <a:ext uri="{FF2B5EF4-FFF2-40B4-BE49-F238E27FC236}">
                <a16:creationId xmlns:a16="http://schemas.microsoft.com/office/drawing/2014/main" id="{476933E8-1A52-C249-9DA9-84D333FC4297}"/>
              </a:ext>
            </a:extLst>
          </p:cNvPr>
          <p:cNvSpPr/>
          <p:nvPr/>
        </p:nvSpPr>
        <p:spPr>
          <a:xfrm>
            <a:off x="2481149" y="3955979"/>
            <a:ext cx="438196" cy="237066"/>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7" name="Oval 36">
            <a:extLst>
              <a:ext uri="{FF2B5EF4-FFF2-40B4-BE49-F238E27FC236}">
                <a16:creationId xmlns:a16="http://schemas.microsoft.com/office/drawing/2014/main" id="{7EEBF755-75FF-FA48-8800-F2E0E03CCC61}"/>
              </a:ext>
            </a:extLst>
          </p:cNvPr>
          <p:cNvSpPr/>
          <p:nvPr/>
        </p:nvSpPr>
        <p:spPr>
          <a:xfrm>
            <a:off x="2479242" y="4813829"/>
            <a:ext cx="438196" cy="237066"/>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
        <p:nvSpPr>
          <p:cNvPr id="38" name="Oval 37">
            <a:extLst>
              <a:ext uri="{FF2B5EF4-FFF2-40B4-BE49-F238E27FC236}">
                <a16:creationId xmlns:a16="http://schemas.microsoft.com/office/drawing/2014/main" id="{CC549025-6DD7-8C46-8C7A-74C8EB404A2B}"/>
              </a:ext>
            </a:extLst>
          </p:cNvPr>
          <p:cNvSpPr/>
          <p:nvPr/>
        </p:nvSpPr>
        <p:spPr>
          <a:xfrm>
            <a:off x="2496174" y="4650137"/>
            <a:ext cx="438196" cy="237066"/>
          </a:xfrm>
          <a:prstGeom prst="ellipse">
            <a:avLst/>
          </a:prstGeom>
          <a:noFill/>
          <a:ln>
            <a:solidFill>
              <a:srgbClr val="0F498B">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charset="0"/>
            </a:endParaRPr>
          </a:p>
        </p:txBody>
      </p:sp>
    </p:spTree>
    <p:extLst>
      <p:ext uri="{BB962C8B-B14F-4D97-AF65-F5344CB8AC3E}">
        <p14:creationId xmlns:p14="http://schemas.microsoft.com/office/powerpoint/2010/main" val="406622805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88956BE4-B8A8-FB43-889A-C88E25F3CA15}"/>
              </a:ext>
            </a:extLst>
          </p:cNvPr>
          <p:cNvSpPr txBox="1"/>
          <p:nvPr/>
        </p:nvSpPr>
        <p:spPr>
          <a:xfrm>
            <a:off x="1151764" y="2144122"/>
            <a:ext cx="6840473" cy="2862322"/>
          </a:xfrm>
          <a:prstGeom prst="rect">
            <a:avLst/>
          </a:prstGeom>
          <a:noFill/>
        </p:spPr>
        <p:txBody>
          <a:bodyPr wrap="square" rtlCol="0" anchor="ctr">
            <a:spAutoFit/>
          </a:bodyPr>
          <a:lstStyle/>
          <a:p>
            <a:pPr algn="ctr"/>
            <a:r>
              <a:rPr lang="en-US" sz="3000" dirty="0">
                <a:solidFill>
                  <a:schemeClr val="bg1"/>
                </a:solidFill>
                <a:latin typeface="Helvetica Neue" charset="0"/>
                <a:ea typeface="Helvetica Neue" charset="0"/>
                <a:cs typeface="Helvetica Neue" charset="0"/>
              </a:rPr>
              <a:t>Montessori leaders place emphasis on pedagogy and classroom environment to evidence program quality and fidelity—</a:t>
            </a:r>
            <a:r>
              <a:rPr lang="en-US" sz="3000" b="1" dirty="0">
                <a:solidFill>
                  <a:schemeClr val="bg1"/>
                </a:solidFill>
                <a:latin typeface="Helvetica Neue" charset="0"/>
                <a:ea typeface="Helvetica Neue" charset="0"/>
                <a:cs typeface="Helvetica Neue" charset="0"/>
              </a:rPr>
              <a:t>but parents judge quality by their interactions and relationships with Montessori teachers.</a:t>
            </a:r>
          </a:p>
        </p:txBody>
      </p:sp>
    </p:spTree>
    <p:extLst>
      <p:ext uri="{BB962C8B-B14F-4D97-AF65-F5344CB8AC3E}">
        <p14:creationId xmlns:p14="http://schemas.microsoft.com/office/powerpoint/2010/main" val="316053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9801C-6B47-4E4A-B634-0D4356B3B801}"/>
              </a:ext>
            </a:extLst>
          </p:cNvPr>
          <p:cNvSpPr txBox="1"/>
          <p:nvPr/>
        </p:nvSpPr>
        <p:spPr>
          <a:xfrm>
            <a:off x="1450673" y="1994654"/>
            <a:ext cx="6242655" cy="2862322"/>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The insights from this research inform ways we can better communicate the value of Montessori to parents from all walks of life throughout their children’s educational years. </a:t>
            </a:r>
          </a:p>
        </p:txBody>
      </p:sp>
    </p:spTree>
    <p:extLst>
      <p:ext uri="{BB962C8B-B14F-4D97-AF65-F5344CB8AC3E}">
        <p14:creationId xmlns:p14="http://schemas.microsoft.com/office/powerpoint/2010/main" val="7917452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EED630F-C98F-E844-9181-032F7B4AFEF6}"/>
              </a:ext>
            </a:extLst>
          </p:cNvPr>
          <p:cNvSpPr/>
          <p:nvPr/>
        </p:nvSpPr>
        <p:spPr bwMode="auto">
          <a:xfrm>
            <a:off x="697230" y="1577341"/>
            <a:ext cx="7749540" cy="2019300"/>
          </a:xfrm>
          <a:prstGeom prst="roundRect">
            <a:avLst>
              <a:gd name="adj" fmla="val 7963"/>
            </a:avLst>
          </a:prstGeom>
          <a:solidFill>
            <a:srgbClr val="00847D"/>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pPr algn="ctr"/>
            <a:r>
              <a:rPr lang="en-US" sz="2400" b="1" dirty="0">
                <a:solidFill>
                  <a:schemeClr val="bg1"/>
                </a:solidFill>
                <a:latin typeface="Helvetica Neue" charset="0"/>
                <a:ea typeface="Helvetica Neue" charset="0"/>
                <a:cs typeface="Helvetica Neue" charset="0"/>
              </a:rPr>
              <a:t>Teachers are the lynchpin to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Montessori success and need to be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brought to the forefront. </a:t>
            </a:r>
          </a:p>
        </p:txBody>
      </p:sp>
      <p:sp>
        <p:nvSpPr>
          <p:cNvPr id="5" name="Rounded Rectangle 4">
            <a:extLst>
              <a:ext uri="{FF2B5EF4-FFF2-40B4-BE49-F238E27FC236}">
                <a16:creationId xmlns:a16="http://schemas.microsoft.com/office/drawing/2014/main" id="{7612AF20-0AD6-D440-9DFB-E3EDCC9CAAF6}"/>
              </a:ext>
            </a:extLst>
          </p:cNvPr>
          <p:cNvSpPr/>
          <p:nvPr/>
        </p:nvSpPr>
        <p:spPr bwMode="auto">
          <a:xfrm>
            <a:off x="697230" y="3726181"/>
            <a:ext cx="7749540" cy="2019300"/>
          </a:xfrm>
          <a:prstGeom prst="roundRect">
            <a:avLst>
              <a:gd name="adj" fmla="val 7963"/>
            </a:avLst>
          </a:prstGeom>
          <a:solidFill>
            <a:srgbClr val="39B4A8"/>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pPr algn="ctr"/>
            <a:r>
              <a:rPr lang="en-US" sz="2400" b="1" dirty="0">
                <a:solidFill>
                  <a:schemeClr val="bg1"/>
                </a:solidFill>
                <a:latin typeface="Helvetica Neue" charset="0"/>
                <a:ea typeface="Helvetica Neue" charset="0"/>
                <a:cs typeface="Helvetica Neue" charset="0"/>
              </a:rPr>
              <a:t>Teacher certification is better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understood and more highly valued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than program certification.</a:t>
            </a:r>
          </a:p>
        </p:txBody>
      </p:sp>
    </p:spTree>
    <p:extLst>
      <p:ext uri="{BB962C8B-B14F-4D97-AF65-F5344CB8AC3E}">
        <p14:creationId xmlns:p14="http://schemas.microsoft.com/office/powerpoint/2010/main" val="2268998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BAF59D-E096-CF49-A982-0E1AA02B9C51}"/>
              </a:ext>
            </a:extLst>
          </p:cNvPr>
          <p:cNvGraphicFramePr/>
          <p:nvPr>
            <p:extLst>
              <p:ext uri="{D42A27DB-BD31-4B8C-83A1-F6EECF244321}">
                <p14:modId xmlns:p14="http://schemas.microsoft.com/office/powerpoint/2010/main" val="1372334700"/>
              </p:ext>
            </p:extLst>
          </p:nvPr>
        </p:nvGraphicFramePr>
        <p:xfrm>
          <a:off x="428620" y="2680839"/>
          <a:ext cx="4735894" cy="3575729"/>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Connector 20">
            <a:extLst>
              <a:ext uri="{FF2B5EF4-FFF2-40B4-BE49-F238E27FC236}">
                <a16:creationId xmlns:a16="http://schemas.microsoft.com/office/drawing/2014/main" id="{C2053DD4-782B-1E45-B20B-79E50C72CE0B}"/>
              </a:ext>
            </a:extLst>
          </p:cNvPr>
          <p:cNvCxnSpPr>
            <a:cxnSpLocks/>
          </p:cNvCxnSpPr>
          <p:nvPr/>
        </p:nvCxnSpPr>
        <p:spPr bwMode="auto">
          <a:xfrm>
            <a:off x="2608723" y="4360487"/>
            <a:ext cx="560724" cy="240542"/>
          </a:xfrm>
          <a:prstGeom prst="line">
            <a:avLst/>
          </a:prstGeom>
          <a:solidFill>
            <a:schemeClr val="accent1"/>
          </a:solidFill>
          <a:ln w="6350" cap="flat" cmpd="sng" algn="ctr">
            <a:solidFill>
              <a:srgbClr val="39B4A8"/>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53BDA895-779A-1042-865E-E8CADCFC883D}"/>
              </a:ext>
            </a:extLst>
          </p:cNvPr>
          <p:cNvSpPr/>
          <p:nvPr/>
        </p:nvSpPr>
        <p:spPr>
          <a:xfrm>
            <a:off x="982854" y="2799869"/>
            <a:ext cx="3251738" cy="369332"/>
          </a:xfrm>
          <a:prstGeom prst="rect">
            <a:avLst/>
          </a:prstGeom>
        </p:spPr>
        <p:txBody>
          <a:bodyPr wrap="square" lIns="0" tIns="0" rIns="0" bIns="0">
            <a:spAutoFit/>
          </a:bodyPr>
          <a:lstStyle/>
          <a:p>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Current School Has Certification or Membership Affiliation with Montessori</a:t>
            </a:r>
          </a:p>
        </p:txBody>
      </p:sp>
      <p:sp>
        <p:nvSpPr>
          <p:cNvPr id="10" name="Rectangle 9">
            <a:extLst>
              <a:ext uri="{FF2B5EF4-FFF2-40B4-BE49-F238E27FC236}">
                <a16:creationId xmlns:a16="http://schemas.microsoft.com/office/drawing/2014/main" id="{A44B641A-DFE2-5C48-9B42-DB11EBA03F0B}"/>
              </a:ext>
            </a:extLst>
          </p:cNvPr>
          <p:cNvSpPr/>
          <p:nvPr/>
        </p:nvSpPr>
        <p:spPr>
          <a:xfrm>
            <a:off x="5301674" y="2969146"/>
            <a:ext cx="3045616" cy="184666"/>
          </a:xfrm>
          <a:prstGeom prst="rect">
            <a:avLst/>
          </a:prstGeom>
        </p:spPr>
        <p:txBody>
          <a:bodyPr wrap="square" lIns="0" tIns="0" rIns="0" bIns="0">
            <a:spAutoFit/>
          </a:bodyPr>
          <a:lstStyle/>
          <a:p>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Actual School Certification</a:t>
            </a:r>
          </a:p>
        </p:txBody>
      </p:sp>
      <p:graphicFrame>
        <p:nvGraphicFramePr>
          <p:cNvPr id="13" name="Chart 12">
            <a:extLst>
              <a:ext uri="{FF2B5EF4-FFF2-40B4-BE49-F238E27FC236}">
                <a16:creationId xmlns:a16="http://schemas.microsoft.com/office/drawing/2014/main" id="{624775DA-6D4A-C749-A483-AE82DA62D23E}"/>
              </a:ext>
            </a:extLst>
          </p:cNvPr>
          <p:cNvGraphicFramePr/>
          <p:nvPr>
            <p:extLst>
              <p:ext uri="{D42A27DB-BD31-4B8C-83A1-F6EECF244321}">
                <p14:modId xmlns:p14="http://schemas.microsoft.com/office/powerpoint/2010/main" val="3999732381"/>
              </p:ext>
            </p:extLst>
          </p:nvPr>
        </p:nvGraphicFramePr>
        <p:xfrm>
          <a:off x="5164514" y="2752712"/>
          <a:ext cx="5007884" cy="321555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DA08DFC4-54C7-6646-96BF-755C18D0A794}"/>
              </a:ext>
            </a:extLst>
          </p:cNvPr>
          <p:cNvSpPr/>
          <p:nvPr/>
        </p:nvSpPr>
        <p:spPr>
          <a:xfrm>
            <a:off x="0" y="1863677"/>
            <a:ext cx="9144000" cy="338554"/>
          </a:xfrm>
          <a:prstGeom prst="rect">
            <a:avLst/>
          </a:prstGeom>
        </p:spPr>
        <p:txBody>
          <a:bodyPr wrap="square">
            <a:spAutoFit/>
          </a:bodyPr>
          <a:lstStyle/>
          <a:p>
            <a:pPr algn="ctr" defTabSz="914400">
              <a:defRPr/>
            </a:pPr>
            <a:r>
              <a:rPr lang="en-US" sz="16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MONTESSORI SCHOOL CERTIFICATION</a:t>
            </a:r>
          </a:p>
        </p:txBody>
      </p:sp>
      <p:sp>
        <p:nvSpPr>
          <p:cNvPr id="17" name="Rounded Rectangle 16">
            <a:extLst>
              <a:ext uri="{FF2B5EF4-FFF2-40B4-BE49-F238E27FC236}">
                <a16:creationId xmlns:a16="http://schemas.microsoft.com/office/drawing/2014/main" id="{9FFA83CD-B8F7-8748-95C1-EFABE72B2D85}"/>
              </a:ext>
            </a:extLst>
          </p:cNvPr>
          <p:cNvSpPr/>
          <p:nvPr/>
        </p:nvSpPr>
        <p:spPr bwMode="auto">
          <a:xfrm>
            <a:off x="428620" y="340895"/>
            <a:ext cx="8294370" cy="119011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While 4% are enrolled in an AMI school,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only 1% of parents identify it as such.</a:t>
            </a:r>
          </a:p>
        </p:txBody>
      </p:sp>
      <p:sp>
        <p:nvSpPr>
          <p:cNvPr id="26" name="TextBox 25">
            <a:extLst>
              <a:ext uri="{FF2B5EF4-FFF2-40B4-BE49-F238E27FC236}">
                <a16:creationId xmlns:a16="http://schemas.microsoft.com/office/drawing/2014/main" id="{32EF59F5-E8C1-E24D-97E1-28709F37D739}"/>
              </a:ext>
            </a:extLst>
          </p:cNvPr>
          <p:cNvSpPr txBox="1"/>
          <p:nvPr/>
        </p:nvSpPr>
        <p:spPr>
          <a:xfrm>
            <a:off x="3169447" y="4364478"/>
            <a:ext cx="1297374" cy="1446550"/>
          </a:xfrm>
          <a:prstGeom prst="rect">
            <a:avLst/>
          </a:prstGeom>
          <a:noFill/>
        </p:spPr>
        <p:txBody>
          <a:bodyPr wrap="square" rtlCol="0">
            <a:spAutoFit/>
          </a:bodyPr>
          <a:lstStyle/>
          <a:p>
            <a:r>
              <a:rPr lang="en-US" sz="1100" b="1"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Unaided Awareness </a:t>
            </a:r>
            <a:br>
              <a:rPr lang="en-US" sz="1100" b="1"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br>
            <a:r>
              <a:rPr lang="en-US" sz="1100" b="1"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of School Certification</a:t>
            </a:r>
          </a:p>
          <a:p>
            <a:endParaRPr lang="en-US" sz="80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110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1%   AMI</a:t>
            </a:r>
          </a:p>
          <a:p>
            <a:r>
              <a:rPr lang="en-US" sz="110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3%   AMS</a:t>
            </a:r>
          </a:p>
          <a:p>
            <a:r>
              <a:rPr lang="en-US" sz="110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19% Other</a:t>
            </a:r>
          </a:p>
        </p:txBody>
      </p:sp>
      <p:sp>
        <p:nvSpPr>
          <p:cNvPr id="28" name="Rounded Rectangle 27">
            <a:extLst>
              <a:ext uri="{FF2B5EF4-FFF2-40B4-BE49-F238E27FC236}">
                <a16:creationId xmlns:a16="http://schemas.microsoft.com/office/drawing/2014/main" id="{B0AD3C27-78B6-DD4E-937A-2C5D331971C9}"/>
              </a:ext>
            </a:extLst>
          </p:cNvPr>
          <p:cNvSpPr/>
          <p:nvPr/>
        </p:nvSpPr>
        <p:spPr bwMode="auto">
          <a:xfrm>
            <a:off x="428621" y="2567877"/>
            <a:ext cx="3954693" cy="3578923"/>
          </a:xfrm>
          <a:prstGeom prst="roundRect">
            <a:avLst>
              <a:gd name="adj" fmla="val 7963"/>
            </a:avLst>
          </a:prstGeom>
          <a:noFill/>
          <a:ln w="12700" cap="flat" cmpd="sng" algn="ctr">
            <a:solidFill>
              <a:srgbClr val="0F498B"/>
            </a:solid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endParaRPr lang="en-US" sz="2400" b="1" dirty="0">
              <a:solidFill>
                <a:schemeClr val="bg1"/>
              </a:solidFill>
              <a:latin typeface="Helvetica Neue" charset="0"/>
              <a:ea typeface="Helvetica Neue" charset="0"/>
              <a:cs typeface="Helvetica Neue" charset="0"/>
            </a:endParaRPr>
          </a:p>
        </p:txBody>
      </p:sp>
      <p:sp>
        <p:nvSpPr>
          <p:cNvPr id="29" name="Rounded Rectangle 28">
            <a:extLst>
              <a:ext uri="{FF2B5EF4-FFF2-40B4-BE49-F238E27FC236}">
                <a16:creationId xmlns:a16="http://schemas.microsoft.com/office/drawing/2014/main" id="{9A12A034-3B4B-C54C-BC8A-3506D9AD5C8C}"/>
              </a:ext>
            </a:extLst>
          </p:cNvPr>
          <p:cNvSpPr/>
          <p:nvPr/>
        </p:nvSpPr>
        <p:spPr bwMode="auto">
          <a:xfrm>
            <a:off x="4847770" y="2567877"/>
            <a:ext cx="3875219" cy="3578923"/>
          </a:xfrm>
          <a:prstGeom prst="roundRect">
            <a:avLst>
              <a:gd name="adj" fmla="val 7963"/>
            </a:avLst>
          </a:prstGeom>
          <a:noFill/>
          <a:ln w="12700" cap="flat" cmpd="sng" algn="ctr">
            <a:solidFill>
              <a:srgbClr val="0F498B"/>
            </a:solid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endParaRPr lang="en-US" sz="2400" b="1"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8262903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8509" y="2234279"/>
            <a:ext cx="6541536" cy="2400657"/>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This means that teacher certification is the gateway for setting a high AMI standard in schools and advancing parent demand for fidelity.</a:t>
            </a:r>
          </a:p>
        </p:txBody>
      </p:sp>
    </p:spTree>
    <p:extLst>
      <p:ext uri="{BB962C8B-B14F-4D97-AF65-F5344CB8AC3E}">
        <p14:creationId xmlns:p14="http://schemas.microsoft.com/office/powerpoint/2010/main" val="32450541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0673" y="1417573"/>
            <a:ext cx="6242655" cy="4016484"/>
          </a:xfrm>
          <a:prstGeom prst="rect">
            <a:avLst/>
          </a:prstGeom>
          <a:noFill/>
        </p:spPr>
        <p:txBody>
          <a:bodyPr wrap="square" rtlCol="0" anchor="ctr">
            <a:spAutoFit/>
          </a:bodyPr>
          <a:lstStyle/>
          <a:p>
            <a:r>
              <a:rPr lang="en-US" sz="2500" b="1" dirty="0">
                <a:solidFill>
                  <a:srgbClr val="0F498B"/>
                </a:solidFill>
                <a:latin typeface="Helvetica Neue" charset="0"/>
                <a:ea typeface="Helvetica Neue" charset="0"/>
                <a:cs typeface="Helvetica Neue" charset="0"/>
              </a:rPr>
              <a:t>Positioning teachers at the forefront of Montessori will accomplish two important objectives:  </a:t>
            </a:r>
          </a:p>
          <a:p>
            <a:endParaRPr lang="en-US" sz="2000" b="1" dirty="0">
              <a:solidFill>
                <a:srgbClr val="0F498B"/>
              </a:solidFill>
              <a:latin typeface="Helvetica Neue" charset="0"/>
              <a:ea typeface="Helvetica Neue" charset="0"/>
              <a:cs typeface="Helvetica Neue" charset="0"/>
            </a:endParaRPr>
          </a:p>
          <a:p>
            <a:pPr marL="457200" indent="-457200">
              <a:buFont typeface="+mj-lt"/>
              <a:buAutoNum type="arabicPeriod"/>
            </a:pPr>
            <a:r>
              <a:rPr lang="en-US" sz="2000" b="1" dirty="0">
                <a:solidFill>
                  <a:srgbClr val="0F498B"/>
                </a:solidFill>
                <a:latin typeface="Helvetica Neue" charset="0"/>
                <a:ea typeface="Helvetica Neue" charset="0"/>
                <a:cs typeface="Helvetica Neue" charset="0"/>
              </a:rPr>
              <a:t>It will attract more teachers </a:t>
            </a:r>
            <a:r>
              <a:rPr lang="en-US" sz="2000" dirty="0">
                <a:solidFill>
                  <a:srgbClr val="0F498B"/>
                </a:solidFill>
                <a:latin typeface="Helvetica Neue" charset="0"/>
                <a:ea typeface="Helvetica Neue" charset="0"/>
                <a:cs typeface="Helvetica Neue" charset="0"/>
              </a:rPr>
              <a:t>because they will understand that they are respected, supported, and empowered; </a:t>
            </a:r>
          </a:p>
          <a:p>
            <a:pPr marL="457200" indent="-457200">
              <a:buFont typeface="+mj-lt"/>
              <a:buAutoNum type="arabicPeriod"/>
            </a:pPr>
            <a:r>
              <a:rPr lang="en-US" sz="2000" b="1" dirty="0">
                <a:solidFill>
                  <a:srgbClr val="0F498B"/>
                </a:solidFill>
                <a:latin typeface="Helvetica Neue" charset="0"/>
                <a:ea typeface="Helvetica Neue" charset="0"/>
                <a:cs typeface="Helvetica Neue" charset="0"/>
              </a:rPr>
              <a:t>It will send parents clear messages </a:t>
            </a:r>
            <a:r>
              <a:rPr lang="en-US" sz="2000" dirty="0">
                <a:solidFill>
                  <a:srgbClr val="0F498B"/>
                </a:solidFill>
                <a:latin typeface="Helvetica Neue" charset="0"/>
                <a:ea typeface="Helvetica Neue" charset="0"/>
                <a:cs typeface="Helvetica Neue" charset="0"/>
              </a:rPr>
              <a:t>that the quality of Montessori lies in the preparation of its teachers and will contribute to parental preference for programs with the most highly trained and skilled teachers.</a:t>
            </a:r>
          </a:p>
        </p:txBody>
      </p:sp>
    </p:spTree>
    <p:extLst>
      <p:ext uri="{BB962C8B-B14F-4D97-AF65-F5344CB8AC3E}">
        <p14:creationId xmlns:p14="http://schemas.microsoft.com/office/powerpoint/2010/main" val="100061521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88956BE4-B8A8-FB43-889A-C88E25F3CA15}"/>
              </a:ext>
            </a:extLst>
          </p:cNvPr>
          <p:cNvSpPr txBox="1"/>
          <p:nvPr/>
        </p:nvSpPr>
        <p:spPr>
          <a:xfrm>
            <a:off x="1151764" y="2605786"/>
            <a:ext cx="6840473" cy="1938992"/>
          </a:xfrm>
          <a:prstGeom prst="rect">
            <a:avLst/>
          </a:prstGeom>
          <a:noFill/>
        </p:spPr>
        <p:txBody>
          <a:bodyPr wrap="square" rtlCol="0" anchor="ctr">
            <a:spAutoFit/>
          </a:bodyPr>
          <a:lstStyle/>
          <a:p>
            <a:pPr algn="ctr"/>
            <a:r>
              <a:rPr lang="en-US" sz="3000" i="1" dirty="0">
                <a:solidFill>
                  <a:schemeClr val="bg1"/>
                </a:solidFill>
                <a:latin typeface="Helvetica Neue" charset="0"/>
                <a:ea typeface="Helvetica Neue" charset="0"/>
                <a:cs typeface="Helvetica Neue" charset="0"/>
              </a:rPr>
              <a:t>“How many AMI trained teachers do you have and what does your school do to make sure they can fully teach the Montessori way?”</a:t>
            </a:r>
          </a:p>
        </p:txBody>
      </p:sp>
    </p:spTree>
    <p:extLst>
      <p:ext uri="{BB962C8B-B14F-4D97-AF65-F5344CB8AC3E}">
        <p14:creationId xmlns:p14="http://schemas.microsoft.com/office/powerpoint/2010/main" val="389236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58B162B8-D7E7-B746-BAFF-D7425CCB4B42}"/>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Being for </a:t>
            </a:r>
            <a:br>
              <a:rPr lang="en-US" sz="6000" b="1" dirty="0">
                <a:solidFill>
                  <a:prstClr val="white"/>
                </a:solidFill>
                <a:latin typeface="Arial"/>
                <a:sym typeface="Helvetica Light" charset="0"/>
              </a:rPr>
            </a:br>
            <a:r>
              <a:rPr lang="en-US" sz="6000" b="1" dirty="0">
                <a:solidFill>
                  <a:prstClr val="white"/>
                </a:solidFill>
                <a:latin typeface="Arial"/>
                <a:sym typeface="Helvetica Light" charset="0"/>
              </a:rPr>
              <a:t>the Parent</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184954865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8509" y="2234278"/>
            <a:ext cx="6541536" cy="2400657"/>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American parents have a strong sense of personal agency when it comes to education and see educators as partners in child development, not replacements.</a:t>
            </a:r>
          </a:p>
        </p:txBody>
      </p:sp>
    </p:spTree>
    <p:extLst>
      <p:ext uri="{BB962C8B-B14F-4D97-AF65-F5344CB8AC3E}">
        <p14:creationId xmlns:p14="http://schemas.microsoft.com/office/powerpoint/2010/main" val="255055501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733A33-E3BA-DF49-A7FA-5F138A070BE8}"/>
              </a:ext>
            </a:extLst>
          </p:cNvPr>
          <p:cNvSpPr txBox="1"/>
          <p:nvPr/>
        </p:nvSpPr>
        <p:spPr>
          <a:xfrm>
            <a:off x="2269113" y="3713425"/>
            <a:ext cx="6453878" cy="276999"/>
          </a:xfrm>
          <a:prstGeom prst="rect">
            <a:avLst/>
          </a:prstGeom>
          <a:solidFill>
            <a:srgbClr val="F49200">
              <a:alpha val="10000"/>
            </a:srgbClr>
          </a:solidFill>
          <a:ln w="25400">
            <a:noFill/>
          </a:ln>
        </p:spPr>
        <p:txBody>
          <a:bodyPr wrap="square" rtlCol="0">
            <a:spAutoFit/>
          </a:bodyPr>
          <a:lstStyle/>
          <a:p>
            <a:endParaRPr lang="en-US" sz="1200" dirty="0"/>
          </a:p>
        </p:txBody>
      </p:sp>
      <p:sp>
        <p:nvSpPr>
          <p:cNvPr id="3" name="Rounded Rectangle 2">
            <a:extLst>
              <a:ext uri="{FF2B5EF4-FFF2-40B4-BE49-F238E27FC236}">
                <a16:creationId xmlns:a16="http://schemas.microsoft.com/office/drawing/2014/main" id="{5B39EEE4-3EBC-A441-B1B2-9DA18D6D0AE2}"/>
              </a:ext>
            </a:extLst>
          </p:cNvPr>
          <p:cNvSpPr/>
          <p:nvPr/>
        </p:nvSpPr>
        <p:spPr bwMode="auto">
          <a:xfrm>
            <a:off x="428620" y="340895"/>
            <a:ext cx="8294370" cy="878305"/>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Parents support development in many ways.</a:t>
            </a:r>
          </a:p>
        </p:txBody>
      </p:sp>
      <p:sp>
        <p:nvSpPr>
          <p:cNvPr id="4" name="TextBox 3">
            <a:extLst>
              <a:ext uri="{FF2B5EF4-FFF2-40B4-BE49-F238E27FC236}">
                <a16:creationId xmlns:a16="http://schemas.microsoft.com/office/drawing/2014/main" id="{862A1436-F04F-084D-BAF9-17CF87892DA9}"/>
              </a:ext>
            </a:extLst>
          </p:cNvPr>
          <p:cNvSpPr txBox="1"/>
          <p:nvPr/>
        </p:nvSpPr>
        <p:spPr>
          <a:xfrm>
            <a:off x="428619" y="6120960"/>
            <a:ext cx="8090541" cy="507062"/>
          </a:xfrm>
          <a:prstGeom prst="rect">
            <a:avLst/>
          </a:prstGeom>
          <a:noFill/>
        </p:spPr>
        <p:txBody>
          <a:bodyPr wrap="square" rtlCol="0" anchor="b">
            <a:spAutoFit/>
          </a:bodyPr>
          <a:lstStyle/>
          <a:p>
            <a:pPr>
              <a:lnSpc>
                <a:spcPct val="85000"/>
              </a:lnSpc>
              <a:spcBef>
                <a:spcPts val="200"/>
              </a:spcBef>
            </a:pPr>
            <a:r>
              <a:rPr lang="en-US" sz="7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Base: Total Montessori respondents (n=612); Total Non-Montessori respondents (n=1310)</a:t>
            </a:r>
          </a:p>
          <a:p>
            <a:pPr fontAlgn="t"/>
            <a:r>
              <a:rPr lang="en-US" sz="7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Q7. As a parent, you do a wide range of things both directly and indirectly for your child to promote their development in these early years. Below is a list of actions or activities that some parents might do. For each one, think about the extent to which you (focus/focused/expect to focus) on doing this for your child using the scale: not a focus at all, did this to some degree but not a major focus, or a major focus.</a:t>
            </a:r>
          </a:p>
        </p:txBody>
      </p:sp>
      <p:graphicFrame>
        <p:nvGraphicFramePr>
          <p:cNvPr id="5" name="Chart 4">
            <a:extLst>
              <a:ext uri="{FF2B5EF4-FFF2-40B4-BE49-F238E27FC236}">
                <a16:creationId xmlns:a16="http://schemas.microsoft.com/office/drawing/2014/main" id="{0C6B59AE-3397-5345-B4F7-713F229660E1}"/>
              </a:ext>
            </a:extLst>
          </p:cNvPr>
          <p:cNvGraphicFramePr/>
          <p:nvPr>
            <p:extLst>
              <p:ext uri="{D42A27DB-BD31-4B8C-83A1-F6EECF244321}">
                <p14:modId xmlns:p14="http://schemas.microsoft.com/office/powerpoint/2010/main" val="1157997574"/>
              </p:ext>
            </p:extLst>
          </p:nvPr>
        </p:nvGraphicFramePr>
        <p:xfrm>
          <a:off x="153681" y="1763178"/>
          <a:ext cx="8760131" cy="432486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EBBF8593-30C2-384B-80E5-65E5EB52CDE4}"/>
              </a:ext>
            </a:extLst>
          </p:cNvPr>
          <p:cNvSpPr/>
          <p:nvPr/>
        </p:nvSpPr>
        <p:spPr>
          <a:xfrm>
            <a:off x="1200665" y="1547156"/>
            <a:ext cx="2211845" cy="415498"/>
          </a:xfrm>
          <a:prstGeom prst="rect">
            <a:avLst/>
          </a:prstGeom>
        </p:spPr>
        <p:txBody>
          <a:bodyPr wrap="square">
            <a:spAutoFit/>
          </a:bodyPr>
          <a:lstStyle/>
          <a:p>
            <a:pPr algn="ctr"/>
            <a:r>
              <a:rPr lang="en-US" sz="105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Actions or Activities to Promote Child’s Development</a:t>
            </a:r>
          </a:p>
        </p:txBody>
      </p:sp>
      <p:sp>
        <p:nvSpPr>
          <p:cNvPr id="8" name="Rectangle 7">
            <a:extLst>
              <a:ext uri="{FF2B5EF4-FFF2-40B4-BE49-F238E27FC236}">
                <a16:creationId xmlns:a16="http://schemas.microsoft.com/office/drawing/2014/main" id="{F944624C-358B-6549-BDA8-379FA342144E}"/>
              </a:ext>
            </a:extLst>
          </p:cNvPr>
          <p:cNvSpPr/>
          <p:nvPr/>
        </p:nvSpPr>
        <p:spPr>
          <a:xfrm>
            <a:off x="4365426" y="1600458"/>
            <a:ext cx="1358022" cy="253916"/>
          </a:xfrm>
          <a:prstGeom prst="rect">
            <a:avLst/>
          </a:prstGeom>
        </p:spPr>
        <p:txBody>
          <a:bodyPr wrap="square">
            <a:spAutoFit/>
          </a:bodyPr>
          <a:lstStyle/>
          <a:p>
            <a:pPr algn="ctr"/>
            <a:r>
              <a:rPr lang="en-US" sz="105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Montessori</a:t>
            </a:r>
          </a:p>
        </p:txBody>
      </p:sp>
      <p:sp>
        <p:nvSpPr>
          <p:cNvPr id="9" name="Rectangle 8">
            <a:extLst>
              <a:ext uri="{FF2B5EF4-FFF2-40B4-BE49-F238E27FC236}">
                <a16:creationId xmlns:a16="http://schemas.microsoft.com/office/drawing/2014/main" id="{B308DE4A-B489-9D4B-AB2D-2C33A6BC6D0A}"/>
              </a:ext>
            </a:extLst>
          </p:cNvPr>
          <p:cNvSpPr/>
          <p:nvPr/>
        </p:nvSpPr>
        <p:spPr>
          <a:xfrm>
            <a:off x="6783045" y="1600458"/>
            <a:ext cx="1358022" cy="253916"/>
          </a:xfrm>
          <a:prstGeom prst="rect">
            <a:avLst/>
          </a:prstGeom>
        </p:spPr>
        <p:txBody>
          <a:bodyPr wrap="square">
            <a:spAutoFit/>
          </a:bodyPr>
          <a:lstStyle/>
          <a:p>
            <a:pPr algn="ctr"/>
            <a:r>
              <a:rPr lang="en-US" sz="105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Non-Montessori</a:t>
            </a:r>
          </a:p>
        </p:txBody>
      </p:sp>
      <p:graphicFrame>
        <p:nvGraphicFramePr>
          <p:cNvPr id="10" name="Chart 9">
            <a:extLst>
              <a:ext uri="{FF2B5EF4-FFF2-40B4-BE49-F238E27FC236}">
                <a16:creationId xmlns:a16="http://schemas.microsoft.com/office/drawing/2014/main" id="{01D4977B-5495-0143-9DD2-930199B39527}"/>
              </a:ext>
            </a:extLst>
          </p:cNvPr>
          <p:cNvGraphicFramePr/>
          <p:nvPr>
            <p:extLst>
              <p:ext uri="{D42A27DB-BD31-4B8C-83A1-F6EECF244321}">
                <p14:modId xmlns:p14="http://schemas.microsoft.com/office/powerpoint/2010/main" val="3006904784"/>
              </p:ext>
            </p:extLst>
          </p:nvPr>
        </p:nvGraphicFramePr>
        <p:xfrm>
          <a:off x="2274688" y="1750346"/>
          <a:ext cx="8760131" cy="4324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31076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87E7267-81A5-444B-A123-310E5C870FE9}"/>
              </a:ext>
            </a:extLst>
          </p:cNvPr>
          <p:cNvSpPr/>
          <p:nvPr/>
        </p:nvSpPr>
        <p:spPr bwMode="auto">
          <a:xfrm>
            <a:off x="228600" y="228600"/>
            <a:ext cx="8686800" cy="3160776"/>
          </a:xfrm>
          <a:prstGeom prst="roundRect">
            <a:avLst>
              <a:gd name="adj" fmla="val 5736"/>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4" name="TextBox 3">
            <a:extLst>
              <a:ext uri="{FF2B5EF4-FFF2-40B4-BE49-F238E27FC236}">
                <a16:creationId xmlns:a16="http://schemas.microsoft.com/office/drawing/2014/main" id="{D85E6CB7-3E1B-EE48-AC6B-E439280B7153}"/>
              </a:ext>
            </a:extLst>
          </p:cNvPr>
          <p:cNvSpPr txBox="1"/>
          <p:nvPr/>
        </p:nvSpPr>
        <p:spPr>
          <a:xfrm>
            <a:off x="1150591" y="4138495"/>
            <a:ext cx="6842818" cy="1107996"/>
          </a:xfrm>
          <a:prstGeom prst="rect">
            <a:avLst/>
          </a:prstGeom>
          <a:noFill/>
        </p:spPr>
        <p:txBody>
          <a:bodyPr wrap="square" rtlCol="0" anchor="ctr">
            <a:spAutoFit/>
          </a:bodyPr>
          <a:lstStyle/>
          <a:p>
            <a:pPr algn="ctr"/>
            <a:r>
              <a:rPr lang="en-US" sz="2200" b="1" dirty="0">
                <a:solidFill>
                  <a:srgbClr val="0F498B"/>
                </a:solidFill>
                <a:latin typeface="Helvetica Neue" charset="0"/>
                <a:ea typeface="Helvetica Neue" charset="0"/>
                <a:cs typeface="Helvetica Neue" charset="0"/>
              </a:rPr>
              <a:t>Parents seek Montessori as a partner to </a:t>
            </a:r>
            <a:br>
              <a:rPr lang="en-US" sz="2200" b="1" dirty="0">
                <a:solidFill>
                  <a:srgbClr val="0F498B"/>
                </a:solidFill>
                <a:latin typeface="Helvetica Neue" charset="0"/>
                <a:ea typeface="Helvetica Neue" charset="0"/>
                <a:cs typeface="Helvetica Neue" charset="0"/>
              </a:rPr>
            </a:br>
            <a:r>
              <a:rPr lang="en-US" sz="2200" b="1" dirty="0">
                <a:solidFill>
                  <a:srgbClr val="0F498B"/>
                </a:solidFill>
                <a:latin typeface="Helvetica Neue" charset="0"/>
                <a:ea typeface="Helvetica Neue" charset="0"/>
                <a:cs typeface="Helvetica Neue" charset="0"/>
              </a:rPr>
              <a:t>help them develop their children into capable individuals</a:t>
            </a:r>
            <a:r>
              <a:rPr lang="en-US" sz="2200" dirty="0">
                <a:solidFill>
                  <a:srgbClr val="0F498B"/>
                </a:solidFill>
                <a:latin typeface="Helvetica Neue" charset="0"/>
                <a:ea typeface="Helvetica Neue" charset="0"/>
                <a:cs typeface="Helvetica Neue" charset="0"/>
              </a:rPr>
              <a:t>—but they often feel pushed away. </a:t>
            </a:r>
          </a:p>
        </p:txBody>
      </p:sp>
    </p:spTree>
    <p:extLst>
      <p:ext uri="{BB962C8B-B14F-4D97-AF65-F5344CB8AC3E}">
        <p14:creationId xmlns:p14="http://schemas.microsoft.com/office/powerpoint/2010/main" val="361961748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727" y="1743814"/>
            <a:ext cx="6928546" cy="3323987"/>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Montessori is intensely focused on the development of the individual child, but your developmental approach must also make space for the parent</a:t>
            </a:r>
            <a:r>
              <a:rPr lang="en-US" sz="3000" dirty="0">
                <a:solidFill>
                  <a:srgbClr val="0F498B"/>
                </a:solidFill>
                <a:latin typeface="Helvetica Neue" charset="0"/>
                <a:ea typeface="Helvetica Neue" charset="0"/>
                <a:cs typeface="Helvetica Neue" charset="0"/>
              </a:rPr>
              <a:t>—they need attention, encouragement, explanation, and confidence to stick with you. </a:t>
            </a:r>
          </a:p>
        </p:txBody>
      </p:sp>
    </p:spTree>
    <p:extLst>
      <p:ext uri="{BB962C8B-B14F-4D97-AF65-F5344CB8AC3E}">
        <p14:creationId xmlns:p14="http://schemas.microsoft.com/office/powerpoint/2010/main" val="127697915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hidden="1"/>
          <p:cNvGrpSpPr/>
          <p:nvPr/>
        </p:nvGrpSpPr>
        <p:grpSpPr>
          <a:xfrm>
            <a:off x="9507896" y="1316944"/>
            <a:ext cx="2542700" cy="3005759"/>
            <a:chOff x="6027577" y="2127814"/>
            <a:chExt cx="2542700" cy="3005759"/>
          </a:xfrm>
        </p:grpSpPr>
        <p:grpSp>
          <p:nvGrpSpPr>
            <p:cNvPr id="15" name="Group 14"/>
            <p:cNvGrpSpPr/>
            <p:nvPr/>
          </p:nvGrpSpPr>
          <p:grpSpPr>
            <a:xfrm>
              <a:off x="6027577" y="2127814"/>
              <a:ext cx="2542700" cy="3005759"/>
              <a:chOff x="1683407" y="2983941"/>
              <a:chExt cx="2387935" cy="2822809"/>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407" y="2983941"/>
                <a:ext cx="2387935" cy="282280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76" y="5421085"/>
                <a:ext cx="356341" cy="35634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2935" y="5037939"/>
                <a:ext cx="356341" cy="356341"/>
              </a:xfrm>
              <a:prstGeom prst="rect">
                <a:avLst/>
              </a:prstGeom>
            </p:spPr>
          </p:pic>
        </p:grpSp>
        <p:sp>
          <p:nvSpPr>
            <p:cNvPr id="17" name="TextBox 16"/>
            <p:cNvSpPr txBox="1"/>
            <p:nvPr/>
          </p:nvSpPr>
          <p:spPr>
            <a:xfrm>
              <a:off x="7669763" y="4737176"/>
              <a:ext cx="263214" cy="261610"/>
            </a:xfrm>
            <a:prstGeom prst="rect">
              <a:avLst/>
            </a:prstGeom>
            <a:noFill/>
          </p:spPr>
          <p:txBody>
            <a:bodyPr wrap="none" rtlCol="0">
              <a:spAutoFit/>
            </a:bodyPr>
            <a:lstStyle/>
            <a:p>
              <a:pPr defTabSz="914400">
                <a:defRPr/>
              </a:pPr>
              <a:r>
                <a:rPr lang="en-US" sz="1100" b="1" kern="0" dirty="0">
                  <a:solidFill>
                    <a:prstClr val="black"/>
                  </a:solidFill>
                </a:rPr>
                <a:t>1</a:t>
              </a:r>
            </a:p>
          </p:txBody>
        </p:sp>
        <p:sp>
          <p:nvSpPr>
            <p:cNvPr id="19" name="TextBox 18"/>
            <p:cNvSpPr txBox="1"/>
            <p:nvPr/>
          </p:nvSpPr>
          <p:spPr>
            <a:xfrm>
              <a:off x="7364963" y="4320408"/>
              <a:ext cx="263214" cy="261610"/>
            </a:xfrm>
            <a:prstGeom prst="rect">
              <a:avLst/>
            </a:prstGeom>
            <a:noFill/>
          </p:spPr>
          <p:txBody>
            <a:bodyPr wrap="none" rtlCol="0">
              <a:spAutoFit/>
            </a:bodyPr>
            <a:lstStyle/>
            <a:p>
              <a:pPr defTabSz="914400">
                <a:defRPr/>
              </a:pPr>
              <a:r>
                <a:rPr lang="en-US" sz="1100" b="1" kern="0" dirty="0">
                  <a:solidFill>
                    <a:prstClr val="black"/>
                  </a:solidFill>
                </a:rPr>
                <a:t>2</a:t>
              </a:r>
            </a:p>
          </p:txBody>
        </p:sp>
      </p:grpSp>
      <p:sp>
        <p:nvSpPr>
          <p:cNvPr id="22" name="Rectangle 21">
            <a:extLst>
              <a:ext uri="{FF2B5EF4-FFF2-40B4-BE49-F238E27FC236}">
                <a16:creationId xmlns:a16="http://schemas.microsoft.com/office/drawing/2014/main" id="{FE73A76E-325D-864B-B216-3C9977B6EAD1}"/>
              </a:ext>
            </a:extLst>
          </p:cNvPr>
          <p:cNvSpPr/>
          <p:nvPr/>
        </p:nvSpPr>
        <p:spPr>
          <a:xfrm>
            <a:off x="3815896" y="2747880"/>
            <a:ext cx="768159" cy="646331"/>
          </a:xfrm>
          <a:prstGeom prst="rect">
            <a:avLst/>
          </a:prstGeom>
        </p:spPr>
        <p:txBody>
          <a:bodyPr wrap="none">
            <a:spAutoFit/>
          </a:bodyPr>
          <a:lstStyle/>
          <a:p>
            <a:pPr algn="ct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Dates</a:t>
            </a:r>
          </a:p>
          <a:p>
            <a:pPr algn="ct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3/1/17- </a:t>
            </a:r>
            <a:b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b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3/15/17 </a:t>
            </a:r>
          </a:p>
        </p:txBody>
      </p:sp>
      <p:pic>
        <p:nvPicPr>
          <p:cNvPr id="24" name="Picture 23">
            <a:extLst>
              <a:ext uri="{FF2B5EF4-FFF2-40B4-BE49-F238E27FC236}">
                <a16:creationId xmlns:a16="http://schemas.microsoft.com/office/drawing/2014/main" id="{22B9067E-CCA4-7B49-963B-7E8B4EFBFE02}"/>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27288" y="2158227"/>
            <a:ext cx="545373" cy="405436"/>
          </a:xfrm>
          <a:prstGeom prst="rect">
            <a:avLst/>
          </a:prstGeom>
        </p:spPr>
      </p:pic>
      <p:sp>
        <p:nvSpPr>
          <p:cNvPr id="26" name="Rectangle 25">
            <a:extLst>
              <a:ext uri="{FF2B5EF4-FFF2-40B4-BE49-F238E27FC236}">
                <a16:creationId xmlns:a16="http://schemas.microsoft.com/office/drawing/2014/main" id="{C955F9EF-7A4C-E94F-AA5A-6629ACB44090}"/>
              </a:ext>
            </a:extLst>
          </p:cNvPr>
          <p:cNvSpPr/>
          <p:nvPr/>
        </p:nvSpPr>
        <p:spPr>
          <a:xfrm>
            <a:off x="2420623" y="2747880"/>
            <a:ext cx="976795" cy="646331"/>
          </a:xfrm>
          <a:prstGeom prst="rect">
            <a:avLst/>
          </a:prstGeom>
        </p:spPr>
        <p:txBody>
          <a:bodyPr wrap="square">
            <a:spAutoFit/>
          </a:bodyPr>
          <a:lstStyle/>
          <a:p>
            <a:pPr algn="ct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Discussion Length</a:t>
            </a:r>
          </a:p>
          <a:p>
            <a:pPr algn="ct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~2 hrs </a:t>
            </a:r>
          </a:p>
        </p:txBody>
      </p:sp>
      <p:pic>
        <p:nvPicPr>
          <p:cNvPr id="27" name="Picture 26">
            <a:extLst>
              <a:ext uri="{FF2B5EF4-FFF2-40B4-BE49-F238E27FC236}">
                <a16:creationId xmlns:a16="http://schemas.microsoft.com/office/drawing/2014/main" id="{40256227-74AB-464F-9AFC-8023E6A4012F}"/>
              </a:ext>
            </a:extLst>
          </p:cNvPr>
          <p:cNvPicPr>
            <a:picLocks noChangeAspect="1"/>
          </p:cNvPicPr>
          <p:nvPr/>
        </p:nvPicPr>
        <p:blipFill>
          <a:blip r:embed="rId5">
            <a:lum bright="60000" contrast="-70000"/>
            <a:extLst>
              <a:ext uri="{28A0092B-C50C-407E-A947-70E740481C1C}">
                <a14:useLocalDpi xmlns:a14="http://schemas.microsoft.com/office/drawing/2010/main" val="0"/>
              </a:ext>
            </a:extLst>
          </a:blip>
          <a:stretch>
            <a:fillRect/>
          </a:stretch>
        </p:blipFill>
        <p:spPr>
          <a:xfrm>
            <a:off x="2674856" y="2067720"/>
            <a:ext cx="510157" cy="510157"/>
          </a:xfrm>
          <a:prstGeom prst="rect">
            <a:avLst/>
          </a:prstGeom>
        </p:spPr>
      </p:pic>
      <p:sp>
        <p:nvSpPr>
          <p:cNvPr id="29" name="Rectangle 28">
            <a:extLst>
              <a:ext uri="{FF2B5EF4-FFF2-40B4-BE49-F238E27FC236}">
                <a16:creationId xmlns:a16="http://schemas.microsoft.com/office/drawing/2014/main" id="{A52C6CCB-9D21-7F42-A3C1-3EBD45098D62}"/>
              </a:ext>
            </a:extLst>
          </p:cNvPr>
          <p:cNvSpPr/>
          <p:nvPr/>
        </p:nvSpPr>
        <p:spPr>
          <a:xfrm>
            <a:off x="577753" y="2763874"/>
            <a:ext cx="1547899" cy="1015663"/>
          </a:xfrm>
          <a:prstGeom prst="rect">
            <a:avLst/>
          </a:prstGeom>
        </p:spPr>
        <p:txBody>
          <a:bodyPr wrap="square">
            <a:spAutoFit/>
          </a:bodyPr>
          <a:lstStyle/>
          <a:p>
            <a:pPr algn="ct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13</a:t>
            </a: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 Focus Groups in</a:t>
            </a:r>
            <a:b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b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4</a:t>
            </a: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 Communities</a:t>
            </a:r>
          </a:p>
          <a:p>
            <a:pPr algn="ct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Minneapolis, Seattle</a:t>
            </a:r>
            <a:b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b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Dallas, New Haven  </a:t>
            </a:r>
          </a:p>
        </p:txBody>
      </p:sp>
      <p:pic>
        <p:nvPicPr>
          <p:cNvPr id="30" name="Picture 29">
            <a:extLst>
              <a:ext uri="{FF2B5EF4-FFF2-40B4-BE49-F238E27FC236}">
                <a16:creationId xmlns:a16="http://schemas.microsoft.com/office/drawing/2014/main" id="{17F4B316-E4A8-D94A-AA24-51699759FDAD}"/>
              </a:ext>
            </a:extLst>
          </p:cNvPr>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b="-2413"/>
          <a:stretch/>
        </p:blipFill>
        <p:spPr>
          <a:xfrm>
            <a:off x="1029804" y="2055931"/>
            <a:ext cx="645968" cy="513995"/>
          </a:xfrm>
          <a:prstGeom prst="rect">
            <a:avLst/>
          </a:prstGeom>
        </p:spPr>
      </p:pic>
      <p:cxnSp>
        <p:nvCxnSpPr>
          <p:cNvPr id="31" name="Straight Connector 30">
            <a:extLst>
              <a:ext uri="{FF2B5EF4-FFF2-40B4-BE49-F238E27FC236}">
                <a16:creationId xmlns:a16="http://schemas.microsoft.com/office/drawing/2014/main" id="{8F492249-9E5F-A34C-92D4-CCFF1DE9B347}"/>
              </a:ext>
            </a:extLst>
          </p:cNvPr>
          <p:cNvCxnSpPr>
            <a:cxnSpLocks/>
          </p:cNvCxnSpPr>
          <p:nvPr/>
        </p:nvCxnSpPr>
        <p:spPr>
          <a:xfrm>
            <a:off x="2269976" y="2016176"/>
            <a:ext cx="0" cy="1879672"/>
          </a:xfrm>
          <a:prstGeom prst="line">
            <a:avLst/>
          </a:prstGeom>
          <a:ln w="6350">
            <a:solidFill>
              <a:srgbClr val="0F498B"/>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CD884965-06A2-BE4E-AE39-610D722B51E4}"/>
              </a:ext>
            </a:extLst>
          </p:cNvPr>
          <p:cNvSpPr/>
          <p:nvPr/>
        </p:nvSpPr>
        <p:spPr>
          <a:xfrm>
            <a:off x="5360049" y="3071426"/>
            <a:ext cx="3385829" cy="830997"/>
          </a:xfrm>
          <a:prstGeom prst="rect">
            <a:avLst/>
          </a:prstGeom>
        </p:spPr>
        <p:txBody>
          <a:bodyPr wrap="square">
            <a:spAutoFit/>
          </a:bodyPr>
          <a:lstStyle/>
          <a:p>
            <a:pPr>
              <a:defRPr/>
            </a:pPr>
            <a:r>
              <a:rPr lang="en-US" sz="1100" b="1" dirty="0">
                <a:solidFill>
                  <a:srgbClr val="CECECE"/>
                </a:solidFill>
                <a:latin typeface="Helvetica Neue" panose="02000503000000020004" pitchFamily="2" charset="0"/>
                <a:ea typeface="Helvetica Neue" panose="02000503000000020004" pitchFamily="2" charset="0"/>
                <a:cs typeface="Helvetica Neue" panose="02000503000000020004" pitchFamily="2" charset="0"/>
              </a:rPr>
              <a:t>MOST:</a:t>
            </a:r>
          </a:p>
          <a:p>
            <a:pPr marL="744538" indent="-169863">
              <a:buFont typeface="Arial" panose="020B0604020202020204" pitchFamily="34" charset="0"/>
              <a:buChar char="•"/>
              <a:defRPr/>
            </a:pP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Registered</a:t>
            </a: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 to vote</a:t>
            </a:r>
          </a:p>
          <a:p>
            <a:pPr marL="744538" indent="-169863">
              <a:buFont typeface="Arial" panose="020B0604020202020204" pitchFamily="34" charset="0"/>
              <a:buChar char="•"/>
              <a:defRPr/>
            </a:pP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Voted</a:t>
            </a: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 in 2016 elections</a:t>
            </a:r>
          </a:p>
          <a:p>
            <a:pPr marL="744538" indent="-169863">
              <a:buFont typeface="Arial" panose="020B0604020202020204" pitchFamily="34" charset="0"/>
              <a:buChar char="•"/>
              <a:defRPr/>
            </a:pP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Active</a:t>
            </a:r>
            <a:r>
              <a:rPr lang="en-US" sz="12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 in education choices</a:t>
            </a:r>
          </a:p>
        </p:txBody>
      </p:sp>
      <p:pic>
        <p:nvPicPr>
          <p:cNvPr id="35" name="Picture 34">
            <a:extLst>
              <a:ext uri="{FF2B5EF4-FFF2-40B4-BE49-F238E27FC236}">
                <a16:creationId xmlns:a16="http://schemas.microsoft.com/office/drawing/2014/main" id="{69F0A315-D127-7E46-82D8-E747C4319D00}"/>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7165825" y="2122451"/>
            <a:ext cx="832240" cy="842307"/>
          </a:xfrm>
          <a:prstGeom prst="rect">
            <a:avLst/>
          </a:prstGeom>
        </p:spPr>
      </p:pic>
      <p:sp>
        <p:nvSpPr>
          <p:cNvPr id="36" name="Rectangle 35">
            <a:extLst>
              <a:ext uri="{FF2B5EF4-FFF2-40B4-BE49-F238E27FC236}">
                <a16:creationId xmlns:a16="http://schemas.microsoft.com/office/drawing/2014/main" id="{818B5FB4-E491-7542-A185-0713736D27A3}"/>
              </a:ext>
            </a:extLst>
          </p:cNvPr>
          <p:cNvSpPr/>
          <p:nvPr/>
        </p:nvSpPr>
        <p:spPr>
          <a:xfrm>
            <a:off x="5360049" y="2307662"/>
            <a:ext cx="2135278" cy="261610"/>
          </a:xfrm>
          <a:prstGeom prst="rect">
            <a:avLst/>
          </a:prstGeom>
          <a:noFill/>
        </p:spPr>
        <p:txBody>
          <a:bodyPr wrap="square">
            <a:spAutoFit/>
          </a:bodyPr>
          <a:lstStyle/>
          <a:p>
            <a:r>
              <a:rPr lang="en-US" sz="11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Respondent Screening:</a:t>
            </a:r>
          </a:p>
        </p:txBody>
      </p:sp>
      <p:sp>
        <p:nvSpPr>
          <p:cNvPr id="37" name="Rectangle 36">
            <a:extLst>
              <a:ext uri="{FF2B5EF4-FFF2-40B4-BE49-F238E27FC236}">
                <a16:creationId xmlns:a16="http://schemas.microsoft.com/office/drawing/2014/main" id="{53F28A4D-6564-7A4E-9EA8-0F693CDEC073}"/>
              </a:ext>
            </a:extLst>
          </p:cNvPr>
          <p:cNvSpPr/>
          <p:nvPr/>
        </p:nvSpPr>
        <p:spPr>
          <a:xfrm>
            <a:off x="5360049" y="2525361"/>
            <a:ext cx="1493284" cy="369332"/>
          </a:xfrm>
          <a:prstGeom prst="rect">
            <a:avLst/>
          </a:prstGeom>
        </p:spPr>
        <p:txBody>
          <a:bodyPr wrap="square">
            <a:spAutoFit/>
          </a:bodyPr>
          <a:lstStyle/>
          <a:p>
            <a:r>
              <a:rPr lang="en-US"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Ages 21-50 </a:t>
            </a:r>
          </a:p>
        </p:txBody>
      </p:sp>
      <p:pic>
        <p:nvPicPr>
          <p:cNvPr id="39" name="Picture 38">
            <a:extLst>
              <a:ext uri="{FF2B5EF4-FFF2-40B4-BE49-F238E27FC236}">
                <a16:creationId xmlns:a16="http://schemas.microsoft.com/office/drawing/2014/main" id="{302072A2-4C15-3040-8E42-161158C5C047}"/>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382504" y="3316117"/>
            <a:ext cx="507283" cy="507283"/>
          </a:xfrm>
          <a:prstGeom prst="rect">
            <a:avLst/>
          </a:prstGeom>
        </p:spPr>
      </p:pic>
      <p:sp>
        <p:nvSpPr>
          <p:cNvPr id="42" name="Text Placeholder 10">
            <a:extLst>
              <a:ext uri="{FF2B5EF4-FFF2-40B4-BE49-F238E27FC236}">
                <a16:creationId xmlns:a16="http://schemas.microsoft.com/office/drawing/2014/main" id="{3D93D67B-D93E-6B46-AE06-B6FC9C4D8AC1}"/>
              </a:ext>
            </a:extLst>
          </p:cNvPr>
          <p:cNvSpPr txBox="1">
            <a:spLocks/>
          </p:cNvSpPr>
          <p:nvPr/>
        </p:nvSpPr>
        <p:spPr>
          <a:xfrm>
            <a:off x="0" y="6192096"/>
            <a:ext cx="9144000" cy="646795"/>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Bef>
                <a:spcPts val="600"/>
              </a:spcBef>
              <a:buClr>
                <a:srgbClr val="A2C816"/>
              </a:buClr>
              <a:buFont typeface="Wingdings 2" pitchFamily="18" charset="2"/>
              <a:buNone/>
              <a:defRPr/>
            </a:pPr>
            <a:r>
              <a:rPr lang="en-US" sz="15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Low-income, higher income, African American, Hispanic, Caucasian/other, preferred setting </a:t>
            </a:r>
          </a:p>
        </p:txBody>
      </p:sp>
      <p:sp>
        <p:nvSpPr>
          <p:cNvPr id="43" name="Rounded Rectangle 42">
            <a:extLst>
              <a:ext uri="{FF2B5EF4-FFF2-40B4-BE49-F238E27FC236}">
                <a16:creationId xmlns:a16="http://schemas.microsoft.com/office/drawing/2014/main" id="{86497097-2034-6F49-93FD-1000F9867B66}"/>
              </a:ext>
            </a:extLst>
          </p:cNvPr>
          <p:cNvSpPr/>
          <p:nvPr/>
        </p:nvSpPr>
        <p:spPr bwMode="auto">
          <a:xfrm>
            <a:off x="423028" y="1675224"/>
            <a:ext cx="8294370" cy="2512691"/>
          </a:xfrm>
          <a:prstGeom prst="roundRect">
            <a:avLst>
              <a:gd name="adj" fmla="val 7963"/>
            </a:avLst>
          </a:prstGeom>
          <a:noFill/>
          <a:ln w="12700" cap="flat" cmpd="sng" algn="ctr">
            <a:solidFill>
              <a:srgbClr val="0F498B"/>
            </a:solid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endParaRPr lang="en-US" sz="2400" b="1" dirty="0">
              <a:solidFill>
                <a:srgbClr val="0F498B"/>
              </a:solidFill>
              <a:latin typeface="Helvetica Neue" charset="0"/>
              <a:ea typeface="Helvetica Neue" charset="0"/>
              <a:cs typeface="Helvetica Neue" charset="0"/>
            </a:endParaRPr>
          </a:p>
        </p:txBody>
      </p:sp>
      <p:cxnSp>
        <p:nvCxnSpPr>
          <p:cNvPr id="44" name="Straight Connector 43">
            <a:extLst>
              <a:ext uri="{FF2B5EF4-FFF2-40B4-BE49-F238E27FC236}">
                <a16:creationId xmlns:a16="http://schemas.microsoft.com/office/drawing/2014/main" id="{1FBD04D4-A58D-2B45-B3E6-AFF327A4F0A3}"/>
              </a:ext>
            </a:extLst>
          </p:cNvPr>
          <p:cNvCxnSpPr>
            <a:cxnSpLocks/>
          </p:cNvCxnSpPr>
          <p:nvPr/>
        </p:nvCxnSpPr>
        <p:spPr>
          <a:xfrm>
            <a:off x="3605795" y="2016176"/>
            <a:ext cx="0" cy="1879672"/>
          </a:xfrm>
          <a:prstGeom prst="line">
            <a:avLst/>
          </a:prstGeom>
          <a:ln w="6350">
            <a:solidFill>
              <a:srgbClr val="0F498B"/>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2F56282-9BA4-5A45-AD05-1010849B87B6}"/>
              </a:ext>
            </a:extLst>
          </p:cNvPr>
          <p:cNvCxnSpPr>
            <a:cxnSpLocks/>
          </p:cNvCxnSpPr>
          <p:nvPr/>
        </p:nvCxnSpPr>
        <p:spPr>
          <a:xfrm>
            <a:off x="4806442" y="2016176"/>
            <a:ext cx="0" cy="1879672"/>
          </a:xfrm>
          <a:prstGeom prst="line">
            <a:avLst/>
          </a:prstGeom>
          <a:ln w="6350">
            <a:solidFill>
              <a:srgbClr val="0F498B"/>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1DA041B2-232E-CC44-B6F8-4CBD49550843}"/>
              </a:ext>
            </a:extLst>
          </p:cNvPr>
          <p:cNvSpPr txBox="1"/>
          <p:nvPr/>
        </p:nvSpPr>
        <p:spPr>
          <a:xfrm>
            <a:off x="510395" y="4528286"/>
            <a:ext cx="3969515" cy="954107"/>
          </a:xfrm>
          <a:prstGeom prst="rect">
            <a:avLst/>
          </a:prstGeom>
          <a:noFill/>
        </p:spPr>
        <p:txBody>
          <a:bodyPr wrap="square" rtlCol="0" anchor="ctr">
            <a:spAutoFit/>
          </a:bodyPr>
          <a:lstStyle/>
          <a:p>
            <a:r>
              <a:rPr lang="en-US" sz="1600" b="1" dirty="0">
                <a:solidFill>
                  <a:srgbClr val="00847D"/>
                </a:solidFill>
                <a:latin typeface="Helvetica Neue" charset="0"/>
                <a:ea typeface="Helvetica Neue" charset="0"/>
                <a:cs typeface="Helvetica Neue" charset="0"/>
              </a:rPr>
              <a:t>8 groups of non-Montessori parents:</a:t>
            </a:r>
          </a:p>
          <a:p>
            <a:endParaRPr lang="en-US" sz="1600" b="1" dirty="0">
              <a:solidFill>
                <a:srgbClr val="00847D"/>
              </a:solidFill>
              <a:latin typeface="Helvetica Neue" charset="0"/>
              <a:ea typeface="Helvetica Neue" charset="0"/>
              <a:cs typeface="Helvetica Neue" charset="0"/>
            </a:endParaRPr>
          </a:p>
          <a:p>
            <a:pPr marL="171450" indent="-171450">
              <a:buFont typeface="Arial" panose="020B0604020202020204" pitchFamily="34" charset="0"/>
              <a:buChar char="•"/>
            </a:pPr>
            <a:r>
              <a:rPr lang="en-US" sz="1200" dirty="0">
                <a:solidFill>
                  <a:srgbClr val="00847D"/>
                </a:solidFill>
                <a:latin typeface="Helvetica Neue" charset="0"/>
                <a:ea typeface="Helvetica Neue" charset="0"/>
                <a:cs typeface="Helvetica Neue" charset="0"/>
              </a:rPr>
              <a:t>Child age 0-5</a:t>
            </a:r>
          </a:p>
          <a:p>
            <a:pPr marL="171450" indent="-171450">
              <a:buFont typeface="Arial" panose="020B0604020202020204" pitchFamily="34" charset="0"/>
              <a:buChar char="•"/>
            </a:pPr>
            <a:r>
              <a:rPr lang="en-US" sz="1200" dirty="0">
                <a:solidFill>
                  <a:srgbClr val="00847D"/>
                </a:solidFill>
                <a:latin typeface="Helvetica Neue" charset="0"/>
                <a:ea typeface="Helvetica Neue" charset="0"/>
                <a:cs typeface="Helvetica Neue" charset="0"/>
              </a:rPr>
              <a:t>Variety of preferences and experiences with ECE</a:t>
            </a:r>
          </a:p>
        </p:txBody>
      </p:sp>
      <p:sp>
        <p:nvSpPr>
          <p:cNvPr id="47" name="TextBox 46">
            <a:extLst>
              <a:ext uri="{FF2B5EF4-FFF2-40B4-BE49-F238E27FC236}">
                <a16:creationId xmlns:a16="http://schemas.microsoft.com/office/drawing/2014/main" id="{537D02AF-3D6D-3D45-8576-C7CE4C391595}"/>
              </a:ext>
            </a:extLst>
          </p:cNvPr>
          <p:cNvSpPr txBox="1"/>
          <p:nvPr/>
        </p:nvSpPr>
        <p:spPr>
          <a:xfrm>
            <a:off x="4776363" y="4528286"/>
            <a:ext cx="3969515" cy="1323439"/>
          </a:xfrm>
          <a:prstGeom prst="rect">
            <a:avLst/>
          </a:prstGeom>
          <a:noFill/>
        </p:spPr>
        <p:txBody>
          <a:bodyPr wrap="square" rtlCol="0" anchor="ctr">
            <a:spAutoFit/>
          </a:bodyPr>
          <a:lstStyle/>
          <a:p>
            <a:r>
              <a:rPr lang="en-US" sz="1600" b="1" dirty="0">
                <a:solidFill>
                  <a:srgbClr val="E08600"/>
                </a:solidFill>
                <a:latin typeface="Helvetica Neue" charset="0"/>
                <a:ea typeface="Helvetica Neue" charset="0"/>
                <a:cs typeface="Helvetica Neue" charset="0"/>
              </a:rPr>
              <a:t>5 groups of Montessori parents:</a:t>
            </a:r>
          </a:p>
          <a:p>
            <a:endParaRPr lang="en-US" sz="1600" b="1" dirty="0">
              <a:solidFill>
                <a:srgbClr val="E08600"/>
              </a:solidFill>
              <a:latin typeface="Helvetica Neue" charset="0"/>
              <a:ea typeface="Helvetica Neue" charset="0"/>
              <a:cs typeface="Helvetica Neue" charset="0"/>
            </a:endParaRPr>
          </a:p>
          <a:p>
            <a:pPr marL="171450" indent="-171450">
              <a:buFont typeface="Arial" panose="020B0604020202020204" pitchFamily="34" charset="0"/>
              <a:buChar char="•"/>
            </a:pPr>
            <a:r>
              <a:rPr lang="en-US" sz="1200" dirty="0">
                <a:solidFill>
                  <a:srgbClr val="E08600"/>
                </a:solidFill>
                <a:latin typeface="Helvetica Neue" charset="0"/>
                <a:ea typeface="Helvetica Neue" charset="0"/>
                <a:cs typeface="Helvetica Neue" charset="0"/>
              </a:rPr>
              <a:t>Child age 0-12</a:t>
            </a:r>
          </a:p>
          <a:p>
            <a:pPr marL="171450" indent="-171450">
              <a:buFont typeface="Arial" panose="020B0604020202020204" pitchFamily="34" charset="0"/>
              <a:buChar char="•"/>
            </a:pPr>
            <a:r>
              <a:rPr lang="en-US" sz="1200" dirty="0">
                <a:solidFill>
                  <a:srgbClr val="E08600"/>
                </a:solidFill>
                <a:latin typeface="Helvetica Neue" charset="0"/>
                <a:ea typeface="Helvetica Neue" charset="0"/>
                <a:cs typeface="Helvetica Neue" charset="0"/>
              </a:rPr>
              <a:t>Child with current or past Montessori enrollment</a:t>
            </a:r>
          </a:p>
          <a:p>
            <a:pPr marL="171450" indent="-171450">
              <a:buFont typeface="Arial" panose="020B0604020202020204" pitchFamily="34" charset="0"/>
              <a:buChar char="•"/>
            </a:pPr>
            <a:r>
              <a:rPr lang="en-US" sz="1200" dirty="0">
                <a:solidFill>
                  <a:srgbClr val="E08600"/>
                </a:solidFill>
                <a:latin typeface="Helvetica Neue" charset="0"/>
                <a:ea typeface="Helvetica Neue" charset="0"/>
                <a:cs typeface="Helvetica Neue" charset="0"/>
              </a:rPr>
              <a:t>3-4 AMI parents/group and mix of AMS and other Montessori</a:t>
            </a:r>
          </a:p>
        </p:txBody>
      </p:sp>
      <p:sp>
        <p:nvSpPr>
          <p:cNvPr id="50" name="Rounded Rectangle 49">
            <a:extLst>
              <a:ext uri="{FF2B5EF4-FFF2-40B4-BE49-F238E27FC236}">
                <a16:creationId xmlns:a16="http://schemas.microsoft.com/office/drawing/2014/main" id="{1106BFBD-C91C-7341-AA19-827D57687964}"/>
              </a:ext>
            </a:extLst>
          </p:cNvPr>
          <p:cNvSpPr/>
          <p:nvPr/>
        </p:nvSpPr>
        <p:spPr bwMode="auto">
          <a:xfrm>
            <a:off x="423028" y="340895"/>
            <a:ext cx="8294370" cy="119011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13 focus groups</a:t>
            </a:r>
          </a:p>
        </p:txBody>
      </p:sp>
    </p:spTree>
    <p:extLst>
      <p:ext uri="{BB962C8B-B14F-4D97-AF65-F5344CB8AC3E}">
        <p14:creationId xmlns:p14="http://schemas.microsoft.com/office/powerpoint/2010/main" val="224673638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CAB5B5D8-20CA-B34A-B3A6-806AB952B74F}"/>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Barriers for </a:t>
            </a:r>
            <a:br>
              <a:rPr lang="en-US" sz="6000" b="1" dirty="0">
                <a:solidFill>
                  <a:prstClr val="white"/>
                </a:solidFill>
                <a:latin typeface="Arial"/>
                <a:sym typeface="Helvetica Light" charset="0"/>
              </a:rPr>
            </a:br>
            <a:r>
              <a:rPr lang="en-US" sz="6000" b="1" dirty="0">
                <a:solidFill>
                  <a:prstClr val="white"/>
                </a:solidFill>
                <a:latin typeface="Arial"/>
                <a:sym typeface="Helvetica Light" charset="0"/>
              </a:rPr>
              <a:t>Parents</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135318894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39EEE4-3EBC-A441-B1B2-9DA18D6D0AE2}"/>
              </a:ext>
            </a:extLst>
          </p:cNvPr>
          <p:cNvSpPr/>
          <p:nvPr/>
        </p:nvSpPr>
        <p:spPr bwMode="auto">
          <a:xfrm>
            <a:off x="428620" y="340895"/>
            <a:ext cx="8294370" cy="1094999"/>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Cost and lack of options for the next grade level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are the top reasons for leaving Montessori</a:t>
            </a:r>
          </a:p>
        </p:txBody>
      </p:sp>
      <p:sp>
        <p:nvSpPr>
          <p:cNvPr id="10" name="TextBox 9">
            <a:extLst>
              <a:ext uri="{FF2B5EF4-FFF2-40B4-BE49-F238E27FC236}">
                <a16:creationId xmlns:a16="http://schemas.microsoft.com/office/drawing/2014/main" id="{D890ED25-1E87-B54A-93C3-99C5EA7E2866}"/>
              </a:ext>
            </a:extLst>
          </p:cNvPr>
          <p:cNvSpPr txBox="1"/>
          <p:nvPr/>
        </p:nvSpPr>
        <p:spPr>
          <a:xfrm>
            <a:off x="3835522" y="2154255"/>
            <a:ext cx="4887468" cy="3872815"/>
          </a:xfrm>
          <a:prstGeom prst="rect">
            <a:avLst/>
          </a:prstGeom>
          <a:solidFill>
            <a:srgbClr val="52AE30">
              <a:alpha val="10000"/>
            </a:srgbClr>
          </a:solidFill>
        </p:spPr>
        <p:txBody>
          <a:bodyPr wrap="square" rtlCol="0">
            <a:noAutofit/>
          </a:bodyPr>
          <a:lstStyle/>
          <a:p>
            <a:endParaRPr lang="en-US" dirty="0">
              <a:solidFill>
                <a:prstClr val="black"/>
              </a:solidFill>
              <a:latin typeface="Arial" charset="0"/>
            </a:endParaRPr>
          </a:p>
        </p:txBody>
      </p:sp>
      <p:graphicFrame>
        <p:nvGraphicFramePr>
          <p:cNvPr id="11" name="Table 10">
            <a:extLst>
              <a:ext uri="{FF2B5EF4-FFF2-40B4-BE49-F238E27FC236}">
                <a16:creationId xmlns:a16="http://schemas.microsoft.com/office/drawing/2014/main" id="{919DFA2C-6F53-A54A-8568-2BADB4AA7352}"/>
              </a:ext>
            </a:extLst>
          </p:cNvPr>
          <p:cNvGraphicFramePr>
            <a:graphicFrameLocks noGrp="1"/>
          </p:cNvGraphicFramePr>
          <p:nvPr>
            <p:extLst>
              <p:ext uri="{D42A27DB-BD31-4B8C-83A1-F6EECF244321}">
                <p14:modId xmlns:p14="http://schemas.microsoft.com/office/powerpoint/2010/main" val="2959247023"/>
              </p:ext>
            </p:extLst>
          </p:nvPr>
        </p:nvGraphicFramePr>
        <p:xfrm>
          <a:off x="4041262" y="2258373"/>
          <a:ext cx="4681728" cy="3630572"/>
        </p:xfrm>
        <a:graphic>
          <a:graphicData uri="http://schemas.openxmlformats.org/drawingml/2006/table">
            <a:tbl>
              <a:tblPr/>
              <a:tblGrid>
                <a:gridCol w="1014590">
                  <a:extLst>
                    <a:ext uri="{9D8B030D-6E8A-4147-A177-3AD203B41FA5}">
                      <a16:colId xmlns:a16="http://schemas.microsoft.com/office/drawing/2014/main" val="20000"/>
                    </a:ext>
                  </a:extLst>
                </a:gridCol>
                <a:gridCol w="1949124">
                  <a:extLst>
                    <a:ext uri="{9D8B030D-6E8A-4147-A177-3AD203B41FA5}">
                      <a16:colId xmlns:a16="http://schemas.microsoft.com/office/drawing/2014/main" val="20001"/>
                    </a:ext>
                  </a:extLst>
                </a:gridCol>
                <a:gridCol w="1718014">
                  <a:extLst>
                    <a:ext uri="{9D8B030D-6E8A-4147-A177-3AD203B41FA5}">
                      <a16:colId xmlns:a16="http://schemas.microsoft.com/office/drawing/2014/main" val="20002"/>
                    </a:ext>
                  </a:extLst>
                </a:gridCol>
              </a:tblGrid>
              <a:tr h="385369">
                <a:tc>
                  <a:txBody>
                    <a:bodyPr/>
                    <a:lstStyle/>
                    <a:p>
                      <a:pPr algn="l" fontAlgn="b">
                        <a:lnSpc>
                          <a:spcPct val="85000"/>
                        </a:lnSpc>
                      </a:pPr>
                      <a:endParaRPr lang="en-US" sz="11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45720" marR="45720" anchor="b">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b">
                        <a:lnSpc>
                          <a:spcPct val="100000"/>
                        </a:lnSpc>
                      </a:pPr>
                      <a:r>
                        <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STARTED</a:t>
                      </a:r>
                      <a:br>
                        <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attending Montessori</a:t>
                      </a:r>
                    </a:p>
                  </a:txBody>
                  <a:tcPr marL="45720" marR="45720" anchor="b">
                    <a:lnL>
                      <a:noFill/>
                    </a:lnL>
                    <a:lnR>
                      <a:noFill/>
                    </a:lnR>
                    <a:lnT>
                      <a:noFill/>
                    </a:lnT>
                    <a:lnB w="9525" cap="flat" cmpd="sng" algn="ctr">
                      <a:solidFill>
                        <a:schemeClr val="bg1">
                          <a:lumMod val="85000"/>
                        </a:schemeClr>
                      </a:solidFill>
                      <a:prstDash val="solid"/>
                      <a:round/>
                      <a:headEnd type="none" w="med" len="med"/>
                      <a:tailEnd type="none" w="med" len="med"/>
                    </a:lnB>
                  </a:tcPr>
                </a:tc>
                <a:tc>
                  <a:txBody>
                    <a:bodyPr/>
                    <a:lstStyle/>
                    <a:p>
                      <a:pPr algn="ctr" fontAlgn="b">
                        <a:lnSpc>
                          <a:spcPct val="100000"/>
                        </a:lnSpc>
                      </a:pPr>
                      <a:r>
                        <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STOPPED </a:t>
                      </a:r>
                      <a:br>
                        <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attending Montessori</a:t>
                      </a:r>
                    </a:p>
                  </a:txBody>
                  <a:tcPr marL="45720" marR="45720" anchor="b">
                    <a:lnL>
                      <a:noFill/>
                    </a:lnL>
                    <a:lnR>
                      <a:noFill/>
                    </a:lnR>
                    <a:lnT>
                      <a:noFill/>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0-2 </a:t>
                      </a:r>
                    </a:p>
                  </a:txBody>
                  <a:tcPr marR="9144" anchor="ctr">
                    <a:lnL>
                      <a:noFill/>
                    </a:lnL>
                    <a:lnR w="12700"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9525"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6</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7-8 </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9</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10-11 </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12</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13-14 </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15</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16+ </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49631">
                <a:tc>
                  <a:txBody>
                    <a:bodyPr/>
                    <a:lstStyle/>
                    <a:p>
                      <a:pPr algn="l"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Mean (years)</a:t>
                      </a:r>
                    </a:p>
                  </a:txBody>
                  <a:tcPr marR="9144"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2.9</a:t>
                      </a:r>
                    </a:p>
                  </a:txBody>
                  <a:tcPr marL="9525" marR="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5.8 </a:t>
                      </a:r>
                    </a:p>
                  </a:txBody>
                  <a:tcPr marL="9525" marR="9525"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86767313"/>
                  </a:ext>
                </a:extLst>
              </a:tr>
            </a:tbl>
          </a:graphicData>
        </a:graphic>
      </p:graphicFrame>
      <p:graphicFrame>
        <p:nvGraphicFramePr>
          <p:cNvPr id="12" name="Chart 11">
            <a:extLst>
              <a:ext uri="{FF2B5EF4-FFF2-40B4-BE49-F238E27FC236}">
                <a16:creationId xmlns:a16="http://schemas.microsoft.com/office/drawing/2014/main" id="{CC8ED19F-082B-734A-80CD-F18816ADDA13}"/>
              </a:ext>
            </a:extLst>
          </p:cNvPr>
          <p:cNvGraphicFramePr/>
          <p:nvPr>
            <p:extLst>
              <p:ext uri="{D42A27DB-BD31-4B8C-83A1-F6EECF244321}">
                <p14:modId xmlns:p14="http://schemas.microsoft.com/office/powerpoint/2010/main" val="2764039808"/>
              </p:ext>
            </p:extLst>
          </p:nvPr>
        </p:nvGraphicFramePr>
        <p:xfrm>
          <a:off x="6997284" y="2523371"/>
          <a:ext cx="1856232" cy="3305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C6A8FCEA-4512-B04D-853B-518E19B2672B}"/>
              </a:ext>
            </a:extLst>
          </p:cNvPr>
          <p:cNvGraphicFramePr/>
          <p:nvPr>
            <p:extLst>
              <p:ext uri="{D42A27DB-BD31-4B8C-83A1-F6EECF244321}">
                <p14:modId xmlns:p14="http://schemas.microsoft.com/office/powerpoint/2010/main" val="1813861159"/>
              </p:ext>
            </p:extLst>
          </p:nvPr>
        </p:nvGraphicFramePr>
        <p:xfrm>
          <a:off x="5069381" y="2523371"/>
          <a:ext cx="1856232" cy="329820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D698AB4C-99F4-A440-BCCE-AC0545317D86}"/>
              </a:ext>
            </a:extLst>
          </p:cNvPr>
          <p:cNvSpPr/>
          <p:nvPr/>
        </p:nvSpPr>
        <p:spPr>
          <a:xfrm>
            <a:off x="591639" y="2167721"/>
            <a:ext cx="2076328" cy="161583"/>
          </a:xfrm>
          <a:prstGeom prst="rect">
            <a:avLst/>
          </a:prstGeom>
        </p:spPr>
        <p:txBody>
          <a:bodyPr wrap="square" lIns="0" tIns="0" rIns="0" bIns="0">
            <a:spAutoFit/>
          </a:bodyPr>
          <a:lstStyle/>
          <a:p>
            <a:r>
              <a:rPr lang="en-US" sz="105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Reasons </a:t>
            </a:r>
            <a:r>
              <a:rPr lang="en-US" sz="1050" b="1" u="sng"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Stopped</a:t>
            </a:r>
            <a:r>
              <a:rPr lang="en-US" sz="105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 Attending</a:t>
            </a:r>
          </a:p>
        </p:txBody>
      </p:sp>
      <p:graphicFrame>
        <p:nvGraphicFramePr>
          <p:cNvPr id="15" name="Table 14">
            <a:extLst>
              <a:ext uri="{FF2B5EF4-FFF2-40B4-BE49-F238E27FC236}">
                <a16:creationId xmlns:a16="http://schemas.microsoft.com/office/drawing/2014/main" id="{8EC2780B-C90B-784A-B3D2-58DCE1F851F2}"/>
              </a:ext>
            </a:extLst>
          </p:cNvPr>
          <p:cNvGraphicFramePr>
            <a:graphicFrameLocks noGrp="1"/>
          </p:cNvGraphicFramePr>
          <p:nvPr>
            <p:extLst>
              <p:ext uri="{D42A27DB-BD31-4B8C-83A1-F6EECF244321}">
                <p14:modId xmlns:p14="http://schemas.microsoft.com/office/powerpoint/2010/main" val="476971948"/>
              </p:ext>
            </p:extLst>
          </p:nvPr>
        </p:nvGraphicFramePr>
        <p:xfrm>
          <a:off x="428619" y="2541586"/>
          <a:ext cx="3253274" cy="3378328"/>
        </p:xfrm>
        <a:graphic>
          <a:graphicData uri="http://schemas.openxmlformats.org/drawingml/2006/table">
            <a:tbl>
              <a:tblPr/>
              <a:tblGrid>
                <a:gridCol w="560737">
                  <a:extLst>
                    <a:ext uri="{9D8B030D-6E8A-4147-A177-3AD203B41FA5}">
                      <a16:colId xmlns:a16="http://schemas.microsoft.com/office/drawing/2014/main" val="20000"/>
                    </a:ext>
                  </a:extLst>
                </a:gridCol>
                <a:gridCol w="2692537">
                  <a:extLst>
                    <a:ext uri="{9D8B030D-6E8A-4147-A177-3AD203B41FA5}">
                      <a16:colId xmlns:a16="http://schemas.microsoft.com/office/drawing/2014/main" val="20001"/>
                    </a:ext>
                  </a:extLst>
                </a:gridCol>
              </a:tblGrid>
              <a:tr h="322448">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29%</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Cost of the school versus other options available</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25%</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 Montessori option for next grade</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22448">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19%</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Montessori most appropriate in the preschool years</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19%</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Undesirable school location or due to relocation</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To attend a school that is more desirable overall</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15%</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Child request</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13%</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Level of academic challenge</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11%</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Didn't like the educational approach</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9%</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Extra-curricular offerings</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302033">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Relationships with peers</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17168">
                <a:tc>
                  <a:txBody>
                    <a:bodyPr/>
                    <a:lstStyle/>
                    <a:p>
                      <a:pPr algn="ctr" fontAlgn="b"/>
                      <a:r>
                        <a:rPr lang="en-US" sz="10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Special learning needs could not be met</a:t>
                      </a:r>
                    </a:p>
                  </a:txBody>
                  <a:tcPr marL="0" marR="0" marT="0" marB="0" anchor="ctr">
                    <a:lnL>
                      <a:noFill/>
                    </a:lnL>
                    <a:lnR>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6" name="TextBox 15">
            <a:extLst>
              <a:ext uri="{FF2B5EF4-FFF2-40B4-BE49-F238E27FC236}">
                <a16:creationId xmlns:a16="http://schemas.microsoft.com/office/drawing/2014/main" id="{F6B667AB-BF33-4846-9716-B0AA8C97C4FD}"/>
              </a:ext>
            </a:extLst>
          </p:cNvPr>
          <p:cNvSpPr txBox="1"/>
          <p:nvPr/>
        </p:nvSpPr>
        <p:spPr>
          <a:xfrm>
            <a:off x="871692" y="1524999"/>
            <a:ext cx="4197689" cy="138499"/>
          </a:xfrm>
          <a:prstGeom prst="rect">
            <a:avLst/>
          </a:prstGeom>
          <a:noFill/>
        </p:spPr>
        <p:txBody>
          <a:bodyPr wrap="square" lIns="0" tIns="0" rIns="0" bIns="0" rtlCol="0">
            <a:spAutoFit/>
          </a:bodyPr>
          <a:lstStyle/>
          <a:p>
            <a:r>
              <a:rPr lang="en-US" sz="90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Base: Parents of children who formerly attended Montessori (n=485)</a:t>
            </a:r>
          </a:p>
        </p:txBody>
      </p:sp>
    </p:spTree>
    <p:extLst>
      <p:ext uri="{BB962C8B-B14F-4D97-AF65-F5344CB8AC3E}">
        <p14:creationId xmlns:p14="http://schemas.microsoft.com/office/powerpoint/2010/main" val="69644456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6031" y="2197827"/>
            <a:ext cx="5691938" cy="2785378"/>
          </a:xfrm>
          <a:prstGeom prst="rect">
            <a:avLst/>
          </a:prstGeom>
          <a:noFill/>
        </p:spPr>
        <p:txBody>
          <a:bodyPr wrap="square" rtlCol="0" anchor="ctr">
            <a:spAutoFit/>
          </a:bodyPr>
          <a:lstStyle/>
          <a:p>
            <a:pPr algn="ctr"/>
            <a:r>
              <a:rPr lang="en-US" sz="2500" b="1" dirty="0">
                <a:solidFill>
                  <a:srgbClr val="0F498B"/>
                </a:solidFill>
                <a:latin typeface="Helvetica Neue" charset="0"/>
                <a:ea typeface="Helvetica Neue" charset="0"/>
                <a:cs typeface="Helvetica Neue" charset="0"/>
              </a:rPr>
              <a:t>Montessori begins to lose students in the transition grades of K-12—retention is critical not only for child development, </a:t>
            </a:r>
            <a:r>
              <a:rPr lang="en-US" sz="2500" dirty="0">
                <a:solidFill>
                  <a:srgbClr val="0F498B"/>
                </a:solidFill>
                <a:latin typeface="Helvetica Neue" charset="0"/>
                <a:ea typeface="Helvetica Neue" charset="0"/>
                <a:cs typeface="Helvetica Neue" charset="0"/>
              </a:rPr>
              <a:t>but to develop a strong and appealing Montessori community that drives demand and advances </a:t>
            </a:r>
            <a:br>
              <a:rPr lang="en-US" sz="2500" dirty="0">
                <a:solidFill>
                  <a:srgbClr val="0F498B"/>
                </a:solidFill>
                <a:latin typeface="Helvetica Neue" charset="0"/>
                <a:ea typeface="Helvetica Neue" charset="0"/>
                <a:cs typeface="Helvetica Neue" charset="0"/>
              </a:rPr>
            </a:br>
            <a:r>
              <a:rPr lang="en-US" sz="2500" dirty="0">
                <a:solidFill>
                  <a:srgbClr val="0F498B"/>
                </a:solidFill>
                <a:latin typeface="Helvetica Neue" charset="0"/>
                <a:ea typeface="Helvetica Neue" charset="0"/>
                <a:cs typeface="Helvetica Neue" charset="0"/>
              </a:rPr>
              <a:t>the mission.</a:t>
            </a:r>
          </a:p>
        </p:txBody>
      </p:sp>
    </p:spTree>
    <p:extLst>
      <p:ext uri="{BB962C8B-B14F-4D97-AF65-F5344CB8AC3E}">
        <p14:creationId xmlns:p14="http://schemas.microsoft.com/office/powerpoint/2010/main" val="83756966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F106A043-D7D7-CC44-94C1-A901A6D36C64}"/>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Reassure Parents </a:t>
            </a:r>
            <a:br>
              <a:rPr lang="en-US" sz="6000" b="1" dirty="0">
                <a:solidFill>
                  <a:prstClr val="white"/>
                </a:solidFill>
                <a:latin typeface="Arial"/>
                <a:sym typeface="Helvetica Light" charset="0"/>
              </a:rPr>
            </a:br>
            <a:r>
              <a:rPr lang="en-US" sz="6000" b="1" dirty="0">
                <a:solidFill>
                  <a:prstClr val="white"/>
                </a:solidFill>
                <a:latin typeface="Arial"/>
                <a:sym typeface="Helvetica Light" charset="0"/>
              </a:rPr>
              <a:t>About Academics</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145607738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88956BE4-B8A8-FB43-889A-C88E25F3CA15}"/>
              </a:ext>
            </a:extLst>
          </p:cNvPr>
          <p:cNvSpPr txBox="1"/>
          <p:nvPr/>
        </p:nvSpPr>
        <p:spPr>
          <a:xfrm>
            <a:off x="1284542" y="2374954"/>
            <a:ext cx="6574916" cy="2400657"/>
          </a:xfrm>
          <a:prstGeom prst="rect">
            <a:avLst/>
          </a:prstGeom>
          <a:noFill/>
        </p:spPr>
        <p:txBody>
          <a:bodyPr wrap="square" rtlCol="0" anchor="ctr">
            <a:spAutoFit/>
          </a:bodyPr>
          <a:lstStyle/>
          <a:p>
            <a:pPr algn="ctr"/>
            <a:r>
              <a:rPr lang="en-US" sz="3000" dirty="0">
                <a:solidFill>
                  <a:schemeClr val="bg1"/>
                </a:solidFill>
                <a:latin typeface="Helvetica Neue" charset="0"/>
                <a:ea typeface="Helvetica Neue" charset="0"/>
                <a:cs typeface="Helvetica Neue" charset="0"/>
              </a:rPr>
              <a:t>There is a misconception among parents that Montessori focuses on socioemotional development at the expense of academics and knowledge building.</a:t>
            </a:r>
          </a:p>
        </p:txBody>
      </p:sp>
    </p:spTree>
    <p:extLst>
      <p:ext uri="{BB962C8B-B14F-4D97-AF65-F5344CB8AC3E}">
        <p14:creationId xmlns:p14="http://schemas.microsoft.com/office/powerpoint/2010/main" val="317791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hidden="1"/>
          <p:cNvGrpSpPr/>
          <p:nvPr/>
        </p:nvGrpSpPr>
        <p:grpSpPr>
          <a:xfrm>
            <a:off x="9507896" y="1316944"/>
            <a:ext cx="2542700" cy="3005759"/>
            <a:chOff x="6027577" y="2127814"/>
            <a:chExt cx="2542700" cy="3005759"/>
          </a:xfrm>
        </p:grpSpPr>
        <p:grpSp>
          <p:nvGrpSpPr>
            <p:cNvPr id="15" name="Group 14"/>
            <p:cNvGrpSpPr/>
            <p:nvPr/>
          </p:nvGrpSpPr>
          <p:grpSpPr>
            <a:xfrm>
              <a:off x="6027577" y="2127814"/>
              <a:ext cx="2542700" cy="3005759"/>
              <a:chOff x="1683407" y="2983941"/>
              <a:chExt cx="2387935" cy="2822809"/>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407" y="2983941"/>
                <a:ext cx="2387935" cy="282280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76" y="5421085"/>
                <a:ext cx="356341" cy="35634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2935" y="5037939"/>
                <a:ext cx="356341" cy="356341"/>
              </a:xfrm>
              <a:prstGeom prst="rect">
                <a:avLst/>
              </a:prstGeom>
            </p:spPr>
          </p:pic>
        </p:grpSp>
        <p:sp>
          <p:nvSpPr>
            <p:cNvPr id="17" name="TextBox 16"/>
            <p:cNvSpPr txBox="1"/>
            <p:nvPr/>
          </p:nvSpPr>
          <p:spPr>
            <a:xfrm>
              <a:off x="7669763" y="4737176"/>
              <a:ext cx="263214" cy="261610"/>
            </a:xfrm>
            <a:prstGeom prst="rect">
              <a:avLst/>
            </a:prstGeom>
            <a:noFill/>
          </p:spPr>
          <p:txBody>
            <a:bodyPr wrap="none" rtlCol="0">
              <a:spAutoFit/>
            </a:bodyPr>
            <a:lstStyle/>
            <a:p>
              <a:pPr defTabSz="914400">
                <a:defRPr/>
              </a:pPr>
              <a:r>
                <a:rPr lang="en-US" sz="1100" b="1" kern="0" dirty="0">
                  <a:solidFill>
                    <a:prstClr val="black"/>
                  </a:solidFill>
                </a:rPr>
                <a:t>1</a:t>
              </a:r>
            </a:p>
          </p:txBody>
        </p:sp>
        <p:sp>
          <p:nvSpPr>
            <p:cNvPr id="19" name="TextBox 18"/>
            <p:cNvSpPr txBox="1"/>
            <p:nvPr/>
          </p:nvSpPr>
          <p:spPr>
            <a:xfrm>
              <a:off x="7364963" y="4320408"/>
              <a:ext cx="263214" cy="261610"/>
            </a:xfrm>
            <a:prstGeom prst="rect">
              <a:avLst/>
            </a:prstGeom>
            <a:noFill/>
          </p:spPr>
          <p:txBody>
            <a:bodyPr wrap="none" rtlCol="0">
              <a:spAutoFit/>
            </a:bodyPr>
            <a:lstStyle/>
            <a:p>
              <a:pPr defTabSz="914400">
                <a:defRPr/>
              </a:pPr>
              <a:r>
                <a:rPr lang="en-US" sz="1100" b="1" kern="0" dirty="0">
                  <a:solidFill>
                    <a:prstClr val="black"/>
                  </a:solidFill>
                </a:rPr>
                <a:t>2</a:t>
              </a:r>
            </a:p>
          </p:txBody>
        </p:sp>
      </p:grpSp>
      <p:sp>
        <p:nvSpPr>
          <p:cNvPr id="22" name="Rectangle 21"/>
          <p:cNvSpPr/>
          <p:nvPr/>
        </p:nvSpPr>
        <p:spPr>
          <a:xfrm>
            <a:off x="764971" y="1936548"/>
            <a:ext cx="1891595" cy="615553"/>
          </a:xfrm>
          <a:prstGeom prst="rect">
            <a:avLst/>
          </a:prstGeom>
        </p:spPr>
        <p:txBody>
          <a:bodyPr wrap="square">
            <a:spAutoFit/>
          </a:bodyPr>
          <a:lstStyle/>
          <a:p>
            <a:pPr>
              <a:defRPr/>
            </a:pPr>
            <a:r>
              <a:rPr lang="en-US" sz="17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Lifelong benefits include:</a:t>
            </a:r>
          </a:p>
        </p:txBody>
      </p:sp>
      <p:sp>
        <p:nvSpPr>
          <p:cNvPr id="24" name="Rectangle 23"/>
          <p:cNvSpPr/>
          <p:nvPr/>
        </p:nvSpPr>
        <p:spPr>
          <a:xfrm>
            <a:off x="3060725" y="1895565"/>
            <a:ext cx="4476913" cy="1220847"/>
          </a:xfrm>
          <a:prstGeom prst="rect">
            <a:avLst/>
          </a:prstGeom>
        </p:spPr>
        <p:txBody>
          <a:bodyPr wrap="square">
            <a:spAutoFit/>
          </a:bodyPr>
          <a:lstStyle/>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Building intelligence</a:t>
            </a:r>
          </a:p>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Fostering constructive thinking</a:t>
            </a:r>
          </a:p>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Fostering development of healthy relationships</a:t>
            </a:r>
          </a:p>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Fostering independence </a:t>
            </a:r>
          </a:p>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Building resiliency/determination</a:t>
            </a:r>
          </a:p>
        </p:txBody>
      </p:sp>
      <p:sp>
        <p:nvSpPr>
          <p:cNvPr id="38" name="Rounded Rectangle 37">
            <a:extLst>
              <a:ext uri="{FF2B5EF4-FFF2-40B4-BE49-F238E27FC236}">
                <a16:creationId xmlns:a16="http://schemas.microsoft.com/office/drawing/2014/main" id="{5E4FD5B7-6D1D-7E4F-99A6-6B8A1F9E8F0B}"/>
              </a:ext>
            </a:extLst>
          </p:cNvPr>
          <p:cNvSpPr/>
          <p:nvPr/>
        </p:nvSpPr>
        <p:spPr bwMode="auto">
          <a:xfrm>
            <a:off x="428620" y="340895"/>
            <a:ext cx="8294370" cy="119011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Desired benefits of early childhood education</a:t>
            </a:r>
          </a:p>
        </p:txBody>
      </p:sp>
      <p:sp>
        <p:nvSpPr>
          <p:cNvPr id="39" name="Rounded Rectangle 38">
            <a:extLst>
              <a:ext uri="{FF2B5EF4-FFF2-40B4-BE49-F238E27FC236}">
                <a16:creationId xmlns:a16="http://schemas.microsoft.com/office/drawing/2014/main" id="{AE393B21-4355-714D-8426-D534BB561A70}"/>
              </a:ext>
            </a:extLst>
          </p:cNvPr>
          <p:cNvSpPr/>
          <p:nvPr/>
        </p:nvSpPr>
        <p:spPr bwMode="auto">
          <a:xfrm>
            <a:off x="428620" y="1693376"/>
            <a:ext cx="8294370" cy="1609359"/>
          </a:xfrm>
          <a:prstGeom prst="roundRect">
            <a:avLst>
              <a:gd name="adj" fmla="val 7963"/>
            </a:avLst>
          </a:prstGeom>
          <a:noFill/>
          <a:ln w="12700" cap="flat" cmpd="sng" algn="ctr">
            <a:solidFill>
              <a:srgbClr val="0F498B"/>
            </a:solid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endParaRPr lang="en-US" sz="2400" b="1" dirty="0">
              <a:solidFill>
                <a:srgbClr val="0F498B"/>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E62AC72A-6825-7B44-A6F7-4B6EFD2A529E}"/>
              </a:ext>
            </a:extLst>
          </p:cNvPr>
          <p:cNvSpPr/>
          <p:nvPr/>
        </p:nvSpPr>
        <p:spPr>
          <a:xfrm>
            <a:off x="590380" y="3631950"/>
            <a:ext cx="1629677" cy="369332"/>
          </a:xfrm>
          <a:prstGeom prst="rect">
            <a:avLst/>
          </a:prstGeom>
        </p:spPr>
        <p:txBody>
          <a:bodyPr wrap="none">
            <a:spAutoFit/>
          </a:bodyPr>
          <a:lstStyle/>
          <a:p>
            <a:r>
              <a:rPr lang="en-US" b="1" dirty="0">
                <a:solidFill>
                  <a:srgbClr val="00847D"/>
                </a:solidFill>
                <a:latin typeface="Arial" charset="0"/>
                <a:ea typeface="Arial" charset="0"/>
                <a:cs typeface="Arial" charset="0"/>
              </a:rPr>
              <a:t>School Years</a:t>
            </a:r>
          </a:p>
        </p:txBody>
      </p:sp>
      <p:cxnSp>
        <p:nvCxnSpPr>
          <p:cNvPr id="27" name="Straight Connector 26">
            <a:extLst>
              <a:ext uri="{FF2B5EF4-FFF2-40B4-BE49-F238E27FC236}">
                <a16:creationId xmlns:a16="http://schemas.microsoft.com/office/drawing/2014/main" id="{CC41374C-0C51-134F-9C97-32E8D72F905A}"/>
              </a:ext>
            </a:extLst>
          </p:cNvPr>
          <p:cNvCxnSpPr>
            <a:cxnSpLocks/>
          </p:cNvCxnSpPr>
          <p:nvPr/>
        </p:nvCxnSpPr>
        <p:spPr>
          <a:xfrm>
            <a:off x="4588179" y="3620279"/>
            <a:ext cx="0" cy="2729721"/>
          </a:xfrm>
          <a:prstGeom prst="line">
            <a:avLst/>
          </a:prstGeom>
          <a:ln w="6350">
            <a:solidFill>
              <a:srgbClr val="0F498B"/>
            </a:solidFill>
            <a:prstDash val="soli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897E68B-B438-8046-AC32-E844F5B795E4}"/>
              </a:ext>
            </a:extLst>
          </p:cNvPr>
          <p:cNvSpPr txBox="1"/>
          <p:nvPr/>
        </p:nvSpPr>
        <p:spPr>
          <a:xfrm>
            <a:off x="689118" y="4126814"/>
            <a:ext cx="3511574" cy="1948226"/>
          </a:xfrm>
          <a:prstGeom prst="rect">
            <a:avLst/>
          </a:prstGeom>
          <a:noFill/>
        </p:spPr>
        <p:txBody>
          <a:bodyPr wrap="square" lIns="0" tIns="0" rIns="0" bIns="0" rtlCol="0">
            <a:spAutoFit/>
          </a:bodyPr>
          <a:lstStyle/>
          <a:p>
            <a:pPr>
              <a:lnSpc>
                <a:spcPct val="90000"/>
              </a:lnSpc>
              <a:spcBef>
                <a:spcPts val="600"/>
              </a:spcBef>
            </a:pPr>
            <a:r>
              <a:rPr lang="en-US" sz="12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Benefits for children in their </a:t>
            </a:r>
            <a:r>
              <a:rPr lang="en-US" sz="1200" b="1"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school years</a:t>
            </a:r>
            <a:r>
              <a:rPr lang="en-US" sz="12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 include:</a:t>
            </a:r>
            <a:br>
              <a:rPr lang="en-US" sz="12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br>
            <a:endParaRPr lang="en-US" sz="12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endParaRPr>
          </a:p>
          <a:p>
            <a:pPr marL="137160" indent="-137160">
              <a:spcAft>
                <a:spcPts val="600"/>
              </a:spcAft>
              <a:buFont typeface="Arial" panose="020B0604020202020204" pitchFamily="34" charset="0"/>
              <a:buChar char="•"/>
            </a:pPr>
            <a:r>
              <a:rPr lang="en-US" sz="10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Developing well-rounded students</a:t>
            </a:r>
          </a:p>
          <a:p>
            <a:pPr marL="137160" indent="-137160">
              <a:spcAft>
                <a:spcPts val="600"/>
              </a:spcAft>
              <a:buFont typeface="Arial" panose="020B0604020202020204" pitchFamily="34" charset="0"/>
              <a:buChar char="•"/>
            </a:pPr>
            <a:r>
              <a:rPr lang="en-US" sz="10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Building an academic foundation to excel</a:t>
            </a:r>
          </a:p>
          <a:p>
            <a:pPr marL="137160" indent="-137160">
              <a:spcAft>
                <a:spcPts val="600"/>
              </a:spcAft>
              <a:buFont typeface="Arial" panose="020B0604020202020204" pitchFamily="34" charset="0"/>
              <a:buChar char="•"/>
            </a:pPr>
            <a:r>
              <a:rPr lang="en-US" sz="10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Instilling intellectual curiosity/love of learning</a:t>
            </a:r>
          </a:p>
          <a:p>
            <a:pPr marL="137160" indent="-137160">
              <a:spcAft>
                <a:spcPts val="600"/>
              </a:spcAft>
              <a:buFont typeface="Arial" panose="020B0604020202020204" pitchFamily="34" charset="0"/>
              <a:buChar char="•"/>
            </a:pPr>
            <a:r>
              <a:rPr lang="en-US" sz="10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Ability to excel on measures of academic success such as standardized tests</a:t>
            </a:r>
          </a:p>
          <a:p>
            <a:pPr marL="137160" indent="-137160">
              <a:spcAft>
                <a:spcPts val="600"/>
              </a:spcAft>
              <a:buFont typeface="Arial" panose="020B0604020202020204" pitchFamily="34" charset="0"/>
              <a:buChar char="•"/>
            </a:pPr>
            <a:r>
              <a:rPr lang="en-US" sz="10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Creating motivation to make contributions</a:t>
            </a:r>
          </a:p>
          <a:p>
            <a:pPr marL="137160" indent="-137160">
              <a:spcAft>
                <a:spcPts val="600"/>
              </a:spcAft>
              <a:buFont typeface="Arial" panose="020B0604020202020204" pitchFamily="34" charset="0"/>
              <a:buChar char="•"/>
            </a:pPr>
            <a:r>
              <a:rPr lang="en-US" sz="1000" dirty="0">
                <a:solidFill>
                  <a:srgbClr val="00847D"/>
                </a:solidFill>
                <a:latin typeface="Helvetica Neue" panose="02000503000000020004" pitchFamily="2" charset="0"/>
                <a:ea typeface="Helvetica Neue" panose="02000503000000020004" pitchFamily="2" charset="0"/>
                <a:cs typeface="Helvetica Neue" panose="02000503000000020004" pitchFamily="2" charset="0"/>
              </a:rPr>
              <a:t>Helping to set educational direction by understanding strengths and weaknesses</a:t>
            </a:r>
          </a:p>
        </p:txBody>
      </p:sp>
      <p:sp>
        <p:nvSpPr>
          <p:cNvPr id="29" name="Rectangle 28">
            <a:extLst>
              <a:ext uri="{FF2B5EF4-FFF2-40B4-BE49-F238E27FC236}">
                <a16:creationId xmlns:a16="http://schemas.microsoft.com/office/drawing/2014/main" id="{85FE053A-FEEC-C743-89D4-1F19C150F8A3}"/>
              </a:ext>
            </a:extLst>
          </p:cNvPr>
          <p:cNvSpPr/>
          <p:nvPr/>
        </p:nvSpPr>
        <p:spPr>
          <a:xfrm>
            <a:off x="4927654" y="4120658"/>
            <a:ext cx="3875259" cy="1640449"/>
          </a:xfrm>
          <a:prstGeom prst="rect">
            <a:avLst/>
          </a:prstGeom>
        </p:spPr>
        <p:txBody>
          <a:bodyPr wrap="square" lIns="0" tIns="0" rIns="0" bIns="0">
            <a:spAutoFit/>
          </a:bodyPr>
          <a:lstStyle/>
          <a:p>
            <a:pPr>
              <a:lnSpc>
                <a:spcPct val="90000"/>
              </a:lnSpc>
              <a:spcBef>
                <a:spcPts val="600"/>
              </a:spcBef>
            </a:pPr>
            <a:r>
              <a:rPr lang="en-US" sz="12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Benefits that carry forward into </a:t>
            </a:r>
            <a:r>
              <a:rPr lang="en-US" sz="1200" b="1"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adulthood</a:t>
            </a:r>
            <a:r>
              <a:rPr lang="en-US" sz="12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 include:</a:t>
            </a:r>
            <a:br>
              <a:rPr lang="en-US" sz="12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br>
            <a:endParaRPr lang="en-US" sz="12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endParaRPr>
          </a:p>
          <a:p>
            <a:pPr marL="137160" indent="-137160">
              <a:spcAft>
                <a:spcPts val="600"/>
              </a:spcAft>
              <a:buFont typeface="Arial" panose="020B0604020202020204" pitchFamily="34" charset="0"/>
              <a:buChar char="•"/>
            </a:pPr>
            <a:r>
              <a:rPr lang="en-US" sz="10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Developing well-rounded individuals</a:t>
            </a:r>
          </a:p>
          <a:p>
            <a:pPr marL="137160" indent="-137160">
              <a:spcAft>
                <a:spcPts val="600"/>
              </a:spcAft>
              <a:buFont typeface="Arial" panose="020B0604020202020204" pitchFamily="34" charset="0"/>
              <a:buChar char="•"/>
            </a:pPr>
            <a:r>
              <a:rPr lang="en-US" sz="10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Preparing for the real world</a:t>
            </a:r>
          </a:p>
          <a:p>
            <a:pPr marL="137160" indent="-137160">
              <a:spcAft>
                <a:spcPts val="600"/>
              </a:spcAft>
              <a:buFont typeface="Arial" panose="020B0604020202020204" pitchFamily="34" charset="0"/>
              <a:buChar char="•"/>
            </a:pPr>
            <a:r>
              <a:rPr lang="en-US" sz="10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Motivating and preparing to excel at career goals</a:t>
            </a:r>
          </a:p>
          <a:p>
            <a:pPr marL="137160" indent="-137160">
              <a:spcAft>
                <a:spcPts val="600"/>
              </a:spcAft>
              <a:buFont typeface="Arial" panose="020B0604020202020204" pitchFamily="34" charset="0"/>
              <a:buChar char="•"/>
            </a:pPr>
            <a:r>
              <a:rPr lang="en-US" sz="10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Preparing them for life</a:t>
            </a:r>
          </a:p>
          <a:p>
            <a:pPr marL="137160" indent="-137160">
              <a:spcAft>
                <a:spcPts val="600"/>
              </a:spcAft>
              <a:buFont typeface="Arial" panose="020B0604020202020204" pitchFamily="34" charset="0"/>
              <a:buChar char="•"/>
            </a:pPr>
            <a:r>
              <a:rPr lang="en-US" sz="10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Preparing them for jobs</a:t>
            </a:r>
          </a:p>
          <a:p>
            <a:pPr marL="137160" indent="-137160">
              <a:spcAft>
                <a:spcPts val="600"/>
              </a:spcAft>
              <a:buFont typeface="Arial" panose="020B0604020202020204" pitchFamily="34" charset="0"/>
              <a:buChar char="•"/>
            </a:pPr>
            <a:r>
              <a:rPr lang="en-US" sz="1000" dirty="0">
                <a:solidFill>
                  <a:srgbClr val="BE0475"/>
                </a:solidFill>
                <a:latin typeface="Helvetica Neue" panose="02000503000000020004" pitchFamily="2" charset="0"/>
                <a:ea typeface="Helvetica Neue" panose="02000503000000020004" pitchFamily="2" charset="0"/>
                <a:cs typeface="Helvetica Neue" panose="02000503000000020004" pitchFamily="2" charset="0"/>
              </a:rPr>
              <a:t>Helping them actualize who they want to be </a:t>
            </a:r>
          </a:p>
        </p:txBody>
      </p:sp>
      <p:sp>
        <p:nvSpPr>
          <p:cNvPr id="49" name="Rectangle 48">
            <a:extLst>
              <a:ext uri="{FF2B5EF4-FFF2-40B4-BE49-F238E27FC236}">
                <a16:creationId xmlns:a16="http://schemas.microsoft.com/office/drawing/2014/main" id="{945FF88F-7567-ED47-B3EA-4F384E044A1F}"/>
              </a:ext>
            </a:extLst>
          </p:cNvPr>
          <p:cNvSpPr/>
          <p:nvPr/>
        </p:nvSpPr>
        <p:spPr>
          <a:xfrm>
            <a:off x="4858312" y="3631950"/>
            <a:ext cx="1450141" cy="369332"/>
          </a:xfrm>
          <a:prstGeom prst="rect">
            <a:avLst/>
          </a:prstGeom>
        </p:spPr>
        <p:txBody>
          <a:bodyPr wrap="none">
            <a:spAutoFit/>
          </a:bodyPr>
          <a:lstStyle/>
          <a:p>
            <a:r>
              <a:rPr lang="en-US" b="1" dirty="0">
                <a:solidFill>
                  <a:srgbClr val="BE0475"/>
                </a:solidFill>
                <a:latin typeface="Arial" charset="0"/>
                <a:ea typeface="Arial" charset="0"/>
                <a:cs typeface="Arial" charset="0"/>
              </a:rPr>
              <a:t>Adult Years</a:t>
            </a:r>
          </a:p>
        </p:txBody>
      </p:sp>
    </p:spTree>
    <p:extLst>
      <p:ext uri="{BB962C8B-B14F-4D97-AF65-F5344CB8AC3E}">
        <p14:creationId xmlns:p14="http://schemas.microsoft.com/office/powerpoint/2010/main" val="179175960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557" y="2027701"/>
            <a:ext cx="6366886" cy="2862322"/>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Primary concerns about Montessori education revolve around a perception of insufficient rigor and structure in preparation for non-Montessori academic settings. </a:t>
            </a:r>
          </a:p>
        </p:txBody>
      </p:sp>
    </p:spTree>
    <p:extLst>
      <p:ext uri="{BB962C8B-B14F-4D97-AF65-F5344CB8AC3E}">
        <p14:creationId xmlns:p14="http://schemas.microsoft.com/office/powerpoint/2010/main" val="283819962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055" y="1981846"/>
            <a:ext cx="7045891" cy="2862322"/>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Montessori doesn’t speak enough about knowledge building and the exceptional ways in which you do it</a:t>
            </a:r>
            <a:br>
              <a:rPr lang="en-US" sz="3000" b="1" dirty="0">
                <a:solidFill>
                  <a:srgbClr val="0F498B"/>
                </a:solidFill>
                <a:latin typeface="Helvetica Neue" charset="0"/>
                <a:ea typeface="Helvetica Neue" charset="0"/>
                <a:cs typeface="Helvetica Neue" charset="0"/>
              </a:rPr>
            </a:br>
            <a:r>
              <a:rPr lang="en-US" sz="3000" dirty="0">
                <a:solidFill>
                  <a:srgbClr val="0F498B"/>
                </a:solidFill>
                <a:latin typeface="Helvetica Neue" charset="0"/>
                <a:ea typeface="Helvetica Neue" charset="0"/>
                <a:cs typeface="Helvetica Neue" charset="0"/>
              </a:rPr>
              <a:t>—it must be clear that academics and knowledge building are key qualities </a:t>
            </a:r>
            <a:br>
              <a:rPr lang="en-US" sz="3000" dirty="0">
                <a:solidFill>
                  <a:srgbClr val="0F498B"/>
                </a:solidFill>
                <a:latin typeface="Helvetica Neue" charset="0"/>
                <a:ea typeface="Helvetica Neue" charset="0"/>
                <a:cs typeface="Helvetica Neue" charset="0"/>
              </a:rPr>
            </a:br>
            <a:r>
              <a:rPr lang="en-US" sz="3000" dirty="0">
                <a:solidFill>
                  <a:srgbClr val="0F498B"/>
                </a:solidFill>
                <a:latin typeface="Helvetica Neue" charset="0"/>
                <a:ea typeface="Helvetica Neue" charset="0"/>
                <a:cs typeface="Helvetica Neue" charset="0"/>
              </a:rPr>
              <a:t>of Montessori.</a:t>
            </a:r>
          </a:p>
        </p:txBody>
      </p:sp>
    </p:spTree>
    <p:extLst>
      <p:ext uri="{BB962C8B-B14F-4D97-AF65-F5344CB8AC3E}">
        <p14:creationId xmlns:p14="http://schemas.microsoft.com/office/powerpoint/2010/main" val="69804688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1756E774-75FA-1248-B42D-29EB28249B6B}"/>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Social Justice</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18182138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228600"/>
            <a:ext cx="8686800" cy="3160776"/>
          </a:xfrm>
          <a:prstGeom prst="roundRect">
            <a:avLst>
              <a:gd name="adj" fmla="val 5736"/>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20E6C527-5CE2-9E46-A507-6650AA07ED34}"/>
              </a:ext>
            </a:extLst>
          </p:cNvPr>
          <p:cNvSpPr txBox="1"/>
          <p:nvPr/>
        </p:nvSpPr>
        <p:spPr>
          <a:xfrm>
            <a:off x="1394431" y="4176595"/>
            <a:ext cx="6355138" cy="1107996"/>
          </a:xfrm>
          <a:prstGeom prst="rect">
            <a:avLst/>
          </a:prstGeom>
          <a:noFill/>
        </p:spPr>
        <p:txBody>
          <a:bodyPr wrap="square" rtlCol="0" anchor="ctr">
            <a:spAutoFit/>
          </a:bodyPr>
          <a:lstStyle/>
          <a:p>
            <a:pPr algn="ctr"/>
            <a:r>
              <a:rPr lang="en-US" sz="2200" dirty="0">
                <a:solidFill>
                  <a:srgbClr val="0F498B"/>
                </a:solidFill>
                <a:latin typeface="Helvetica Neue" charset="0"/>
                <a:ea typeface="Helvetica Neue" charset="0"/>
                <a:cs typeface="Helvetica Neue" charset="0"/>
              </a:rPr>
              <a:t>Montessori achieves social justice by helping parents develop capable and just individuals</a:t>
            </a:r>
            <a:br>
              <a:rPr lang="en-US" sz="2200" dirty="0">
                <a:solidFill>
                  <a:srgbClr val="0F498B"/>
                </a:solidFill>
                <a:latin typeface="Helvetica Neue" charset="0"/>
                <a:ea typeface="Helvetica Neue" charset="0"/>
                <a:cs typeface="Helvetica Neue" charset="0"/>
              </a:rPr>
            </a:br>
            <a:r>
              <a:rPr lang="en-US" sz="2200" dirty="0">
                <a:solidFill>
                  <a:srgbClr val="0F498B"/>
                </a:solidFill>
                <a:latin typeface="Helvetica Neue" charset="0"/>
                <a:ea typeface="Helvetica Neue" charset="0"/>
                <a:cs typeface="Helvetica Neue" charset="0"/>
              </a:rPr>
              <a:t>—</a:t>
            </a:r>
            <a:r>
              <a:rPr lang="en-US" sz="2200" b="1" dirty="0">
                <a:solidFill>
                  <a:srgbClr val="0F498B"/>
                </a:solidFill>
                <a:latin typeface="Helvetica Neue" charset="0"/>
                <a:ea typeface="Helvetica Neue" charset="0"/>
                <a:cs typeface="Helvetica Neue" charset="0"/>
              </a:rPr>
              <a:t>it’s about walking the talk.</a:t>
            </a:r>
          </a:p>
        </p:txBody>
      </p:sp>
    </p:spTree>
    <p:extLst>
      <p:ext uri="{BB962C8B-B14F-4D97-AF65-F5344CB8AC3E}">
        <p14:creationId xmlns:p14="http://schemas.microsoft.com/office/powerpoint/2010/main" val="288593269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hidden="1"/>
          <p:cNvGrpSpPr/>
          <p:nvPr/>
        </p:nvGrpSpPr>
        <p:grpSpPr>
          <a:xfrm>
            <a:off x="9507896" y="1316944"/>
            <a:ext cx="2542700" cy="3005759"/>
            <a:chOff x="6027577" y="2127814"/>
            <a:chExt cx="2542700" cy="3005759"/>
          </a:xfrm>
        </p:grpSpPr>
        <p:grpSp>
          <p:nvGrpSpPr>
            <p:cNvPr id="15" name="Group 14"/>
            <p:cNvGrpSpPr/>
            <p:nvPr/>
          </p:nvGrpSpPr>
          <p:grpSpPr>
            <a:xfrm>
              <a:off x="6027577" y="2127814"/>
              <a:ext cx="2542700" cy="3005759"/>
              <a:chOff x="1683407" y="2983941"/>
              <a:chExt cx="2387935" cy="2822809"/>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407" y="2983941"/>
                <a:ext cx="2387935" cy="282280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76" y="5421085"/>
                <a:ext cx="356341" cy="35634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2935" y="5037939"/>
                <a:ext cx="356341" cy="356341"/>
              </a:xfrm>
              <a:prstGeom prst="rect">
                <a:avLst/>
              </a:prstGeom>
            </p:spPr>
          </p:pic>
        </p:grpSp>
        <p:sp>
          <p:nvSpPr>
            <p:cNvPr id="17" name="TextBox 16"/>
            <p:cNvSpPr txBox="1"/>
            <p:nvPr/>
          </p:nvSpPr>
          <p:spPr>
            <a:xfrm>
              <a:off x="7669763" y="4737176"/>
              <a:ext cx="263214" cy="261610"/>
            </a:xfrm>
            <a:prstGeom prst="rect">
              <a:avLst/>
            </a:prstGeom>
            <a:noFill/>
          </p:spPr>
          <p:txBody>
            <a:bodyPr wrap="none" rtlCol="0">
              <a:spAutoFit/>
            </a:bodyPr>
            <a:lstStyle/>
            <a:p>
              <a:pPr defTabSz="914400">
                <a:defRPr/>
              </a:pPr>
              <a:r>
                <a:rPr lang="en-US" sz="1100" b="1" kern="0" dirty="0">
                  <a:solidFill>
                    <a:prstClr val="black"/>
                  </a:solidFill>
                </a:rPr>
                <a:t>1</a:t>
              </a:r>
            </a:p>
          </p:txBody>
        </p:sp>
        <p:sp>
          <p:nvSpPr>
            <p:cNvPr id="19" name="TextBox 18"/>
            <p:cNvSpPr txBox="1"/>
            <p:nvPr/>
          </p:nvSpPr>
          <p:spPr>
            <a:xfrm>
              <a:off x="7364963" y="4320408"/>
              <a:ext cx="263214" cy="261610"/>
            </a:xfrm>
            <a:prstGeom prst="rect">
              <a:avLst/>
            </a:prstGeom>
            <a:noFill/>
          </p:spPr>
          <p:txBody>
            <a:bodyPr wrap="none" rtlCol="0">
              <a:spAutoFit/>
            </a:bodyPr>
            <a:lstStyle/>
            <a:p>
              <a:pPr defTabSz="914400">
                <a:defRPr/>
              </a:pPr>
              <a:r>
                <a:rPr lang="en-US" sz="1100" b="1" kern="0" dirty="0">
                  <a:solidFill>
                    <a:prstClr val="black"/>
                  </a:solidFill>
                </a:rPr>
                <a:t>2</a:t>
              </a:r>
            </a:p>
          </p:txBody>
        </p:sp>
      </p:grpSp>
      <p:sp>
        <p:nvSpPr>
          <p:cNvPr id="34" name="Rectangle 33"/>
          <p:cNvSpPr/>
          <p:nvPr/>
        </p:nvSpPr>
        <p:spPr>
          <a:xfrm>
            <a:off x="423029" y="1883518"/>
            <a:ext cx="8294370" cy="338554"/>
          </a:xfrm>
          <a:prstGeom prst="rect">
            <a:avLst/>
          </a:prstGeom>
        </p:spPr>
        <p:txBody>
          <a:bodyPr wrap="square">
            <a:spAutoFit/>
          </a:bodyPr>
          <a:lstStyle/>
          <a:p>
            <a:pPr algn="ctr" defTabSz="914400">
              <a:defRPr/>
            </a:pPr>
            <a:r>
              <a:rPr lang="en-US" sz="16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QUANTITATIVE SURVEY</a:t>
            </a:r>
          </a:p>
        </p:txBody>
      </p:sp>
      <p:sp>
        <p:nvSpPr>
          <p:cNvPr id="22" name="Rectangle 21"/>
          <p:cNvSpPr/>
          <p:nvPr/>
        </p:nvSpPr>
        <p:spPr>
          <a:xfrm>
            <a:off x="759379" y="2174441"/>
            <a:ext cx="1891595" cy="1138773"/>
          </a:xfrm>
          <a:prstGeom prst="rect">
            <a:avLst/>
          </a:prstGeom>
        </p:spPr>
        <p:txBody>
          <a:bodyPr wrap="square">
            <a:spAutoFit/>
          </a:bodyPr>
          <a:lstStyle/>
          <a:p>
            <a:pPr defTabSz="914400">
              <a:defRPr/>
            </a:pPr>
            <a:r>
              <a:rPr lang="en-US" sz="17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25-minute online survey among 1,449 parents who: </a:t>
            </a:r>
          </a:p>
        </p:txBody>
      </p:sp>
      <p:sp>
        <p:nvSpPr>
          <p:cNvPr id="24" name="Rectangle 23"/>
          <p:cNvSpPr/>
          <p:nvPr/>
        </p:nvSpPr>
        <p:spPr>
          <a:xfrm>
            <a:off x="2569092" y="2364657"/>
            <a:ext cx="6097769" cy="933589"/>
          </a:xfrm>
          <a:prstGeom prst="rect">
            <a:avLst/>
          </a:prstGeom>
        </p:spPr>
        <p:txBody>
          <a:bodyPr wrap="square">
            <a:spAutoFit/>
          </a:bodyPr>
          <a:lstStyle/>
          <a:p>
            <a:pPr marL="169863" indent="-169863" defTabSz="914400">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Are decision-makers for their child’s early education.</a:t>
            </a:r>
          </a:p>
          <a:p>
            <a:pPr marL="169863" indent="-169863" defTabSz="914400">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Some level of community engagement—voting, attending meetings, contacting representatives, attending PTA or school board meetings, signing petitions, etc.</a:t>
            </a:r>
          </a:p>
          <a:p>
            <a:pPr marL="169863" indent="-169863" defTabSz="914400">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10% of parents had a child in Montessori at some point (3% current/7% lapsed).</a:t>
            </a:r>
          </a:p>
        </p:txBody>
      </p:sp>
      <p:graphicFrame>
        <p:nvGraphicFramePr>
          <p:cNvPr id="26" name="Chart 25"/>
          <p:cNvGraphicFramePr/>
          <p:nvPr>
            <p:extLst>
              <p:ext uri="{D42A27DB-BD31-4B8C-83A1-F6EECF244321}">
                <p14:modId xmlns:p14="http://schemas.microsoft.com/office/powerpoint/2010/main" val="2918700191"/>
              </p:ext>
            </p:extLst>
          </p:nvPr>
        </p:nvGraphicFramePr>
        <p:xfrm>
          <a:off x="378928" y="3792689"/>
          <a:ext cx="2771337" cy="291342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5383621" y="4029339"/>
            <a:ext cx="167080" cy="246221"/>
          </a:xfrm>
          <a:prstGeom prst="rect">
            <a:avLst/>
          </a:prstGeom>
        </p:spPr>
        <p:txBody>
          <a:bodyPr wrap="square">
            <a:spAutoFit/>
          </a:bodyPr>
          <a:lstStyle/>
          <a:p>
            <a:pPr algn="ctr" fontAlgn="b"/>
            <a:endParaRPr lang="en-US" sz="1000" b="1">
              <a:solidFill>
                <a:srgbClr val="000000"/>
              </a:solidFill>
              <a:latin typeface="Calibri" panose="020F0502020204030204" pitchFamily="34" charset="0"/>
            </a:endParaRPr>
          </a:p>
        </p:txBody>
      </p:sp>
      <p:sp>
        <p:nvSpPr>
          <p:cNvPr id="31" name="Rectangle 30"/>
          <p:cNvSpPr/>
          <p:nvPr/>
        </p:nvSpPr>
        <p:spPr>
          <a:xfrm>
            <a:off x="921169" y="3879234"/>
            <a:ext cx="1705196" cy="276999"/>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Age of child</a:t>
            </a:r>
          </a:p>
        </p:txBody>
      </p:sp>
      <p:sp>
        <p:nvSpPr>
          <p:cNvPr id="32" name="TextBox 31"/>
          <p:cNvSpPr txBox="1"/>
          <p:nvPr/>
        </p:nvSpPr>
        <p:spPr>
          <a:xfrm>
            <a:off x="3203361" y="3816868"/>
            <a:ext cx="2679280" cy="461665"/>
          </a:xfrm>
          <a:prstGeom prst="rect">
            <a:avLst/>
          </a:prstGeom>
          <a:noFill/>
        </p:spPr>
        <p:txBody>
          <a:bodyPr wrap="square" rtlCol="0">
            <a:spAutoFit/>
          </a:bodyPr>
          <a:lstStyle/>
          <a:p>
            <a:pPr algn="ct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Current, Past or Expected </a:t>
            </a:r>
          </a:p>
          <a:p>
            <a:pPr algn="ct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Participation</a:t>
            </a:r>
          </a:p>
        </p:txBody>
      </p:sp>
      <p:graphicFrame>
        <p:nvGraphicFramePr>
          <p:cNvPr id="33" name="Chart 32"/>
          <p:cNvGraphicFramePr/>
          <p:nvPr>
            <p:extLst>
              <p:ext uri="{D42A27DB-BD31-4B8C-83A1-F6EECF244321}">
                <p14:modId xmlns:p14="http://schemas.microsoft.com/office/powerpoint/2010/main" val="2986230181"/>
              </p:ext>
            </p:extLst>
          </p:nvPr>
        </p:nvGraphicFramePr>
        <p:xfrm>
          <a:off x="3115969" y="4329435"/>
          <a:ext cx="2766671" cy="206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p:cNvGraphicFramePr/>
          <p:nvPr>
            <p:extLst>
              <p:ext uri="{D42A27DB-BD31-4B8C-83A1-F6EECF244321}">
                <p14:modId xmlns:p14="http://schemas.microsoft.com/office/powerpoint/2010/main" val="1262144279"/>
              </p:ext>
            </p:extLst>
          </p:nvPr>
        </p:nvGraphicFramePr>
        <p:xfrm>
          <a:off x="6110965" y="4325934"/>
          <a:ext cx="2782468" cy="2164696"/>
        </p:xfrm>
        <a:graphic>
          <a:graphicData uri="http://schemas.openxmlformats.org/drawingml/2006/chart">
            <c:chart xmlns:c="http://schemas.openxmlformats.org/drawingml/2006/chart" xmlns:r="http://schemas.openxmlformats.org/officeDocument/2006/relationships" r:id="rId6"/>
          </a:graphicData>
        </a:graphic>
      </p:graphicFrame>
      <p:sp>
        <p:nvSpPr>
          <p:cNvPr id="37" name="Rectangle 36"/>
          <p:cNvSpPr/>
          <p:nvPr/>
        </p:nvSpPr>
        <p:spPr>
          <a:xfrm flipH="1">
            <a:off x="6023477" y="3816868"/>
            <a:ext cx="2722737" cy="461665"/>
          </a:xfrm>
          <a:prstGeom prst="rect">
            <a:avLst/>
          </a:prstGeom>
        </p:spPr>
        <p:txBody>
          <a:bodyPr wrap="square">
            <a:spAutoFit/>
          </a:bodyPr>
          <a:lstStyle/>
          <a:p>
            <a:pPr algn="ctr" fontAlgn="b"/>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Current Educational </a:t>
            </a:r>
            <a:b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b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Environment</a:t>
            </a:r>
          </a:p>
        </p:txBody>
      </p:sp>
      <p:sp>
        <p:nvSpPr>
          <p:cNvPr id="38" name="Rounded Rectangle 37">
            <a:extLst>
              <a:ext uri="{FF2B5EF4-FFF2-40B4-BE49-F238E27FC236}">
                <a16:creationId xmlns:a16="http://schemas.microsoft.com/office/drawing/2014/main" id="{5E4FD5B7-6D1D-7E4F-99A6-6B8A1F9E8F0B}"/>
              </a:ext>
            </a:extLst>
          </p:cNvPr>
          <p:cNvSpPr/>
          <p:nvPr/>
        </p:nvSpPr>
        <p:spPr bwMode="auto">
          <a:xfrm>
            <a:off x="423028" y="340895"/>
            <a:ext cx="8294370" cy="119011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dirty="0">
                <a:solidFill>
                  <a:schemeClr val="bg1"/>
                </a:solidFill>
                <a:latin typeface="Helvetica Neue" charset="0"/>
                <a:ea typeface="Helvetica Neue" charset="0"/>
                <a:cs typeface="Helvetica Neue" charset="0"/>
              </a:rPr>
              <a:t>Nationwide survey: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1,449 parents with children ages 0-16 at home </a:t>
            </a:r>
          </a:p>
        </p:txBody>
      </p:sp>
      <p:sp>
        <p:nvSpPr>
          <p:cNvPr id="10" name="TextBox 9"/>
          <p:cNvSpPr txBox="1"/>
          <p:nvPr/>
        </p:nvSpPr>
        <p:spPr>
          <a:xfrm>
            <a:off x="7932960" y="428641"/>
            <a:ext cx="735822" cy="261610"/>
          </a:xfrm>
          <a:prstGeom prst="rect">
            <a:avLst/>
          </a:prstGeom>
          <a:noFill/>
        </p:spPr>
        <p:txBody>
          <a:bodyPr wrap="square" rtlCol="0">
            <a:spAutoFit/>
          </a:bodyPr>
          <a:lstStyle/>
          <a:p>
            <a:pPr algn="ctr" defTabSz="914400">
              <a:defRPr/>
            </a:pPr>
            <a:r>
              <a:rPr lang="en-US" sz="1100" b="1" kern="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25 MIN</a:t>
            </a:r>
          </a:p>
        </p:txBody>
      </p:sp>
      <p:sp>
        <p:nvSpPr>
          <p:cNvPr id="39" name="Rounded Rectangle 38">
            <a:extLst>
              <a:ext uri="{FF2B5EF4-FFF2-40B4-BE49-F238E27FC236}">
                <a16:creationId xmlns:a16="http://schemas.microsoft.com/office/drawing/2014/main" id="{AE393B21-4355-714D-8426-D534BB561A70}"/>
              </a:ext>
            </a:extLst>
          </p:cNvPr>
          <p:cNvSpPr/>
          <p:nvPr/>
        </p:nvSpPr>
        <p:spPr bwMode="auto">
          <a:xfrm>
            <a:off x="423028" y="1693376"/>
            <a:ext cx="8294370" cy="1844576"/>
          </a:xfrm>
          <a:prstGeom prst="roundRect">
            <a:avLst>
              <a:gd name="adj" fmla="val 7963"/>
            </a:avLst>
          </a:prstGeom>
          <a:noFill/>
          <a:ln w="12700" cap="flat" cmpd="sng" algn="ctr">
            <a:solidFill>
              <a:srgbClr val="0F498B"/>
            </a:solid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endParaRPr lang="en-US" sz="2400" b="1" dirty="0">
              <a:solidFill>
                <a:srgbClr val="0F498B"/>
              </a:solidFill>
              <a:latin typeface="Helvetica Neue" charset="0"/>
              <a:ea typeface="Helvetica Neue" charset="0"/>
              <a:cs typeface="Helvetica Neue" charset="0"/>
            </a:endParaRPr>
          </a:p>
        </p:txBody>
      </p:sp>
      <p:pic>
        <p:nvPicPr>
          <p:cNvPr id="25" name="Picture 24">
            <a:extLst>
              <a:ext uri="{FF2B5EF4-FFF2-40B4-BE49-F238E27FC236}">
                <a16:creationId xmlns:a16="http://schemas.microsoft.com/office/drawing/2014/main" id="{104EB0C4-4492-5F4C-BC07-5B605ED283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98803" y="4804347"/>
            <a:ext cx="572375" cy="470823"/>
          </a:xfrm>
          <a:prstGeom prst="rect">
            <a:avLst/>
          </a:prstGeom>
        </p:spPr>
      </p:pic>
      <p:pic>
        <p:nvPicPr>
          <p:cNvPr id="40" name="Picture 39">
            <a:extLst>
              <a:ext uri="{FF2B5EF4-FFF2-40B4-BE49-F238E27FC236}">
                <a16:creationId xmlns:a16="http://schemas.microsoft.com/office/drawing/2014/main" id="{1730F824-39F8-144F-857C-A1C440319D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18556" y="4599885"/>
            <a:ext cx="600940" cy="539162"/>
          </a:xfrm>
          <a:prstGeom prst="rect">
            <a:avLst/>
          </a:prstGeom>
        </p:spPr>
      </p:pic>
      <p:pic>
        <p:nvPicPr>
          <p:cNvPr id="41" name="Picture 40">
            <a:extLst>
              <a:ext uri="{FF2B5EF4-FFF2-40B4-BE49-F238E27FC236}">
                <a16:creationId xmlns:a16="http://schemas.microsoft.com/office/drawing/2014/main" id="{1A111836-A8B3-8D44-9677-ED53248FDF9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56387" y="5221111"/>
            <a:ext cx="463225" cy="571851"/>
          </a:xfrm>
          <a:prstGeom prst="rect">
            <a:avLst/>
          </a:prstGeom>
        </p:spPr>
      </p:pic>
    </p:spTree>
    <p:extLst>
      <p:ext uri="{BB962C8B-B14F-4D97-AF65-F5344CB8AC3E}">
        <p14:creationId xmlns:p14="http://schemas.microsoft.com/office/powerpoint/2010/main" val="1734563507"/>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CE53B-1577-8848-9BEB-253D67FC84C3}"/>
              </a:ext>
            </a:extLst>
          </p:cNvPr>
          <p:cNvSpPr txBox="1"/>
          <p:nvPr/>
        </p:nvSpPr>
        <p:spPr>
          <a:xfrm>
            <a:off x="1450673" y="1416958"/>
            <a:ext cx="6555903" cy="4247317"/>
          </a:xfrm>
          <a:prstGeom prst="rect">
            <a:avLst/>
          </a:prstGeom>
          <a:noFill/>
        </p:spPr>
        <p:txBody>
          <a:bodyPr wrap="square" rtlCol="0" anchor="ctr">
            <a:spAutoFit/>
          </a:bodyPr>
          <a:lstStyle/>
          <a:p>
            <a:r>
              <a:rPr lang="en-US" sz="2500" b="1" dirty="0">
                <a:solidFill>
                  <a:srgbClr val="0F498B"/>
                </a:solidFill>
                <a:latin typeface="Helvetica Neue" charset="0"/>
                <a:ea typeface="Helvetica Neue" charset="0"/>
                <a:cs typeface="Helvetica Neue" charset="0"/>
              </a:rPr>
              <a:t>Parents see societal benefits from their child’s ideal development: </a:t>
            </a:r>
          </a:p>
          <a:p>
            <a:endParaRPr lang="en-US" sz="2000" b="1"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37% value Better Behavior most </a:t>
            </a:r>
            <a:r>
              <a:rPr lang="en-US" sz="2000" dirty="0">
                <a:solidFill>
                  <a:srgbClr val="0F498B"/>
                </a:solidFill>
                <a:latin typeface="Helvetica Neue" charset="0"/>
                <a:ea typeface="Helvetica Neue" charset="0"/>
                <a:cs typeface="Helvetica Neue" charset="0"/>
              </a:rPr>
              <a:t>(reduces crime, increases safety for the community overall).</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29% value Better Values most </a:t>
            </a:r>
            <a:r>
              <a:rPr lang="en-US" sz="2000" dirty="0">
                <a:solidFill>
                  <a:srgbClr val="0F498B"/>
                </a:solidFill>
                <a:latin typeface="Helvetica Neue" charset="0"/>
                <a:ea typeface="Helvetica Neue" charset="0"/>
                <a:cs typeface="Helvetica Neue" charset="0"/>
              </a:rPr>
              <a:t>(builds respect and tolerance, promotes acceptance of diversity and mutual respect in society, promotes better values).</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19% value Better Conditions most.</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15% value Better Citizenry most.</a:t>
            </a:r>
          </a:p>
          <a:p>
            <a:pPr marL="342900" indent="-342900">
              <a:buFont typeface="Arial" panose="020B0604020202020204" pitchFamily="34" charset="0"/>
              <a:buChar char="•"/>
            </a:pPr>
            <a:endParaRPr lang="en-US" sz="2000" b="1" dirty="0">
              <a:solidFill>
                <a:srgbClr val="0F498B"/>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26695874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88956BE4-B8A8-FB43-889A-C88E25F3CA15}"/>
              </a:ext>
            </a:extLst>
          </p:cNvPr>
          <p:cNvSpPr txBox="1"/>
          <p:nvPr/>
        </p:nvSpPr>
        <p:spPr>
          <a:xfrm>
            <a:off x="1151764" y="2374954"/>
            <a:ext cx="6840473" cy="2400657"/>
          </a:xfrm>
          <a:prstGeom prst="rect">
            <a:avLst/>
          </a:prstGeom>
          <a:noFill/>
        </p:spPr>
        <p:txBody>
          <a:bodyPr wrap="square" rtlCol="0" anchor="ctr">
            <a:spAutoFit/>
          </a:bodyPr>
          <a:lstStyle/>
          <a:p>
            <a:pPr algn="ctr"/>
            <a:r>
              <a:rPr lang="en-US" sz="3000" dirty="0">
                <a:solidFill>
                  <a:schemeClr val="bg1"/>
                </a:solidFill>
                <a:latin typeface="Helvetica Neue" charset="0"/>
                <a:ea typeface="Helvetica Neue" charset="0"/>
                <a:cs typeface="Helvetica Neue" charset="0"/>
              </a:rPr>
              <a:t>While Montessori parents very much want a just and equitable world, they believe we create it by </a:t>
            </a:r>
            <a:r>
              <a:rPr lang="en-US" sz="3000" b="1" dirty="0">
                <a:solidFill>
                  <a:schemeClr val="bg1"/>
                </a:solidFill>
                <a:latin typeface="Helvetica Neue" charset="0"/>
                <a:ea typeface="Helvetica Neue" charset="0"/>
                <a:cs typeface="Helvetica Neue" charset="0"/>
              </a:rPr>
              <a:t>developing just and equitable individuals through Montessori education.</a:t>
            </a:r>
          </a:p>
        </p:txBody>
      </p:sp>
    </p:spTree>
    <p:extLst>
      <p:ext uri="{BB962C8B-B14F-4D97-AF65-F5344CB8AC3E}">
        <p14:creationId xmlns:p14="http://schemas.microsoft.com/office/powerpoint/2010/main" val="3503844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0218" y="2225486"/>
            <a:ext cx="6963565" cy="2400657"/>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Social justice means greater </a:t>
            </a:r>
            <a:br>
              <a:rPr lang="en-US" sz="3000" b="1" dirty="0">
                <a:solidFill>
                  <a:srgbClr val="0F498B"/>
                </a:solidFill>
                <a:latin typeface="Helvetica Neue" charset="0"/>
                <a:ea typeface="Helvetica Neue" charset="0"/>
                <a:cs typeface="Helvetica Neue" charset="0"/>
              </a:rPr>
            </a:br>
            <a:r>
              <a:rPr lang="en-US" sz="3000" b="1" dirty="0">
                <a:solidFill>
                  <a:srgbClr val="0F498B"/>
                </a:solidFill>
                <a:latin typeface="Helvetica Neue" charset="0"/>
                <a:ea typeface="Helvetica Neue" charset="0"/>
                <a:cs typeface="Helvetica Neue" charset="0"/>
              </a:rPr>
              <a:t>access to Montessori—</a:t>
            </a:r>
            <a:r>
              <a:rPr lang="en-US" sz="3000" dirty="0">
                <a:solidFill>
                  <a:srgbClr val="0F498B"/>
                </a:solidFill>
                <a:latin typeface="Helvetica Neue" charset="0"/>
                <a:ea typeface="Helvetica Neue" charset="0"/>
                <a:cs typeface="Helvetica Neue" charset="0"/>
              </a:rPr>
              <a:t>and only </a:t>
            </a:r>
            <a:r>
              <a:rPr lang="en-US" sz="3000" dirty="0" err="1">
                <a:solidFill>
                  <a:srgbClr val="0F498B"/>
                </a:solidFill>
                <a:latin typeface="Helvetica Neue" charset="0"/>
                <a:ea typeface="Helvetica Neue" charset="0"/>
                <a:cs typeface="Helvetica Neue" charset="0"/>
              </a:rPr>
              <a:t>Montessorians</a:t>
            </a:r>
            <a:r>
              <a:rPr lang="en-US" sz="3000" dirty="0">
                <a:solidFill>
                  <a:srgbClr val="0F498B"/>
                </a:solidFill>
                <a:latin typeface="Helvetica Neue" charset="0"/>
                <a:ea typeface="Helvetica Neue" charset="0"/>
                <a:cs typeface="Helvetica Neue" charset="0"/>
              </a:rPr>
              <a:t> can create that by attracting more teachers and creating more schools in more communities.</a:t>
            </a:r>
          </a:p>
        </p:txBody>
      </p:sp>
    </p:spTree>
    <p:extLst>
      <p:ext uri="{BB962C8B-B14F-4D97-AF65-F5344CB8AC3E}">
        <p14:creationId xmlns:p14="http://schemas.microsoft.com/office/powerpoint/2010/main" val="269149549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42EB460E-DE96-0742-824E-A6DAAEC694C6}"/>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Messaging</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368370500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CE53B-1577-8848-9BEB-253D67FC84C3}"/>
              </a:ext>
            </a:extLst>
          </p:cNvPr>
          <p:cNvSpPr txBox="1"/>
          <p:nvPr/>
        </p:nvSpPr>
        <p:spPr>
          <a:xfrm>
            <a:off x="1439522" y="1417554"/>
            <a:ext cx="7269581" cy="4201150"/>
          </a:xfrm>
          <a:prstGeom prst="rect">
            <a:avLst/>
          </a:prstGeom>
          <a:noFill/>
        </p:spPr>
        <p:txBody>
          <a:bodyPr wrap="square" rtlCol="0" anchor="ctr">
            <a:spAutoFit/>
          </a:bodyPr>
          <a:lstStyle/>
          <a:p>
            <a:r>
              <a:rPr lang="en-US" sz="2500" b="1" dirty="0">
                <a:solidFill>
                  <a:srgbClr val="0F498B"/>
                </a:solidFill>
                <a:latin typeface="Helvetica Neue" charset="0"/>
                <a:ea typeface="Helvetica Neue" charset="0"/>
                <a:cs typeface="Helvetica Neue" charset="0"/>
              </a:rPr>
              <a:t>What it means strategically: </a:t>
            </a:r>
          </a:p>
          <a:p>
            <a:endParaRPr lang="en-US" sz="2000" b="1"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We have them at hello—provide the confidence for parents to follow their intuition,</a:t>
            </a:r>
            <a:br>
              <a:rPr lang="en-US" dirty="0">
                <a:solidFill>
                  <a:srgbClr val="0F498B"/>
                </a:solidFill>
                <a:latin typeface="Helvetica Neue" charset="0"/>
                <a:ea typeface="Helvetica Neue" charset="0"/>
                <a:cs typeface="Helvetica Neue" charset="0"/>
              </a:rPr>
            </a:br>
            <a:r>
              <a:rPr lang="en-US" dirty="0">
                <a:solidFill>
                  <a:srgbClr val="0F498B"/>
                </a:solidFill>
                <a:latin typeface="Helvetica Neue" charset="0"/>
                <a:ea typeface="Helvetica Neue" charset="0"/>
                <a:cs typeface="Helvetica Neue" charset="0"/>
              </a:rPr>
              <a:t>select the program, and stick with it.</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Teachers need to be visible, acknowledged, and multiplied.</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Be for the parent—make them a partner in the experience.</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Take credit for building knowledge.</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Great effort should be put into scaling and retention.</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Social justice is access to Montessori.</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dirty="0">
                <a:solidFill>
                  <a:srgbClr val="0F498B"/>
                </a:solidFill>
                <a:latin typeface="Helvetica Neue" charset="0"/>
                <a:ea typeface="Helvetica Neue" charset="0"/>
                <a:cs typeface="Helvetica Neue" charset="0"/>
              </a:rPr>
              <a:t>You need better, more, and more coordinated communication.</a:t>
            </a:r>
          </a:p>
        </p:txBody>
      </p:sp>
    </p:spTree>
    <p:extLst>
      <p:ext uri="{BB962C8B-B14F-4D97-AF65-F5344CB8AC3E}">
        <p14:creationId xmlns:p14="http://schemas.microsoft.com/office/powerpoint/2010/main" val="34926613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8" name="TextBox 7">
            <a:extLst>
              <a:ext uri="{FF2B5EF4-FFF2-40B4-BE49-F238E27FC236}">
                <a16:creationId xmlns:a16="http://schemas.microsoft.com/office/drawing/2014/main" id="{88956BE4-B8A8-FB43-889A-C88E25F3CA15}"/>
              </a:ext>
            </a:extLst>
          </p:cNvPr>
          <p:cNvSpPr txBox="1"/>
          <p:nvPr/>
        </p:nvSpPr>
        <p:spPr>
          <a:xfrm>
            <a:off x="2048282" y="2570218"/>
            <a:ext cx="5047436" cy="1936981"/>
          </a:xfrm>
          <a:prstGeom prst="rect">
            <a:avLst/>
          </a:prstGeom>
          <a:noFill/>
        </p:spPr>
        <p:txBody>
          <a:bodyPr wrap="square" rtlCol="0" anchor="ctr">
            <a:spAutoFit/>
          </a:bodyPr>
          <a:lstStyle/>
          <a:p>
            <a:pPr algn="ctr"/>
            <a:r>
              <a:rPr lang="en-US" sz="3000" dirty="0">
                <a:solidFill>
                  <a:schemeClr val="bg1"/>
                </a:solidFill>
                <a:latin typeface="Helvetica Neue" charset="0"/>
                <a:ea typeface="Helvetica Neue" charset="0"/>
                <a:cs typeface="Helvetica Neue" charset="0"/>
              </a:rPr>
              <a:t>Parents don’t always know what Montessori is, </a:t>
            </a:r>
            <a:r>
              <a:rPr lang="en-US" sz="3000" b="1" dirty="0">
                <a:solidFill>
                  <a:schemeClr val="bg1"/>
                </a:solidFill>
                <a:latin typeface="Helvetica Neue" charset="0"/>
                <a:ea typeface="Helvetica Neue" charset="0"/>
                <a:cs typeface="Helvetica Neue" charset="0"/>
              </a:rPr>
              <a:t>but they believe it is ideal and want it for their children. </a:t>
            </a:r>
          </a:p>
        </p:txBody>
      </p:sp>
    </p:spTree>
    <p:extLst>
      <p:ext uri="{BB962C8B-B14F-4D97-AF65-F5344CB8AC3E}">
        <p14:creationId xmlns:p14="http://schemas.microsoft.com/office/powerpoint/2010/main" val="736973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0218" y="2225486"/>
            <a:ext cx="6963565" cy="2400657"/>
          </a:xfrm>
          <a:prstGeom prst="rect">
            <a:avLst/>
          </a:prstGeom>
          <a:noFill/>
        </p:spPr>
        <p:txBody>
          <a:bodyPr wrap="square" rtlCol="0" anchor="ctr">
            <a:spAutoFit/>
          </a:bodyPr>
          <a:lstStyle/>
          <a:p>
            <a:pPr algn="ctr"/>
            <a:r>
              <a:rPr lang="en-US" sz="3000" dirty="0">
                <a:solidFill>
                  <a:srgbClr val="0F498B"/>
                </a:solidFill>
                <a:latin typeface="Helvetica Neue" charset="0"/>
                <a:ea typeface="Helvetica Neue" charset="0"/>
                <a:cs typeface="Helvetica Neue" charset="0"/>
              </a:rPr>
              <a:t>They rely on Montessori to help them develop the </a:t>
            </a:r>
            <a:r>
              <a:rPr lang="en-US" sz="3000" b="1" dirty="0">
                <a:solidFill>
                  <a:srgbClr val="0F498B"/>
                </a:solidFill>
                <a:latin typeface="Helvetica Neue" charset="0"/>
                <a:ea typeface="Helvetica Neue" charset="0"/>
                <a:cs typeface="Helvetica Neue" charset="0"/>
              </a:rPr>
              <a:t>moral, emotional, and behavioral abilities </a:t>
            </a:r>
            <a:r>
              <a:rPr lang="en-US" sz="3000" dirty="0">
                <a:solidFill>
                  <a:srgbClr val="0F498B"/>
                </a:solidFill>
                <a:latin typeface="Helvetica Neue" charset="0"/>
                <a:ea typeface="Helvetica Neue" charset="0"/>
                <a:cs typeface="Helvetica Neue" charset="0"/>
              </a:rPr>
              <a:t>that they understand to be key to helping their children become capable individuals.</a:t>
            </a:r>
          </a:p>
        </p:txBody>
      </p:sp>
    </p:spTree>
    <p:extLst>
      <p:ext uri="{BB962C8B-B14F-4D97-AF65-F5344CB8AC3E}">
        <p14:creationId xmlns:p14="http://schemas.microsoft.com/office/powerpoint/2010/main" val="287924523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EED630F-C98F-E844-9181-032F7B4AFEF6}"/>
              </a:ext>
            </a:extLst>
          </p:cNvPr>
          <p:cNvSpPr/>
          <p:nvPr/>
        </p:nvSpPr>
        <p:spPr bwMode="auto">
          <a:xfrm>
            <a:off x="697230" y="1577341"/>
            <a:ext cx="7749540" cy="2019300"/>
          </a:xfrm>
          <a:prstGeom prst="roundRect">
            <a:avLst>
              <a:gd name="adj" fmla="val 7963"/>
            </a:avLst>
          </a:prstGeom>
          <a:solidFill>
            <a:srgbClr val="00847D"/>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pPr algn="ctr"/>
            <a:r>
              <a:rPr lang="en-US" sz="2400" dirty="0">
                <a:solidFill>
                  <a:schemeClr val="bg1"/>
                </a:solidFill>
                <a:latin typeface="Helvetica Neue" charset="0"/>
                <a:ea typeface="Helvetica Neue" charset="0"/>
                <a:cs typeface="Helvetica Neue" charset="0"/>
              </a:rPr>
              <a:t>Good messaging is not </a:t>
            </a:r>
            <a:br>
              <a:rPr lang="en-US" sz="2400" dirty="0">
                <a:solidFill>
                  <a:schemeClr val="bg1"/>
                </a:solidFill>
                <a:latin typeface="Helvetica Neue" charset="0"/>
                <a:ea typeface="Helvetica Neue" charset="0"/>
                <a:cs typeface="Helvetica Neue" charset="0"/>
              </a:rPr>
            </a:br>
            <a:r>
              <a:rPr lang="en-US" sz="2400" dirty="0">
                <a:solidFill>
                  <a:schemeClr val="bg1"/>
                </a:solidFill>
                <a:latin typeface="Helvetica Neue" charset="0"/>
                <a:ea typeface="Helvetica Neue" charset="0"/>
                <a:cs typeface="Helvetica Neue" charset="0"/>
              </a:rPr>
              <a:t>what we want to say…</a:t>
            </a:r>
          </a:p>
        </p:txBody>
      </p:sp>
      <p:sp>
        <p:nvSpPr>
          <p:cNvPr id="5" name="Rounded Rectangle 4">
            <a:extLst>
              <a:ext uri="{FF2B5EF4-FFF2-40B4-BE49-F238E27FC236}">
                <a16:creationId xmlns:a16="http://schemas.microsoft.com/office/drawing/2014/main" id="{7612AF20-0AD6-D440-9DFB-E3EDCC9CAAF6}"/>
              </a:ext>
            </a:extLst>
          </p:cNvPr>
          <p:cNvSpPr/>
          <p:nvPr/>
        </p:nvSpPr>
        <p:spPr bwMode="auto">
          <a:xfrm>
            <a:off x="697230" y="3726181"/>
            <a:ext cx="7749540" cy="2019300"/>
          </a:xfrm>
          <a:prstGeom prst="roundRect">
            <a:avLst>
              <a:gd name="adj" fmla="val 7963"/>
            </a:avLst>
          </a:prstGeom>
          <a:solidFill>
            <a:srgbClr val="39B4A8"/>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pPr algn="ctr"/>
            <a:r>
              <a:rPr lang="en-US" sz="2400" b="1" dirty="0">
                <a:solidFill>
                  <a:schemeClr val="bg1"/>
                </a:solidFill>
                <a:latin typeface="Helvetica Neue" charset="0"/>
                <a:ea typeface="Helvetica Neue" charset="0"/>
                <a:cs typeface="Helvetica Neue" charset="0"/>
              </a:rPr>
              <a:t>…it’s what people want to hear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us say while we remain consistent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with our principles.</a:t>
            </a:r>
          </a:p>
        </p:txBody>
      </p:sp>
    </p:spTree>
    <p:extLst>
      <p:ext uri="{BB962C8B-B14F-4D97-AF65-F5344CB8AC3E}">
        <p14:creationId xmlns:p14="http://schemas.microsoft.com/office/powerpoint/2010/main" val="2472638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9313" y="2309163"/>
            <a:ext cx="5625374" cy="2246769"/>
          </a:xfrm>
          <a:prstGeom prst="rect">
            <a:avLst/>
          </a:prstGeom>
          <a:noFill/>
        </p:spPr>
        <p:txBody>
          <a:bodyPr wrap="square" rtlCol="0" anchor="ctr">
            <a:spAutoFit/>
          </a:bodyPr>
          <a:lstStyle/>
          <a:p>
            <a:pPr algn="ctr"/>
            <a:r>
              <a:rPr lang="en-US" sz="3500" b="1" dirty="0">
                <a:solidFill>
                  <a:srgbClr val="0F498B"/>
                </a:solidFill>
                <a:latin typeface="Helvetica Neue" charset="0"/>
                <a:ea typeface="Helvetica Neue" charset="0"/>
                <a:cs typeface="Helvetica Neue" charset="0"/>
              </a:rPr>
              <a:t>Quantitative research shows us how to motivate Montessori and non-Montessori parents.</a:t>
            </a:r>
          </a:p>
        </p:txBody>
      </p:sp>
    </p:spTree>
    <p:extLst>
      <p:ext uri="{BB962C8B-B14F-4D97-AF65-F5344CB8AC3E}">
        <p14:creationId xmlns:p14="http://schemas.microsoft.com/office/powerpoint/2010/main" val="113384965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gray">
          <a:xfrm>
            <a:off x="4401331"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Behaviorally </a:t>
            </a:r>
          </a:p>
          <a:p>
            <a:pPr algn="ctr">
              <a:lnSpc>
                <a:spcPts val="1100"/>
              </a:lnSpc>
              <a:defRPr/>
            </a:pPr>
            <a:r>
              <a:rPr lang="en-US" sz="800" b="1" kern="0" dirty="0">
                <a:solidFill>
                  <a:schemeClr val="bg1"/>
                </a:solidFill>
                <a:latin typeface="Helvetica" pitchFamily="2" charset="0"/>
                <a:ea typeface="ＭＳ Ｐゴシック" pitchFamily="34" charset="-128"/>
              </a:rPr>
              <a:t>Prepared </a:t>
            </a:r>
          </a:p>
        </p:txBody>
      </p:sp>
      <p:sp>
        <p:nvSpPr>
          <p:cNvPr id="10" name="Oval 9"/>
          <p:cNvSpPr/>
          <p:nvPr/>
        </p:nvSpPr>
        <p:spPr bwMode="gray">
          <a:xfrm>
            <a:off x="6571654" y="5074164"/>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Socially</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4" name="Oval 13"/>
          <p:cNvSpPr/>
          <p:nvPr/>
        </p:nvSpPr>
        <p:spPr bwMode="gray">
          <a:xfrm>
            <a:off x="2247942"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Morally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2" name="Oval 11"/>
          <p:cNvSpPr/>
          <p:nvPr/>
        </p:nvSpPr>
        <p:spPr bwMode="gray">
          <a:xfrm>
            <a:off x="1108142"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Citizenship</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6" name="Oval 15"/>
          <p:cNvSpPr/>
          <p:nvPr/>
        </p:nvSpPr>
        <p:spPr bwMode="gray">
          <a:xfrm>
            <a:off x="5477760" y="5653129"/>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Emotionally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5" name="Oval 14"/>
          <p:cNvSpPr/>
          <p:nvPr/>
        </p:nvSpPr>
        <p:spPr bwMode="gray">
          <a:xfrm>
            <a:off x="7662569"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Academically </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81" name="Oval 80"/>
          <p:cNvSpPr/>
          <p:nvPr/>
        </p:nvSpPr>
        <p:spPr bwMode="gray">
          <a:xfrm>
            <a:off x="9752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Engaged</a:t>
            </a:r>
          </a:p>
        </p:txBody>
      </p:sp>
      <p:sp>
        <p:nvSpPr>
          <p:cNvPr id="91" name="Oval 90"/>
          <p:cNvSpPr/>
          <p:nvPr/>
        </p:nvSpPr>
        <p:spPr bwMode="gray">
          <a:xfrm>
            <a:off x="6489052" y="3552675"/>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200"/>
              </a:lnSpc>
              <a:defRPr/>
            </a:pPr>
            <a:r>
              <a:rPr lang="en-US" sz="800" b="1" kern="0" dirty="0">
                <a:solidFill>
                  <a:srgbClr val="00847D"/>
                </a:solidFill>
                <a:latin typeface="Helvetica" pitchFamily="2" charset="0"/>
                <a:ea typeface="ＭＳ Ｐゴシック" pitchFamily="34" charset="-128"/>
              </a:rPr>
              <a:t>Academic</a:t>
            </a:r>
          </a:p>
          <a:p>
            <a:pPr algn="ctr" fontAlgn="b">
              <a:lnSpc>
                <a:spcPts val="1200"/>
              </a:lnSpc>
              <a:defRPr/>
            </a:pPr>
            <a:r>
              <a:rPr lang="en-US" sz="800" b="1" kern="0" dirty="0">
                <a:solidFill>
                  <a:srgbClr val="00847D"/>
                </a:solidFill>
                <a:latin typeface="Helvetica" pitchFamily="2" charset="0"/>
                <a:ea typeface="ＭＳ Ｐゴシック" pitchFamily="34" charset="-128"/>
              </a:rPr>
              <a:t>Performance </a:t>
            </a:r>
          </a:p>
        </p:txBody>
      </p:sp>
      <p:sp>
        <p:nvSpPr>
          <p:cNvPr id="92" name="Oval 91"/>
          <p:cNvSpPr/>
          <p:nvPr/>
        </p:nvSpPr>
        <p:spPr bwMode="gray">
          <a:xfrm>
            <a:off x="5361067" y="4083117"/>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100"/>
              </a:lnSpc>
              <a:defRPr/>
            </a:pPr>
            <a:r>
              <a:rPr lang="en-US" sz="800" b="1" kern="0" dirty="0">
                <a:solidFill>
                  <a:srgbClr val="00847D"/>
                </a:solidFill>
                <a:latin typeface="Helvetica" pitchFamily="2" charset="0"/>
                <a:ea typeface="ＭＳ Ｐゴシック" pitchFamily="34" charset="-128"/>
              </a:rPr>
              <a:t>Knowledge</a:t>
            </a:r>
          </a:p>
        </p:txBody>
      </p:sp>
      <p:sp>
        <p:nvSpPr>
          <p:cNvPr id="93" name="Oval 92"/>
          <p:cNvSpPr/>
          <p:nvPr/>
        </p:nvSpPr>
        <p:spPr bwMode="gray">
          <a:xfrm>
            <a:off x="4233078" y="3552675"/>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Sense of Self</a:t>
            </a:r>
          </a:p>
        </p:txBody>
      </p:sp>
      <p:sp>
        <p:nvSpPr>
          <p:cNvPr id="95" name="Oval 94"/>
          <p:cNvSpPr/>
          <p:nvPr/>
        </p:nvSpPr>
        <p:spPr bwMode="gray">
          <a:xfrm>
            <a:off x="3187030" y="4036541"/>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Accountability</a:t>
            </a:r>
          </a:p>
        </p:txBody>
      </p:sp>
      <p:sp>
        <p:nvSpPr>
          <p:cNvPr id="96" name="Oval 95"/>
          <p:cNvSpPr/>
          <p:nvPr/>
        </p:nvSpPr>
        <p:spPr bwMode="gray">
          <a:xfrm>
            <a:off x="2091340" y="363182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Real World </a:t>
            </a:r>
          </a:p>
          <a:p>
            <a:pPr algn="ctr">
              <a:lnSpc>
                <a:spcPts val="1100"/>
              </a:lnSpc>
              <a:defRPr/>
            </a:pPr>
            <a:r>
              <a:rPr lang="en-US" sz="800" b="1" kern="0" dirty="0">
                <a:solidFill>
                  <a:schemeClr val="bg1"/>
                </a:solidFill>
                <a:latin typeface="Helvetica" pitchFamily="2" charset="0"/>
                <a:ea typeface="ＭＳ Ｐゴシック" pitchFamily="34" charset="-128"/>
              </a:rPr>
              <a:t>Readiness</a:t>
            </a:r>
          </a:p>
        </p:txBody>
      </p:sp>
      <p:sp>
        <p:nvSpPr>
          <p:cNvPr id="97" name="Oval 96"/>
          <p:cNvSpPr/>
          <p:nvPr/>
        </p:nvSpPr>
        <p:spPr bwMode="gray">
          <a:xfrm>
            <a:off x="849117" y="408311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Inclusiveness</a:t>
            </a:r>
          </a:p>
        </p:txBody>
      </p:sp>
      <p:sp>
        <p:nvSpPr>
          <p:cNvPr id="98" name="Oval 97"/>
          <p:cNvSpPr/>
          <p:nvPr/>
        </p:nvSpPr>
        <p:spPr bwMode="gray">
          <a:xfrm>
            <a:off x="7617041" y="4083117"/>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rgbClr val="00847D"/>
                </a:solidFill>
                <a:latin typeface="Helvetica" pitchFamily="2" charset="0"/>
                <a:ea typeface="ＭＳ Ｐゴシック" pitchFamily="34" charset="-128"/>
              </a:rPr>
              <a:t>Initiative</a:t>
            </a:r>
          </a:p>
        </p:txBody>
      </p:sp>
      <p:sp>
        <p:nvSpPr>
          <p:cNvPr id="41" name="Oval 40"/>
          <p:cNvSpPr/>
          <p:nvPr/>
        </p:nvSpPr>
        <p:spPr bwMode="gray">
          <a:xfrm>
            <a:off x="229271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a:lnSpc>
                <a:spcPts val="1100"/>
              </a:lnSpc>
              <a:defRPr/>
            </a:pPr>
            <a:r>
              <a:rPr lang="en-US" sz="800" b="1" kern="0" dirty="0">
                <a:solidFill>
                  <a:srgbClr val="E08600"/>
                </a:solidFill>
                <a:latin typeface="Helvetica" pitchFamily="2" charset="0"/>
                <a:ea typeface="ＭＳ Ｐゴシック" pitchFamily="34" charset="-128"/>
              </a:rPr>
              <a:t>At Ease</a:t>
            </a:r>
          </a:p>
        </p:txBody>
      </p:sp>
      <p:sp>
        <p:nvSpPr>
          <p:cNvPr id="42" name="Oval 41"/>
          <p:cNvSpPr/>
          <p:nvPr/>
        </p:nvSpPr>
        <p:spPr bwMode="gray">
          <a:xfrm>
            <a:off x="7562413"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Accepted</a:t>
            </a:r>
          </a:p>
        </p:txBody>
      </p:sp>
      <p:sp>
        <p:nvSpPr>
          <p:cNvPr id="43" name="Oval 42"/>
          <p:cNvSpPr/>
          <p:nvPr/>
        </p:nvSpPr>
        <p:spPr bwMode="gray">
          <a:xfrm>
            <a:off x="3610140" y="2511311"/>
            <a:ext cx="1171144" cy="746846"/>
          </a:xfrm>
          <a:prstGeom prst="ellipse">
            <a:avLst/>
          </a:prstGeom>
          <a:solidFill>
            <a:srgbClr val="E08600"/>
          </a:solid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chemeClr val="bg1"/>
                </a:solidFill>
                <a:latin typeface="Helvetica" pitchFamily="2" charset="0"/>
                <a:ea typeface="ＭＳ Ｐゴシック" pitchFamily="34" charset="-128"/>
              </a:rPr>
              <a:t>Capable</a:t>
            </a:r>
          </a:p>
        </p:txBody>
      </p:sp>
      <p:sp>
        <p:nvSpPr>
          <p:cNvPr id="45" name="Oval 44"/>
          <p:cNvSpPr/>
          <p:nvPr/>
        </p:nvSpPr>
        <p:spPr bwMode="gray">
          <a:xfrm>
            <a:off x="62449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400"/>
              </a:lnSpc>
              <a:defRPr/>
            </a:pPr>
            <a:r>
              <a:rPr lang="en-US" sz="800" b="1" kern="0" dirty="0">
                <a:solidFill>
                  <a:srgbClr val="E08600"/>
                </a:solidFill>
                <a:latin typeface="Helvetica" pitchFamily="2" charset="0"/>
                <a:ea typeface="ＭＳ Ｐゴシック" pitchFamily="34" charset="-128"/>
              </a:rPr>
              <a:t>Successful</a:t>
            </a:r>
          </a:p>
        </p:txBody>
      </p:sp>
      <p:sp>
        <p:nvSpPr>
          <p:cNvPr id="46" name="Oval 45"/>
          <p:cNvSpPr/>
          <p:nvPr/>
        </p:nvSpPr>
        <p:spPr bwMode="gray">
          <a:xfrm>
            <a:off x="7617041"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Productivity</a:t>
            </a:r>
          </a:p>
        </p:txBody>
      </p:sp>
      <p:sp>
        <p:nvSpPr>
          <p:cNvPr id="48" name="Oval 47"/>
          <p:cNvSpPr/>
          <p:nvPr/>
        </p:nvSpPr>
        <p:spPr bwMode="gray">
          <a:xfrm>
            <a:off x="802780"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Connection</a:t>
            </a:r>
          </a:p>
        </p:txBody>
      </p:sp>
      <p:sp>
        <p:nvSpPr>
          <p:cNvPr id="52" name="Oval 51"/>
          <p:cNvSpPr/>
          <p:nvPr/>
        </p:nvSpPr>
        <p:spPr bwMode="gray">
          <a:xfrm>
            <a:off x="4891336"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100"/>
              </a:lnSpc>
              <a:defRPr/>
            </a:pPr>
            <a:r>
              <a:rPr lang="en-US" sz="800" b="1" kern="0" dirty="0">
                <a:solidFill>
                  <a:srgbClr val="0F498B"/>
                </a:solidFill>
                <a:latin typeface="Helvetica" pitchFamily="2" charset="0"/>
                <a:ea typeface="ＭＳ Ｐゴシック" pitchFamily="34" charset="-128"/>
              </a:rPr>
              <a:t>Purpose</a:t>
            </a:r>
          </a:p>
        </p:txBody>
      </p:sp>
      <p:sp>
        <p:nvSpPr>
          <p:cNvPr id="53" name="Oval 52"/>
          <p:cNvSpPr/>
          <p:nvPr/>
        </p:nvSpPr>
        <p:spPr bwMode="gray">
          <a:xfrm>
            <a:off x="6254188"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400"/>
              </a:lnSpc>
              <a:defRPr/>
            </a:pPr>
            <a:r>
              <a:rPr lang="en-US" sz="800" b="1" kern="0" dirty="0">
                <a:solidFill>
                  <a:srgbClr val="0F498B"/>
                </a:solidFill>
                <a:latin typeface="Helvetica" pitchFamily="2" charset="0"/>
                <a:ea typeface="ＭＳ Ｐゴシック" pitchFamily="34" charset="-128"/>
              </a:rPr>
              <a:t>Self-Reliance</a:t>
            </a:r>
          </a:p>
        </p:txBody>
      </p:sp>
      <p:sp>
        <p:nvSpPr>
          <p:cNvPr id="32" name="Oval 31"/>
          <p:cNvSpPr/>
          <p:nvPr/>
        </p:nvSpPr>
        <p:spPr bwMode="gray">
          <a:xfrm>
            <a:off x="3292951"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Emotional</a:t>
            </a:r>
          </a:p>
          <a:p>
            <a:pPr algn="ctr">
              <a:defRPr/>
            </a:pPr>
            <a:r>
              <a:rPr lang="en-US" sz="800" b="1" kern="0" dirty="0">
                <a:solidFill>
                  <a:srgbClr val="BE0475"/>
                </a:solidFill>
                <a:latin typeface="Helvetica" pitchFamily="2" charset="0"/>
                <a:ea typeface="ＭＳ Ｐゴシック" pitchFamily="34" charset="-128"/>
              </a:rPr>
              <a:t>Control</a:t>
            </a:r>
          </a:p>
        </p:txBody>
      </p:sp>
      <p:sp>
        <p:nvSpPr>
          <p:cNvPr id="27" name="Oval 26"/>
          <p:cNvSpPr/>
          <p:nvPr/>
        </p:nvSpPr>
        <p:spPr bwMode="gray">
          <a:xfrm>
            <a:off x="492756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Positive</a:t>
            </a:r>
          </a:p>
        </p:txBody>
      </p:sp>
      <p:sp>
        <p:nvSpPr>
          <p:cNvPr id="28" name="Oval 27"/>
          <p:cNvSpPr/>
          <p:nvPr/>
        </p:nvSpPr>
        <p:spPr bwMode="gray">
          <a:xfrm>
            <a:off x="3528484"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Fulfillment</a:t>
            </a:r>
          </a:p>
        </p:txBody>
      </p:sp>
      <p:sp>
        <p:nvSpPr>
          <p:cNvPr id="29" name="Oval 28"/>
          <p:cNvSpPr/>
          <p:nvPr/>
        </p:nvSpPr>
        <p:spPr bwMode="gray">
          <a:xfrm>
            <a:off x="2165632"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rgbClr val="0F498B"/>
                </a:solidFill>
                <a:latin typeface="Helvetica" pitchFamily="2" charset="0"/>
                <a:ea typeface="ＭＳ Ｐゴシック" pitchFamily="34" charset="-128"/>
              </a:rPr>
              <a:t>Impact</a:t>
            </a:r>
          </a:p>
        </p:txBody>
      </p:sp>
      <p:sp>
        <p:nvSpPr>
          <p:cNvPr id="49" name="TextBox 48"/>
          <p:cNvSpPr txBox="1"/>
          <p:nvPr/>
        </p:nvSpPr>
        <p:spPr>
          <a:xfrm>
            <a:off x="371348" y="2190637"/>
            <a:ext cx="933017" cy="153888"/>
          </a:xfrm>
          <a:prstGeom prst="rect">
            <a:avLst/>
          </a:prstGeom>
          <a:noFill/>
        </p:spPr>
        <p:txBody>
          <a:bodyPr wrap="square" lIns="0" tIns="0" rIns="0" bIns="0" rtlCol="0" anchor="ctr" anchorCtr="0">
            <a:spAutoFit/>
          </a:bodyPr>
          <a:lstStyle/>
          <a:p>
            <a:pPr>
              <a:defRPr/>
            </a:pPr>
            <a:r>
              <a:rPr lang="en-US" sz="1000" dirty="0">
                <a:solidFill>
                  <a:srgbClr val="0F498B"/>
                </a:solidFill>
                <a:latin typeface="Helvetica" pitchFamily="2" charset="0"/>
              </a:rPr>
              <a:t>Values</a:t>
            </a:r>
          </a:p>
        </p:txBody>
      </p:sp>
      <p:sp>
        <p:nvSpPr>
          <p:cNvPr id="51" name="TextBox 50"/>
          <p:cNvSpPr txBox="1"/>
          <p:nvPr/>
        </p:nvSpPr>
        <p:spPr>
          <a:xfrm>
            <a:off x="371348" y="3200916"/>
            <a:ext cx="933017" cy="153888"/>
          </a:xfrm>
          <a:prstGeom prst="rect">
            <a:avLst/>
          </a:prstGeom>
          <a:noFill/>
        </p:spPr>
        <p:txBody>
          <a:bodyPr wrap="square" lIns="0" tIns="0" rIns="0" bIns="0" rtlCol="0" anchor="ctr" anchorCtr="0">
            <a:spAutoFit/>
          </a:bodyPr>
          <a:lstStyle/>
          <a:p>
            <a:pPr>
              <a:defRPr/>
            </a:pPr>
            <a:r>
              <a:rPr lang="en-US" sz="1000" dirty="0">
                <a:solidFill>
                  <a:srgbClr val="E08600"/>
                </a:solidFill>
                <a:latin typeface="Helvetica" pitchFamily="2" charset="0"/>
              </a:rPr>
              <a:t>Emotions</a:t>
            </a:r>
          </a:p>
        </p:txBody>
      </p:sp>
      <p:sp>
        <p:nvSpPr>
          <p:cNvPr id="56" name="TextBox 55"/>
          <p:cNvSpPr txBox="1"/>
          <p:nvPr/>
        </p:nvSpPr>
        <p:spPr>
          <a:xfrm>
            <a:off x="371349" y="4829963"/>
            <a:ext cx="1295142" cy="153888"/>
          </a:xfrm>
          <a:prstGeom prst="rect">
            <a:avLst/>
          </a:prstGeom>
          <a:noFill/>
        </p:spPr>
        <p:txBody>
          <a:bodyPr wrap="square" lIns="0" tIns="0" rIns="0" bIns="0" rtlCol="0" anchor="ctr" anchorCtr="0">
            <a:spAutoFit/>
          </a:bodyPr>
          <a:lstStyle/>
          <a:p>
            <a:pPr>
              <a:defRPr/>
            </a:pPr>
            <a:r>
              <a:rPr lang="en-US" sz="1000" dirty="0">
                <a:solidFill>
                  <a:srgbClr val="00847D"/>
                </a:solidFill>
                <a:latin typeface="Helvetica" pitchFamily="2" charset="0"/>
              </a:rPr>
              <a:t>Benefits</a:t>
            </a:r>
          </a:p>
        </p:txBody>
      </p:sp>
      <p:sp>
        <p:nvSpPr>
          <p:cNvPr id="59" name="TextBox 58"/>
          <p:cNvSpPr txBox="1"/>
          <p:nvPr/>
        </p:nvSpPr>
        <p:spPr>
          <a:xfrm>
            <a:off x="371348" y="5789108"/>
            <a:ext cx="1074224" cy="153888"/>
          </a:xfrm>
          <a:prstGeom prst="rect">
            <a:avLst/>
          </a:prstGeom>
          <a:noFill/>
        </p:spPr>
        <p:txBody>
          <a:bodyPr wrap="square" lIns="0" tIns="0" rIns="0" bIns="0" rtlCol="0" anchor="ctr" anchorCtr="0">
            <a:spAutoFit/>
          </a:bodyPr>
          <a:lstStyle/>
          <a:p>
            <a:pPr>
              <a:defRPr/>
            </a:pPr>
            <a:r>
              <a:rPr lang="en-US" sz="1000" dirty="0">
                <a:solidFill>
                  <a:srgbClr val="BE0475"/>
                </a:solidFill>
                <a:latin typeface="Helvetica" pitchFamily="2" charset="0"/>
              </a:rPr>
              <a:t>Attributes</a:t>
            </a:r>
          </a:p>
        </p:txBody>
      </p:sp>
      <p:sp>
        <p:nvSpPr>
          <p:cNvPr id="33" name="Rounded Rectangle 32">
            <a:extLst>
              <a:ext uri="{FF2B5EF4-FFF2-40B4-BE49-F238E27FC236}">
                <a16:creationId xmlns:a16="http://schemas.microsoft.com/office/drawing/2014/main" id="{90C0237E-9596-484B-B81C-66B5C00A6B88}"/>
              </a:ext>
            </a:extLst>
          </p:cNvPr>
          <p:cNvSpPr/>
          <p:nvPr/>
        </p:nvSpPr>
        <p:spPr bwMode="auto">
          <a:xfrm>
            <a:off x="428620" y="340896"/>
            <a:ext cx="8294370" cy="895960"/>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200" b="1" dirty="0">
                <a:solidFill>
                  <a:schemeClr val="bg1"/>
                </a:solidFill>
                <a:latin typeface="Helvetica Neue" charset="0"/>
                <a:ea typeface="Helvetica Neue" charset="0"/>
                <a:cs typeface="Helvetica Neue" charset="0"/>
              </a:rPr>
              <a:t>Child aspirations for 76% of Montessori parents</a:t>
            </a:r>
          </a:p>
        </p:txBody>
      </p:sp>
    </p:spTree>
    <p:extLst>
      <p:ext uri="{BB962C8B-B14F-4D97-AF65-F5344CB8AC3E}">
        <p14:creationId xmlns:p14="http://schemas.microsoft.com/office/powerpoint/2010/main" val="356589948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hidden="1"/>
          <p:cNvGrpSpPr/>
          <p:nvPr/>
        </p:nvGrpSpPr>
        <p:grpSpPr>
          <a:xfrm>
            <a:off x="9507896" y="1316944"/>
            <a:ext cx="2542700" cy="3005759"/>
            <a:chOff x="6027577" y="2127814"/>
            <a:chExt cx="2542700" cy="3005759"/>
          </a:xfrm>
        </p:grpSpPr>
        <p:grpSp>
          <p:nvGrpSpPr>
            <p:cNvPr id="15" name="Group 14"/>
            <p:cNvGrpSpPr/>
            <p:nvPr/>
          </p:nvGrpSpPr>
          <p:grpSpPr>
            <a:xfrm>
              <a:off x="6027577" y="2127814"/>
              <a:ext cx="2542700" cy="3005759"/>
              <a:chOff x="1683407" y="2983941"/>
              <a:chExt cx="2387935" cy="2822809"/>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407" y="2983941"/>
                <a:ext cx="2387935" cy="282280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76" y="5421085"/>
                <a:ext cx="356341" cy="35634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2935" y="5037939"/>
                <a:ext cx="356341" cy="356341"/>
              </a:xfrm>
              <a:prstGeom prst="rect">
                <a:avLst/>
              </a:prstGeom>
            </p:spPr>
          </p:pic>
        </p:grpSp>
        <p:sp>
          <p:nvSpPr>
            <p:cNvPr id="17" name="TextBox 16"/>
            <p:cNvSpPr txBox="1"/>
            <p:nvPr/>
          </p:nvSpPr>
          <p:spPr>
            <a:xfrm>
              <a:off x="7669763" y="4737176"/>
              <a:ext cx="263214" cy="261610"/>
            </a:xfrm>
            <a:prstGeom prst="rect">
              <a:avLst/>
            </a:prstGeom>
            <a:noFill/>
          </p:spPr>
          <p:txBody>
            <a:bodyPr wrap="none" rtlCol="0">
              <a:spAutoFit/>
            </a:bodyPr>
            <a:lstStyle/>
            <a:p>
              <a:pPr defTabSz="914400">
                <a:defRPr/>
              </a:pPr>
              <a:r>
                <a:rPr lang="en-US" sz="1100" b="1" kern="0" dirty="0">
                  <a:solidFill>
                    <a:prstClr val="black"/>
                  </a:solidFill>
                </a:rPr>
                <a:t>1</a:t>
              </a:r>
            </a:p>
          </p:txBody>
        </p:sp>
        <p:sp>
          <p:nvSpPr>
            <p:cNvPr id="19" name="TextBox 18"/>
            <p:cNvSpPr txBox="1"/>
            <p:nvPr/>
          </p:nvSpPr>
          <p:spPr>
            <a:xfrm>
              <a:off x="7364963" y="4320408"/>
              <a:ext cx="263214" cy="261610"/>
            </a:xfrm>
            <a:prstGeom prst="rect">
              <a:avLst/>
            </a:prstGeom>
            <a:noFill/>
          </p:spPr>
          <p:txBody>
            <a:bodyPr wrap="none" rtlCol="0">
              <a:spAutoFit/>
            </a:bodyPr>
            <a:lstStyle/>
            <a:p>
              <a:pPr defTabSz="914400">
                <a:defRPr/>
              </a:pPr>
              <a:r>
                <a:rPr lang="en-US" sz="1100" b="1" kern="0" dirty="0">
                  <a:solidFill>
                    <a:prstClr val="black"/>
                  </a:solidFill>
                </a:rPr>
                <a:t>2</a:t>
              </a:r>
            </a:p>
          </p:txBody>
        </p:sp>
      </p:grpSp>
      <p:sp>
        <p:nvSpPr>
          <p:cNvPr id="38" name="Rounded Rectangle 37">
            <a:extLst>
              <a:ext uri="{FF2B5EF4-FFF2-40B4-BE49-F238E27FC236}">
                <a16:creationId xmlns:a16="http://schemas.microsoft.com/office/drawing/2014/main" id="{5E4FD5B7-6D1D-7E4F-99A6-6B8A1F9E8F0B}"/>
              </a:ext>
            </a:extLst>
          </p:cNvPr>
          <p:cNvSpPr/>
          <p:nvPr/>
        </p:nvSpPr>
        <p:spPr bwMode="auto">
          <a:xfrm>
            <a:off x="423028" y="340896"/>
            <a:ext cx="8294370" cy="75048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400" b="1" dirty="0">
                <a:solidFill>
                  <a:schemeClr val="bg1"/>
                </a:solidFill>
                <a:latin typeface="Helvetica Neue" charset="0"/>
                <a:ea typeface="Helvetica Neue" charset="0"/>
                <a:cs typeface="Helvetica Neue" charset="0"/>
              </a:rPr>
              <a:t>Representative of U.S. parent population</a:t>
            </a:r>
          </a:p>
        </p:txBody>
      </p:sp>
      <p:sp>
        <p:nvSpPr>
          <p:cNvPr id="41" name="Rectangle 40">
            <a:extLst>
              <a:ext uri="{FF2B5EF4-FFF2-40B4-BE49-F238E27FC236}">
                <a16:creationId xmlns:a16="http://schemas.microsoft.com/office/drawing/2014/main" id="{6CE222DC-5B35-2341-B170-B6CF8DBF6A09}"/>
              </a:ext>
            </a:extLst>
          </p:cNvPr>
          <p:cNvSpPr/>
          <p:nvPr/>
        </p:nvSpPr>
        <p:spPr>
          <a:xfrm>
            <a:off x="423029" y="1250604"/>
            <a:ext cx="8294370" cy="276999"/>
          </a:xfrm>
          <a:prstGeom prst="rect">
            <a:avLst/>
          </a:prstGeom>
        </p:spPr>
        <p:txBody>
          <a:bodyPr wrap="square">
            <a:spAutoFit/>
          </a:bodyPr>
          <a:lstStyle/>
          <a:p>
            <a:pPr algn="ctr" defTabSz="914400">
              <a:defRPr/>
            </a:pPr>
            <a:r>
              <a:rPr lang="en-US" sz="12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DEMOGRAPHIC PROFILE</a:t>
            </a:r>
          </a:p>
        </p:txBody>
      </p:sp>
      <p:graphicFrame>
        <p:nvGraphicFramePr>
          <p:cNvPr id="48" name="Table 47">
            <a:extLst>
              <a:ext uri="{FF2B5EF4-FFF2-40B4-BE49-F238E27FC236}">
                <a16:creationId xmlns:a16="http://schemas.microsoft.com/office/drawing/2014/main" id="{EC85CA50-935B-1B4D-BD78-CFD5085E25C8}"/>
              </a:ext>
            </a:extLst>
          </p:cNvPr>
          <p:cNvGraphicFramePr>
            <a:graphicFrameLocks noGrp="1"/>
          </p:cNvGraphicFramePr>
          <p:nvPr>
            <p:extLst>
              <p:ext uri="{D42A27DB-BD31-4B8C-83A1-F6EECF244321}">
                <p14:modId xmlns:p14="http://schemas.microsoft.com/office/powerpoint/2010/main" val="1416583089"/>
              </p:ext>
            </p:extLst>
          </p:nvPr>
        </p:nvGraphicFramePr>
        <p:xfrm>
          <a:off x="878230" y="1646106"/>
          <a:ext cx="2189114" cy="4600194"/>
        </p:xfrm>
        <a:graphic>
          <a:graphicData uri="http://schemas.openxmlformats.org/drawingml/2006/table">
            <a:tbl>
              <a:tblPr>
                <a:tableStyleId>{5C22544A-7EE6-4342-B048-85BDC9FD1C3A}</a:tableStyleId>
              </a:tblPr>
              <a:tblGrid>
                <a:gridCol w="1573740">
                  <a:extLst>
                    <a:ext uri="{9D8B030D-6E8A-4147-A177-3AD203B41FA5}">
                      <a16:colId xmlns:a16="http://schemas.microsoft.com/office/drawing/2014/main" val="20000"/>
                    </a:ext>
                  </a:extLst>
                </a:gridCol>
                <a:gridCol w="615374">
                  <a:extLst>
                    <a:ext uri="{9D8B030D-6E8A-4147-A177-3AD203B41FA5}">
                      <a16:colId xmlns:a16="http://schemas.microsoft.com/office/drawing/2014/main" val="20001"/>
                    </a:ext>
                  </a:extLst>
                </a:gridCol>
              </a:tblGrid>
              <a:tr h="0">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noFill/>
                      <a:prstDash val="solid"/>
                      <a:round/>
                      <a:headEnd type="none" w="med" len="med"/>
                      <a:tailEnd type="none" w="med" len="med"/>
                    </a:lnT>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21-24</a:t>
                      </a: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a:t>
                      </a:r>
                    </a:p>
                  </a:txBody>
                  <a:tcPr marL="9525" marR="9525" marT="9525"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25-34</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35-44</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45-54</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55-59</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6"/>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Gender</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noFill/>
                  </a:tcPr>
                </a:tc>
                <a:extLst>
                  <a:ext uri="{0D108BD9-81ED-4DB2-BD59-A6C34878D82A}">
                    <a16:rowId xmlns:a16="http://schemas.microsoft.com/office/drawing/2014/main" val="10007"/>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Male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49%</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Female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10"/>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Region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noFill/>
                  </a:tcPr>
                </a:tc>
                <a:extLst>
                  <a:ext uri="{0D108BD9-81ED-4DB2-BD59-A6C34878D82A}">
                    <a16:rowId xmlns:a16="http://schemas.microsoft.com/office/drawing/2014/main" val="10011"/>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Northeast</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Midwest</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22%</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South</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37%</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West</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23%</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r>
                        <a:rPr lang="en-US" sz="18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9525" marR="9525" marT="9525" marB="0" anchor="b">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16"/>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Education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noFill/>
                  </a:tcPr>
                </a:tc>
                <a:tc>
                  <a:txBody>
                    <a:bodyPr/>
                    <a:lstStyle/>
                    <a:p>
                      <a:pPr algn="l" fontAlgn="b"/>
                      <a:r>
                        <a:rPr lang="en-US" sz="18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9525" marR="9525" marT="9525" marB="0" anchor="b">
                    <a:noFill/>
                  </a:tcPr>
                </a:tc>
                <a:extLst>
                  <a:ext uri="{0D108BD9-81ED-4DB2-BD59-A6C34878D82A}">
                    <a16:rowId xmlns:a16="http://schemas.microsoft.com/office/drawing/2014/main" val="10017"/>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Less than high school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High school graduate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Some college or trade school</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23%</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0"/>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College graduate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1"/>
                  </a:ext>
                </a:extLst>
              </a:tr>
              <a:tr h="0">
                <a:tc>
                  <a:txBody>
                    <a:bodyPr/>
                    <a:lstStyle/>
                    <a:p>
                      <a:pPr algn="l" fontAlgn="b"/>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Post graduate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2"/>
                  </a:ext>
                </a:extLst>
              </a:tr>
            </a:tbl>
          </a:graphicData>
        </a:graphic>
      </p:graphicFrame>
      <p:graphicFrame>
        <p:nvGraphicFramePr>
          <p:cNvPr id="49" name="Chart 48">
            <a:extLst>
              <a:ext uri="{FF2B5EF4-FFF2-40B4-BE49-F238E27FC236}">
                <a16:creationId xmlns:a16="http://schemas.microsoft.com/office/drawing/2014/main" id="{9992BD22-583D-1843-80F5-4EE0DF98D56B}"/>
              </a:ext>
            </a:extLst>
          </p:cNvPr>
          <p:cNvGraphicFramePr/>
          <p:nvPr>
            <p:extLst>
              <p:ext uri="{D42A27DB-BD31-4B8C-83A1-F6EECF244321}">
                <p14:modId xmlns:p14="http://schemas.microsoft.com/office/powerpoint/2010/main" val="1164956887"/>
              </p:ext>
            </p:extLst>
          </p:nvPr>
        </p:nvGraphicFramePr>
        <p:xfrm>
          <a:off x="1785290" y="1551794"/>
          <a:ext cx="1133855" cy="4736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Table 50">
            <a:extLst>
              <a:ext uri="{FF2B5EF4-FFF2-40B4-BE49-F238E27FC236}">
                <a16:creationId xmlns:a16="http://schemas.microsoft.com/office/drawing/2014/main" id="{2F162E2C-2514-1C46-AF73-36786128629B}"/>
              </a:ext>
            </a:extLst>
          </p:cNvPr>
          <p:cNvGraphicFramePr>
            <a:graphicFrameLocks noGrp="1"/>
          </p:cNvGraphicFramePr>
          <p:nvPr>
            <p:extLst>
              <p:ext uri="{D42A27DB-BD31-4B8C-83A1-F6EECF244321}">
                <p14:modId xmlns:p14="http://schemas.microsoft.com/office/powerpoint/2010/main" val="2422354166"/>
              </p:ext>
            </p:extLst>
          </p:nvPr>
        </p:nvGraphicFramePr>
        <p:xfrm>
          <a:off x="3381753" y="1646103"/>
          <a:ext cx="2448777" cy="4903316"/>
        </p:xfrm>
        <a:graphic>
          <a:graphicData uri="http://schemas.openxmlformats.org/drawingml/2006/table">
            <a:tbl>
              <a:tblPr>
                <a:tableStyleId>{5C22544A-7EE6-4342-B048-85BDC9FD1C3A}</a:tableStyleId>
              </a:tblPr>
              <a:tblGrid>
                <a:gridCol w="1760410">
                  <a:extLst>
                    <a:ext uri="{9D8B030D-6E8A-4147-A177-3AD203B41FA5}">
                      <a16:colId xmlns:a16="http://schemas.microsoft.com/office/drawing/2014/main" val="20000"/>
                    </a:ext>
                  </a:extLst>
                </a:gridCol>
                <a:gridCol w="688367">
                  <a:extLst>
                    <a:ext uri="{9D8B030D-6E8A-4147-A177-3AD203B41FA5}">
                      <a16:colId xmlns:a16="http://schemas.microsoft.com/office/drawing/2014/main" val="20001"/>
                    </a:ext>
                  </a:extLst>
                </a:gridCol>
              </a:tblGrid>
              <a:tr h="222878">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Marital Status</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noFill/>
                      <a:prstDash val="solid"/>
                      <a:round/>
                      <a:headEnd type="none" w="med" len="med"/>
                      <a:tailEnd type="none" w="med" len="med"/>
                    </a:lnT>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Married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77%</a:t>
                      </a:r>
                    </a:p>
                  </a:txBody>
                  <a:tcPr marL="9525" marR="9525" marT="9525"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Living with partner</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Single, never married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Divorced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Separated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Widowed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2878">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8"/>
                  </a:ext>
                </a:extLst>
              </a:tr>
              <a:tr h="222878">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Race/Ethnicity*</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noFill/>
                  </a:tcPr>
                </a:tc>
                <a:extLst>
                  <a:ext uri="{0D108BD9-81ED-4DB2-BD59-A6C34878D82A}">
                    <a16:rowId xmlns:a16="http://schemas.microsoft.com/office/drawing/2014/main" val="10013"/>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White Caucasian/Non-Hispanic</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63%</a:t>
                      </a:r>
                    </a:p>
                  </a:txBody>
                  <a:tcPr marL="9525" marR="9525" marT="9525"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222878">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Hispanic/Latino/Spanish origin</a:t>
                      </a: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145403"/>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Black/African American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Asian/Asian American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Amer. Indian or Alaska Native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Native Hawaiian/Pacific Islander</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Some other race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222878">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20"/>
                  </a:ext>
                </a:extLst>
              </a:tr>
              <a:tr h="222878">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noFill/>
                  </a:tcPr>
                </a:tc>
                <a:extLst>
                  <a:ext uri="{0D108BD9-81ED-4DB2-BD59-A6C34878D82A}">
                    <a16:rowId xmlns:a16="http://schemas.microsoft.com/office/drawing/2014/main" val="3633063003"/>
                  </a:ext>
                </a:extLst>
              </a:tr>
              <a:tr h="222878">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Type of Area Live In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noFill/>
                  </a:tcPr>
                </a:tc>
                <a:extLst>
                  <a:ext uri="{0D108BD9-81ED-4DB2-BD59-A6C34878D82A}">
                    <a16:rowId xmlns:a16="http://schemas.microsoft.com/office/drawing/2014/main" val="10021"/>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Urban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27%</a:t>
                      </a:r>
                    </a:p>
                  </a:txBody>
                  <a:tcPr marL="9525" marR="9525" marT="9525"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2"/>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Suburban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3"/>
                  </a:ext>
                </a:extLst>
              </a:tr>
              <a:tr h="222878">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Rural</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4"/>
                  </a:ext>
                </a:extLst>
              </a:tr>
            </a:tbl>
          </a:graphicData>
        </a:graphic>
      </p:graphicFrame>
      <p:graphicFrame>
        <p:nvGraphicFramePr>
          <p:cNvPr id="52" name="Chart 51">
            <a:extLst>
              <a:ext uri="{FF2B5EF4-FFF2-40B4-BE49-F238E27FC236}">
                <a16:creationId xmlns:a16="http://schemas.microsoft.com/office/drawing/2014/main" id="{2D3CFEF5-CC60-B344-A6F0-9A123B74B917}"/>
              </a:ext>
            </a:extLst>
          </p:cNvPr>
          <p:cNvGraphicFramePr/>
          <p:nvPr>
            <p:extLst>
              <p:ext uri="{D42A27DB-BD31-4B8C-83A1-F6EECF244321}">
                <p14:modId xmlns:p14="http://schemas.microsoft.com/office/powerpoint/2010/main" val="671955671"/>
              </p:ext>
            </p:extLst>
          </p:nvPr>
        </p:nvGraphicFramePr>
        <p:xfrm>
          <a:off x="4533410" y="1608169"/>
          <a:ext cx="1133855" cy="5016879"/>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4E274798-5A6A-094A-9990-DC695A84A5A9}"/>
              </a:ext>
            </a:extLst>
          </p:cNvPr>
          <p:cNvSpPr txBox="1"/>
          <p:nvPr/>
        </p:nvSpPr>
        <p:spPr>
          <a:xfrm>
            <a:off x="3316761" y="5287455"/>
            <a:ext cx="3002414" cy="338554"/>
          </a:xfrm>
          <a:prstGeom prst="rect">
            <a:avLst/>
          </a:prstGeom>
          <a:noFill/>
        </p:spPr>
        <p:txBody>
          <a:bodyPr wrap="square" rtlCol="0">
            <a:spAutoFit/>
          </a:bodyPr>
          <a:lstStyle/>
          <a:p>
            <a:r>
              <a:rPr lang="en-US" sz="80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*Adds to over 100% because multiple responses were allowed for race/ethnicity</a:t>
            </a:r>
          </a:p>
        </p:txBody>
      </p:sp>
      <p:graphicFrame>
        <p:nvGraphicFramePr>
          <p:cNvPr id="54" name="Table 53">
            <a:extLst>
              <a:ext uri="{FF2B5EF4-FFF2-40B4-BE49-F238E27FC236}">
                <a16:creationId xmlns:a16="http://schemas.microsoft.com/office/drawing/2014/main" id="{539069E8-8CEB-8040-B3F4-9CF227C0944D}"/>
              </a:ext>
            </a:extLst>
          </p:cNvPr>
          <p:cNvGraphicFramePr>
            <a:graphicFrameLocks noGrp="1"/>
          </p:cNvGraphicFramePr>
          <p:nvPr>
            <p:extLst>
              <p:ext uri="{D42A27DB-BD31-4B8C-83A1-F6EECF244321}">
                <p14:modId xmlns:p14="http://schemas.microsoft.com/office/powerpoint/2010/main" val="604461734"/>
              </p:ext>
            </p:extLst>
          </p:nvPr>
        </p:nvGraphicFramePr>
        <p:xfrm>
          <a:off x="6149685" y="1646106"/>
          <a:ext cx="2222538" cy="3977640"/>
        </p:xfrm>
        <a:graphic>
          <a:graphicData uri="http://schemas.openxmlformats.org/drawingml/2006/table">
            <a:tbl>
              <a:tblPr>
                <a:tableStyleId>{5C22544A-7EE6-4342-B048-85BDC9FD1C3A}</a:tableStyleId>
              </a:tblPr>
              <a:tblGrid>
                <a:gridCol w="1609183">
                  <a:extLst>
                    <a:ext uri="{9D8B030D-6E8A-4147-A177-3AD203B41FA5}">
                      <a16:colId xmlns:a16="http://schemas.microsoft.com/office/drawing/2014/main" val="20000"/>
                    </a:ext>
                  </a:extLst>
                </a:gridCol>
                <a:gridCol w="613355">
                  <a:extLst>
                    <a:ext uri="{9D8B030D-6E8A-4147-A177-3AD203B41FA5}">
                      <a16:colId xmlns:a16="http://schemas.microsoft.com/office/drawing/2014/main" val="20001"/>
                    </a:ext>
                  </a:extLst>
                </a:gridCol>
              </a:tblGrid>
              <a:tr h="120104">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Total Household Income for 2016 </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b">
                    <a:lnT w="6350" cap="flat" cmpd="sng" algn="ctr">
                      <a:no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b">
                    <a:lnT w="6350"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Less than $35,000</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11%</a:t>
                      </a:r>
                    </a:p>
                  </a:txBody>
                  <a:tcPr marL="9525" marR="9525" marT="9525"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$35,000 to $49,999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$50,000 to $74,999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$75,000 to $99,999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$100,000 to $149,999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$150,000 to $199,999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$200,000 or more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Prefer not to say</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Don’t know</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20104">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120104">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Current Employment Status</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no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noFill/>
                      <a:prstDash val="solid"/>
                      <a:round/>
                      <a:headEnd type="none" w="med" len="med"/>
                      <a:tailEnd type="none" w="med" len="med"/>
                    </a:lnT>
                    <a:noFill/>
                  </a:tcPr>
                </a:tc>
                <a:extLst>
                  <a:ext uri="{0D108BD9-81ED-4DB2-BD59-A6C34878D82A}">
                    <a16:rowId xmlns:a16="http://schemas.microsoft.com/office/drawing/2014/main" val="10011"/>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Employed full-time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66%</a:t>
                      </a:r>
                    </a:p>
                  </a:txBody>
                  <a:tcPr marL="9525" marR="9525" marT="9525"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Self-employed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Employed part-time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Student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Full-time homemaker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Not employed but looking</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Not employed not looking</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Retired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graphicFrame>
        <p:nvGraphicFramePr>
          <p:cNvPr id="55" name="Chart 54">
            <a:extLst>
              <a:ext uri="{FF2B5EF4-FFF2-40B4-BE49-F238E27FC236}">
                <a16:creationId xmlns:a16="http://schemas.microsoft.com/office/drawing/2014/main" id="{4028AC2E-AF2A-C44D-BC60-2A127C51C8EB}"/>
              </a:ext>
            </a:extLst>
          </p:cNvPr>
          <p:cNvGraphicFramePr/>
          <p:nvPr>
            <p:extLst>
              <p:ext uri="{D42A27DB-BD31-4B8C-83A1-F6EECF244321}">
                <p14:modId xmlns:p14="http://schemas.microsoft.com/office/powerpoint/2010/main" val="3167081964"/>
              </p:ext>
            </p:extLst>
          </p:nvPr>
        </p:nvGraphicFramePr>
        <p:xfrm>
          <a:off x="7080349" y="1714522"/>
          <a:ext cx="1133855" cy="40996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3230017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481CF334-6F77-D341-92E1-4AF0C93F965D}"/>
              </a:ext>
            </a:extLst>
          </p:cNvPr>
          <p:cNvSpPr/>
          <p:nvPr/>
        </p:nvSpPr>
        <p:spPr bwMode="gray">
          <a:xfrm>
            <a:off x="5361067" y="4083117"/>
            <a:ext cx="1171144" cy="746846"/>
          </a:xfrm>
          <a:prstGeom prst="ellipse">
            <a:avLst/>
          </a:prstGeom>
          <a:noFill/>
          <a:ln w="76200">
            <a:solidFill>
              <a:srgbClr val="FFFF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100"/>
              </a:lnSpc>
              <a:defRPr/>
            </a:pPr>
            <a:r>
              <a:rPr lang="en-US" sz="800" b="1" kern="0" dirty="0">
                <a:solidFill>
                  <a:schemeClr val="bg1"/>
                </a:solidFill>
                <a:latin typeface="Helvetica" pitchFamily="2" charset="0"/>
                <a:ea typeface="ＭＳ Ｐゴシック" pitchFamily="34" charset="-128"/>
              </a:rPr>
              <a:t>Knowledge</a:t>
            </a:r>
          </a:p>
        </p:txBody>
      </p:sp>
      <p:sp>
        <p:nvSpPr>
          <p:cNvPr id="6" name="Oval 5"/>
          <p:cNvSpPr/>
          <p:nvPr/>
        </p:nvSpPr>
        <p:spPr bwMode="gray">
          <a:xfrm>
            <a:off x="4401331"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Behaviorally </a:t>
            </a:r>
          </a:p>
          <a:p>
            <a:pPr algn="ctr">
              <a:lnSpc>
                <a:spcPts val="1100"/>
              </a:lnSpc>
              <a:defRPr/>
            </a:pPr>
            <a:r>
              <a:rPr lang="en-US" sz="800" b="1" kern="0" dirty="0">
                <a:solidFill>
                  <a:schemeClr val="bg1"/>
                </a:solidFill>
                <a:latin typeface="Helvetica" pitchFamily="2" charset="0"/>
                <a:ea typeface="ＭＳ Ｐゴシック" pitchFamily="34" charset="-128"/>
              </a:rPr>
              <a:t>Prepared </a:t>
            </a:r>
          </a:p>
        </p:txBody>
      </p:sp>
      <p:sp>
        <p:nvSpPr>
          <p:cNvPr id="10" name="Oval 9"/>
          <p:cNvSpPr/>
          <p:nvPr/>
        </p:nvSpPr>
        <p:spPr bwMode="gray">
          <a:xfrm>
            <a:off x="6571654" y="5074164"/>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Socially</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4" name="Oval 13"/>
          <p:cNvSpPr/>
          <p:nvPr/>
        </p:nvSpPr>
        <p:spPr bwMode="gray">
          <a:xfrm>
            <a:off x="2247942"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Morally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2" name="Oval 11"/>
          <p:cNvSpPr/>
          <p:nvPr/>
        </p:nvSpPr>
        <p:spPr bwMode="gray">
          <a:xfrm>
            <a:off x="1108142"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Citizenship</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6" name="Oval 15"/>
          <p:cNvSpPr/>
          <p:nvPr/>
        </p:nvSpPr>
        <p:spPr bwMode="gray">
          <a:xfrm>
            <a:off x="5477760" y="5653129"/>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Emotionally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5" name="Oval 14"/>
          <p:cNvSpPr/>
          <p:nvPr/>
        </p:nvSpPr>
        <p:spPr bwMode="gray">
          <a:xfrm>
            <a:off x="7662569"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Academically </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81" name="Oval 80"/>
          <p:cNvSpPr/>
          <p:nvPr/>
        </p:nvSpPr>
        <p:spPr bwMode="gray">
          <a:xfrm>
            <a:off x="9752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Engaged</a:t>
            </a:r>
          </a:p>
        </p:txBody>
      </p:sp>
      <p:sp>
        <p:nvSpPr>
          <p:cNvPr id="91" name="Oval 90"/>
          <p:cNvSpPr/>
          <p:nvPr/>
        </p:nvSpPr>
        <p:spPr bwMode="gray">
          <a:xfrm>
            <a:off x="6489052" y="3552675"/>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200"/>
              </a:lnSpc>
              <a:defRPr/>
            </a:pPr>
            <a:r>
              <a:rPr lang="en-US" sz="800" b="1" kern="0" dirty="0">
                <a:solidFill>
                  <a:srgbClr val="00847D"/>
                </a:solidFill>
                <a:latin typeface="Helvetica" pitchFamily="2" charset="0"/>
                <a:ea typeface="ＭＳ Ｐゴシック" pitchFamily="34" charset="-128"/>
              </a:rPr>
              <a:t>Academic</a:t>
            </a:r>
          </a:p>
          <a:p>
            <a:pPr algn="ctr" fontAlgn="b">
              <a:lnSpc>
                <a:spcPts val="1200"/>
              </a:lnSpc>
              <a:defRPr/>
            </a:pPr>
            <a:r>
              <a:rPr lang="en-US" sz="800" b="1" kern="0" dirty="0">
                <a:solidFill>
                  <a:srgbClr val="00847D"/>
                </a:solidFill>
                <a:latin typeface="Helvetica" pitchFamily="2" charset="0"/>
                <a:ea typeface="ＭＳ Ｐゴシック" pitchFamily="34" charset="-128"/>
              </a:rPr>
              <a:t>Performance </a:t>
            </a:r>
          </a:p>
        </p:txBody>
      </p:sp>
      <p:sp>
        <p:nvSpPr>
          <p:cNvPr id="92" name="Oval 91"/>
          <p:cNvSpPr/>
          <p:nvPr/>
        </p:nvSpPr>
        <p:spPr bwMode="gray">
          <a:xfrm>
            <a:off x="5361067" y="408311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100"/>
              </a:lnSpc>
              <a:defRPr/>
            </a:pPr>
            <a:r>
              <a:rPr lang="en-US" sz="800" b="1" kern="0" dirty="0">
                <a:solidFill>
                  <a:schemeClr val="bg1"/>
                </a:solidFill>
                <a:latin typeface="Helvetica" pitchFamily="2" charset="0"/>
                <a:ea typeface="ＭＳ Ｐゴシック" pitchFamily="34" charset="-128"/>
              </a:rPr>
              <a:t>Knowledge</a:t>
            </a:r>
          </a:p>
        </p:txBody>
      </p:sp>
      <p:sp>
        <p:nvSpPr>
          <p:cNvPr id="93" name="Oval 92"/>
          <p:cNvSpPr/>
          <p:nvPr/>
        </p:nvSpPr>
        <p:spPr bwMode="gray">
          <a:xfrm>
            <a:off x="4233078" y="3552675"/>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Sense of Self</a:t>
            </a:r>
          </a:p>
        </p:txBody>
      </p:sp>
      <p:sp>
        <p:nvSpPr>
          <p:cNvPr id="95" name="Oval 94"/>
          <p:cNvSpPr/>
          <p:nvPr/>
        </p:nvSpPr>
        <p:spPr bwMode="gray">
          <a:xfrm>
            <a:off x="3187030" y="4036541"/>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Accountability</a:t>
            </a:r>
          </a:p>
        </p:txBody>
      </p:sp>
      <p:sp>
        <p:nvSpPr>
          <p:cNvPr id="96" name="Oval 95"/>
          <p:cNvSpPr/>
          <p:nvPr/>
        </p:nvSpPr>
        <p:spPr bwMode="gray">
          <a:xfrm>
            <a:off x="2091340" y="363182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Real World </a:t>
            </a:r>
          </a:p>
          <a:p>
            <a:pPr algn="ctr">
              <a:lnSpc>
                <a:spcPts val="1100"/>
              </a:lnSpc>
              <a:defRPr/>
            </a:pPr>
            <a:r>
              <a:rPr lang="en-US" sz="800" b="1" kern="0" dirty="0">
                <a:solidFill>
                  <a:schemeClr val="bg1"/>
                </a:solidFill>
                <a:latin typeface="Helvetica" pitchFamily="2" charset="0"/>
                <a:ea typeface="ＭＳ Ｐゴシック" pitchFamily="34" charset="-128"/>
              </a:rPr>
              <a:t>Readiness</a:t>
            </a:r>
          </a:p>
        </p:txBody>
      </p:sp>
      <p:sp>
        <p:nvSpPr>
          <p:cNvPr id="97" name="Oval 96"/>
          <p:cNvSpPr/>
          <p:nvPr/>
        </p:nvSpPr>
        <p:spPr bwMode="gray">
          <a:xfrm>
            <a:off x="849117" y="4083117"/>
            <a:ext cx="1171144" cy="746846"/>
          </a:xfrm>
          <a:prstGeom prst="ellipse">
            <a:avLst/>
          </a:prstGeom>
          <a:solidFill>
            <a:schemeClr val="bg1"/>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rgbClr val="00847D"/>
                </a:solidFill>
                <a:latin typeface="Helvetica" pitchFamily="2" charset="0"/>
                <a:ea typeface="ＭＳ Ｐゴシック" pitchFamily="34" charset="-128"/>
              </a:rPr>
              <a:t>Inclusiveness</a:t>
            </a:r>
          </a:p>
        </p:txBody>
      </p:sp>
      <p:sp>
        <p:nvSpPr>
          <p:cNvPr id="98" name="Oval 97"/>
          <p:cNvSpPr/>
          <p:nvPr/>
        </p:nvSpPr>
        <p:spPr bwMode="gray">
          <a:xfrm>
            <a:off x="7617041" y="4083117"/>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rgbClr val="00847D"/>
                </a:solidFill>
                <a:latin typeface="Helvetica" pitchFamily="2" charset="0"/>
                <a:ea typeface="ＭＳ Ｐゴシック" pitchFamily="34" charset="-128"/>
              </a:rPr>
              <a:t>Initiative</a:t>
            </a:r>
          </a:p>
        </p:txBody>
      </p:sp>
      <p:sp>
        <p:nvSpPr>
          <p:cNvPr id="41" name="Oval 40"/>
          <p:cNvSpPr/>
          <p:nvPr/>
        </p:nvSpPr>
        <p:spPr bwMode="gray">
          <a:xfrm>
            <a:off x="229271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a:lnSpc>
                <a:spcPts val="1100"/>
              </a:lnSpc>
              <a:defRPr/>
            </a:pPr>
            <a:r>
              <a:rPr lang="en-US" sz="800" b="1" kern="0" dirty="0">
                <a:solidFill>
                  <a:srgbClr val="E08600"/>
                </a:solidFill>
                <a:latin typeface="Helvetica" pitchFamily="2" charset="0"/>
                <a:ea typeface="ＭＳ Ｐゴシック" pitchFamily="34" charset="-128"/>
              </a:rPr>
              <a:t>At Ease</a:t>
            </a:r>
          </a:p>
        </p:txBody>
      </p:sp>
      <p:sp>
        <p:nvSpPr>
          <p:cNvPr id="42" name="Oval 41"/>
          <p:cNvSpPr/>
          <p:nvPr/>
        </p:nvSpPr>
        <p:spPr bwMode="gray">
          <a:xfrm>
            <a:off x="7562413"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Accepted</a:t>
            </a:r>
          </a:p>
        </p:txBody>
      </p:sp>
      <p:sp>
        <p:nvSpPr>
          <p:cNvPr id="43" name="Oval 42"/>
          <p:cNvSpPr/>
          <p:nvPr/>
        </p:nvSpPr>
        <p:spPr bwMode="gray">
          <a:xfrm>
            <a:off x="3610140" y="2511311"/>
            <a:ext cx="1171144" cy="746846"/>
          </a:xfrm>
          <a:prstGeom prst="ellipse">
            <a:avLst/>
          </a:prstGeom>
          <a:solidFill>
            <a:srgbClr val="E08600"/>
          </a:solid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chemeClr val="bg1"/>
                </a:solidFill>
                <a:latin typeface="Helvetica" pitchFamily="2" charset="0"/>
                <a:ea typeface="ＭＳ Ｐゴシック" pitchFamily="34" charset="-128"/>
              </a:rPr>
              <a:t>Capable</a:t>
            </a:r>
          </a:p>
        </p:txBody>
      </p:sp>
      <p:sp>
        <p:nvSpPr>
          <p:cNvPr id="45" name="Oval 44"/>
          <p:cNvSpPr/>
          <p:nvPr/>
        </p:nvSpPr>
        <p:spPr bwMode="gray">
          <a:xfrm>
            <a:off x="62449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400"/>
              </a:lnSpc>
              <a:defRPr/>
            </a:pPr>
            <a:r>
              <a:rPr lang="en-US" sz="800" b="1" kern="0" dirty="0">
                <a:solidFill>
                  <a:srgbClr val="E08600"/>
                </a:solidFill>
                <a:latin typeface="Helvetica" pitchFamily="2" charset="0"/>
                <a:ea typeface="ＭＳ Ｐゴシック" pitchFamily="34" charset="-128"/>
              </a:rPr>
              <a:t>Successful</a:t>
            </a:r>
          </a:p>
        </p:txBody>
      </p:sp>
      <p:sp>
        <p:nvSpPr>
          <p:cNvPr id="46" name="Oval 45"/>
          <p:cNvSpPr/>
          <p:nvPr/>
        </p:nvSpPr>
        <p:spPr bwMode="gray">
          <a:xfrm>
            <a:off x="7617041"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rgbClr val="0F498B"/>
                </a:solidFill>
                <a:latin typeface="Helvetica" pitchFamily="2" charset="0"/>
                <a:ea typeface="ＭＳ Ｐゴシック" pitchFamily="34" charset="-128"/>
              </a:rPr>
              <a:t>Productivity</a:t>
            </a:r>
          </a:p>
        </p:txBody>
      </p:sp>
      <p:sp>
        <p:nvSpPr>
          <p:cNvPr id="48" name="Oval 47"/>
          <p:cNvSpPr/>
          <p:nvPr/>
        </p:nvSpPr>
        <p:spPr bwMode="gray">
          <a:xfrm>
            <a:off x="802780"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rgbClr val="0F498B"/>
                </a:solidFill>
                <a:latin typeface="Helvetica" pitchFamily="2" charset="0"/>
                <a:ea typeface="ＭＳ Ｐゴシック" pitchFamily="34" charset="-128"/>
              </a:rPr>
              <a:t>Connection</a:t>
            </a:r>
          </a:p>
        </p:txBody>
      </p:sp>
      <p:sp>
        <p:nvSpPr>
          <p:cNvPr id="52" name="Oval 51"/>
          <p:cNvSpPr/>
          <p:nvPr/>
        </p:nvSpPr>
        <p:spPr bwMode="gray">
          <a:xfrm>
            <a:off x="4891336"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100"/>
              </a:lnSpc>
              <a:defRPr/>
            </a:pPr>
            <a:r>
              <a:rPr lang="en-US" sz="800" b="1" kern="0" dirty="0">
                <a:solidFill>
                  <a:schemeClr val="bg1"/>
                </a:solidFill>
                <a:latin typeface="Helvetica" pitchFamily="2" charset="0"/>
                <a:ea typeface="ＭＳ Ｐゴシック" pitchFamily="34" charset="-128"/>
              </a:rPr>
              <a:t>Purpose</a:t>
            </a:r>
          </a:p>
        </p:txBody>
      </p:sp>
      <p:sp>
        <p:nvSpPr>
          <p:cNvPr id="53" name="Oval 52"/>
          <p:cNvSpPr/>
          <p:nvPr/>
        </p:nvSpPr>
        <p:spPr bwMode="gray">
          <a:xfrm>
            <a:off x="6254188"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400"/>
              </a:lnSpc>
              <a:defRPr/>
            </a:pPr>
            <a:r>
              <a:rPr lang="en-US" sz="800" b="1" kern="0" dirty="0">
                <a:solidFill>
                  <a:schemeClr val="bg1"/>
                </a:solidFill>
                <a:latin typeface="Helvetica" pitchFamily="2" charset="0"/>
                <a:ea typeface="ＭＳ Ｐゴシック" pitchFamily="34" charset="-128"/>
              </a:rPr>
              <a:t>Self-Reliance</a:t>
            </a:r>
          </a:p>
        </p:txBody>
      </p:sp>
      <p:sp>
        <p:nvSpPr>
          <p:cNvPr id="32" name="Oval 31"/>
          <p:cNvSpPr/>
          <p:nvPr/>
        </p:nvSpPr>
        <p:spPr bwMode="gray">
          <a:xfrm>
            <a:off x="3292951"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Emotional</a:t>
            </a:r>
          </a:p>
          <a:p>
            <a:pPr algn="ctr">
              <a:defRPr/>
            </a:pPr>
            <a:r>
              <a:rPr lang="en-US" sz="800" b="1" kern="0" dirty="0">
                <a:solidFill>
                  <a:srgbClr val="BE0475"/>
                </a:solidFill>
                <a:latin typeface="Helvetica" pitchFamily="2" charset="0"/>
                <a:ea typeface="ＭＳ Ｐゴシック" pitchFamily="34" charset="-128"/>
              </a:rPr>
              <a:t>Control</a:t>
            </a:r>
          </a:p>
        </p:txBody>
      </p:sp>
      <p:sp>
        <p:nvSpPr>
          <p:cNvPr id="27" name="Oval 26"/>
          <p:cNvSpPr/>
          <p:nvPr/>
        </p:nvSpPr>
        <p:spPr bwMode="gray">
          <a:xfrm>
            <a:off x="492756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Positive</a:t>
            </a:r>
          </a:p>
        </p:txBody>
      </p:sp>
      <p:sp>
        <p:nvSpPr>
          <p:cNvPr id="28" name="Oval 27"/>
          <p:cNvSpPr/>
          <p:nvPr/>
        </p:nvSpPr>
        <p:spPr bwMode="gray">
          <a:xfrm>
            <a:off x="3528484"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Fulfillment</a:t>
            </a:r>
          </a:p>
        </p:txBody>
      </p:sp>
      <p:sp>
        <p:nvSpPr>
          <p:cNvPr id="29" name="Oval 28"/>
          <p:cNvSpPr/>
          <p:nvPr/>
        </p:nvSpPr>
        <p:spPr bwMode="gray">
          <a:xfrm>
            <a:off x="2165632"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rgbClr val="0F498B"/>
                </a:solidFill>
                <a:latin typeface="Helvetica" pitchFamily="2" charset="0"/>
                <a:ea typeface="ＭＳ Ｐゴシック" pitchFamily="34" charset="-128"/>
              </a:rPr>
              <a:t>Impact</a:t>
            </a:r>
          </a:p>
        </p:txBody>
      </p:sp>
      <p:sp>
        <p:nvSpPr>
          <p:cNvPr id="49" name="TextBox 48"/>
          <p:cNvSpPr txBox="1"/>
          <p:nvPr/>
        </p:nvSpPr>
        <p:spPr>
          <a:xfrm>
            <a:off x="371348" y="2190637"/>
            <a:ext cx="933017" cy="153888"/>
          </a:xfrm>
          <a:prstGeom prst="rect">
            <a:avLst/>
          </a:prstGeom>
          <a:noFill/>
        </p:spPr>
        <p:txBody>
          <a:bodyPr wrap="square" lIns="0" tIns="0" rIns="0" bIns="0" rtlCol="0" anchor="ctr" anchorCtr="0">
            <a:spAutoFit/>
          </a:bodyPr>
          <a:lstStyle/>
          <a:p>
            <a:pPr>
              <a:defRPr/>
            </a:pPr>
            <a:r>
              <a:rPr lang="en-US" sz="1000" dirty="0">
                <a:solidFill>
                  <a:srgbClr val="0F498B"/>
                </a:solidFill>
                <a:latin typeface="Helvetica" pitchFamily="2" charset="0"/>
              </a:rPr>
              <a:t>Values</a:t>
            </a:r>
          </a:p>
        </p:txBody>
      </p:sp>
      <p:sp>
        <p:nvSpPr>
          <p:cNvPr id="51" name="TextBox 50"/>
          <p:cNvSpPr txBox="1"/>
          <p:nvPr/>
        </p:nvSpPr>
        <p:spPr>
          <a:xfrm>
            <a:off x="371348" y="3200916"/>
            <a:ext cx="933017" cy="153888"/>
          </a:xfrm>
          <a:prstGeom prst="rect">
            <a:avLst/>
          </a:prstGeom>
          <a:noFill/>
        </p:spPr>
        <p:txBody>
          <a:bodyPr wrap="square" lIns="0" tIns="0" rIns="0" bIns="0" rtlCol="0" anchor="ctr" anchorCtr="0">
            <a:spAutoFit/>
          </a:bodyPr>
          <a:lstStyle/>
          <a:p>
            <a:pPr>
              <a:defRPr/>
            </a:pPr>
            <a:r>
              <a:rPr lang="en-US" sz="1000" dirty="0">
                <a:solidFill>
                  <a:srgbClr val="E08600"/>
                </a:solidFill>
                <a:latin typeface="Helvetica" pitchFamily="2" charset="0"/>
              </a:rPr>
              <a:t>Emotions</a:t>
            </a:r>
          </a:p>
        </p:txBody>
      </p:sp>
      <p:sp>
        <p:nvSpPr>
          <p:cNvPr id="56" name="TextBox 55"/>
          <p:cNvSpPr txBox="1"/>
          <p:nvPr/>
        </p:nvSpPr>
        <p:spPr>
          <a:xfrm>
            <a:off x="371349" y="4829963"/>
            <a:ext cx="1295142" cy="153888"/>
          </a:xfrm>
          <a:prstGeom prst="rect">
            <a:avLst/>
          </a:prstGeom>
          <a:noFill/>
        </p:spPr>
        <p:txBody>
          <a:bodyPr wrap="square" lIns="0" tIns="0" rIns="0" bIns="0" rtlCol="0" anchor="ctr" anchorCtr="0">
            <a:spAutoFit/>
          </a:bodyPr>
          <a:lstStyle/>
          <a:p>
            <a:pPr>
              <a:defRPr/>
            </a:pPr>
            <a:r>
              <a:rPr lang="en-US" sz="1000" dirty="0">
                <a:solidFill>
                  <a:srgbClr val="00847D"/>
                </a:solidFill>
                <a:latin typeface="Helvetica" pitchFamily="2" charset="0"/>
              </a:rPr>
              <a:t>Benefits</a:t>
            </a:r>
          </a:p>
        </p:txBody>
      </p:sp>
      <p:sp>
        <p:nvSpPr>
          <p:cNvPr id="59" name="TextBox 58"/>
          <p:cNvSpPr txBox="1"/>
          <p:nvPr/>
        </p:nvSpPr>
        <p:spPr>
          <a:xfrm>
            <a:off x="371348" y="5789108"/>
            <a:ext cx="1074224" cy="153888"/>
          </a:xfrm>
          <a:prstGeom prst="rect">
            <a:avLst/>
          </a:prstGeom>
          <a:noFill/>
        </p:spPr>
        <p:txBody>
          <a:bodyPr wrap="square" lIns="0" tIns="0" rIns="0" bIns="0" rtlCol="0" anchor="ctr" anchorCtr="0">
            <a:spAutoFit/>
          </a:bodyPr>
          <a:lstStyle/>
          <a:p>
            <a:pPr>
              <a:defRPr/>
            </a:pPr>
            <a:r>
              <a:rPr lang="en-US" sz="1000" dirty="0">
                <a:solidFill>
                  <a:srgbClr val="BE0475"/>
                </a:solidFill>
                <a:latin typeface="Helvetica" pitchFamily="2" charset="0"/>
              </a:rPr>
              <a:t>Attributes</a:t>
            </a:r>
          </a:p>
        </p:txBody>
      </p:sp>
      <p:sp>
        <p:nvSpPr>
          <p:cNvPr id="36" name="Rounded Rectangle 35">
            <a:extLst>
              <a:ext uri="{FF2B5EF4-FFF2-40B4-BE49-F238E27FC236}">
                <a16:creationId xmlns:a16="http://schemas.microsoft.com/office/drawing/2014/main" id="{D5F269A1-EAF6-2241-8C96-60EACFD3A1BF}"/>
              </a:ext>
            </a:extLst>
          </p:cNvPr>
          <p:cNvSpPr/>
          <p:nvPr/>
        </p:nvSpPr>
        <p:spPr bwMode="auto">
          <a:xfrm>
            <a:off x="428620" y="340896"/>
            <a:ext cx="8294370" cy="895960"/>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200" b="1" dirty="0">
                <a:solidFill>
                  <a:schemeClr val="bg1"/>
                </a:solidFill>
                <a:latin typeface="Helvetica Neue" charset="0"/>
                <a:ea typeface="Helvetica Neue" charset="0"/>
                <a:cs typeface="Helvetica Neue" charset="0"/>
              </a:rPr>
              <a:t>Child aspirations for 78% of non-Montessori parents</a:t>
            </a:r>
          </a:p>
        </p:txBody>
      </p:sp>
    </p:spTree>
    <p:extLst>
      <p:ext uri="{BB962C8B-B14F-4D97-AF65-F5344CB8AC3E}">
        <p14:creationId xmlns:p14="http://schemas.microsoft.com/office/powerpoint/2010/main" val="3667096383"/>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520" y="1789466"/>
            <a:ext cx="7083626" cy="3785652"/>
          </a:xfrm>
          <a:prstGeom prst="rect">
            <a:avLst/>
          </a:prstGeom>
          <a:noFill/>
        </p:spPr>
        <p:txBody>
          <a:bodyPr wrap="square" rtlCol="0" anchor="ctr">
            <a:spAutoFit/>
          </a:bodyPr>
          <a:lstStyle/>
          <a:p>
            <a:pPr algn="ctr"/>
            <a:r>
              <a:rPr lang="en-US" sz="3000" b="1" dirty="0">
                <a:solidFill>
                  <a:srgbClr val="0F498B"/>
                </a:solidFill>
                <a:latin typeface="Helvetica Neue" charset="0"/>
                <a:ea typeface="Helvetica Neue" charset="0"/>
                <a:cs typeface="Helvetica Neue" charset="0"/>
              </a:rPr>
              <a:t>These two pathways run through the emotional consequence of Capable and the terminal value of Fulfillment is shared—</a:t>
            </a:r>
            <a:r>
              <a:rPr lang="en-US" sz="3000" dirty="0">
                <a:solidFill>
                  <a:srgbClr val="0F498B"/>
                </a:solidFill>
                <a:latin typeface="Helvetica Neue" charset="0"/>
                <a:ea typeface="Helvetica Neue" charset="0"/>
                <a:cs typeface="Helvetica Neue" charset="0"/>
              </a:rPr>
              <a:t>adding Knowledge is the immediate priority for retaining Montessori parents and attracting 34% of non-Montessori parents.</a:t>
            </a:r>
          </a:p>
          <a:p>
            <a:pPr algn="ctr"/>
            <a:endParaRPr lang="en-US" sz="3000" b="1" dirty="0">
              <a:solidFill>
                <a:srgbClr val="0F498B"/>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85358100"/>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gray">
          <a:xfrm>
            <a:off x="4401331"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Behaviorally </a:t>
            </a:r>
          </a:p>
          <a:p>
            <a:pPr algn="ctr">
              <a:lnSpc>
                <a:spcPts val="1100"/>
              </a:lnSpc>
              <a:defRPr/>
            </a:pPr>
            <a:r>
              <a:rPr lang="en-US" sz="800" b="1" kern="0" dirty="0">
                <a:solidFill>
                  <a:schemeClr val="bg1"/>
                </a:solidFill>
                <a:latin typeface="Helvetica" pitchFamily="2" charset="0"/>
                <a:ea typeface="ＭＳ Ｐゴシック" pitchFamily="34" charset="-128"/>
              </a:rPr>
              <a:t>Prepared </a:t>
            </a:r>
          </a:p>
        </p:txBody>
      </p:sp>
      <p:sp>
        <p:nvSpPr>
          <p:cNvPr id="10" name="Oval 9"/>
          <p:cNvSpPr/>
          <p:nvPr/>
        </p:nvSpPr>
        <p:spPr bwMode="gray">
          <a:xfrm>
            <a:off x="6571654" y="5074164"/>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Socially</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4" name="Oval 13"/>
          <p:cNvSpPr/>
          <p:nvPr/>
        </p:nvSpPr>
        <p:spPr bwMode="gray">
          <a:xfrm>
            <a:off x="2247942" y="5074164"/>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Morally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2" name="Oval 11"/>
          <p:cNvSpPr/>
          <p:nvPr/>
        </p:nvSpPr>
        <p:spPr bwMode="gray">
          <a:xfrm>
            <a:off x="1108142"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Citizenship</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16" name="Oval 15"/>
          <p:cNvSpPr/>
          <p:nvPr/>
        </p:nvSpPr>
        <p:spPr bwMode="gray">
          <a:xfrm>
            <a:off x="5477760" y="5653129"/>
            <a:ext cx="1171144" cy="746846"/>
          </a:xfrm>
          <a:prstGeom prst="ellipse">
            <a:avLst/>
          </a:prstGeom>
          <a:solidFill>
            <a:srgbClr val="BE0475"/>
          </a:solid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Emotionally</a:t>
            </a:r>
          </a:p>
          <a:p>
            <a:pPr algn="ctr">
              <a:lnSpc>
                <a:spcPts val="1100"/>
              </a:lnSpc>
              <a:defRPr/>
            </a:pPr>
            <a:r>
              <a:rPr lang="en-US" sz="800" b="1" kern="0" dirty="0">
                <a:solidFill>
                  <a:schemeClr val="bg1"/>
                </a:solidFill>
                <a:latin typeface="Helvetica" pitchFamily="2" charset="0"/>
                <a:ea typeface="ＭＳ Ｐゴシック" pitchFamily="34" charset="-128"/>
              </a:rPr>
              <a:t>Prepared</a:t>
            </a:r>
          </a:p>
        </p:txBody>
      </p:sp>
      <p:sp>
        <p:nvSpPr>
          <p:cNvPr id="15" name="Oval 14"/>
          <p:cNvSpPr/>
          <p:nvPr/>
        </p:nvSpPr>
        <p:spPr bwMode="gray">
          <a:xfrm>
            <a:off x="7662569"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Academically </a:t>
            </a:r>
          </a:p>
          <a:p>
            <a:pPr algn="ctr">
              <a:lnSpc>
                <a:spcPts val="1100"/>
              </a:lnSpc>
              <a:defRPr/>
            </a:pPr>
            <a:r>
              <a:rPr lang="en-US" sz="800" b="1" kern="0" dirty="0">
                <a:solidFill>
                  <a:srgbClr val="BE0475"/>
                </a:solidFill>
                <a:latin typeface="Helvetica" pitchFamily="2" charset="0"/>
                <a:ea typeface="ＭＳ Ｐゴシック" pitchFamily="34" charset="-128"/>
              </a:rPr>
              <a:t>Prepared</a:t>
            </a:r>
          </a:p>
        </p:txBody>
      </p:sp>
      <p:sp>
        <p:nvSpPr>
          <p:cNvPr id="81" name="Oval 80"/>
          <p:cNvSpPr/>
          <p:nvPr/>
        </p:nvSpPr>
        <p:spPr bwMode="gray">
          <a:xfrm>
            <a:off x="9752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Engaged</a:t>
            </a:r>
          </a:p>
        </p:txBody>
      </p:sp>
      <p:sp>
        <p:nvSpPr>
          <p:cNvPr id="91" name="Oval 90"/>
          <p:cNvSpPr/>
          <p:nvPr/>
        </p:nvSpPr>
        <p:spPr bwMode="gray">
          <a:xfrm>
            <a:off x="6489052" y="3552675"/>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200"/>
              </a:lnSpc>
              <a:defRPr/>
            </a:pPr>
            <a:r>
              <a:rPr lang="en-US" sz="800" b="1" kern="0" dirty="0">
                <a:solidFill>
                  <a:srgbClr val="00847D"/>
                </a:solidFill>
                <a:latin typeface="Helvetica" pitchFamily="2" charset="0"/>
                <a:ea typeface="ＭＳ Ｐゴシック" pitchFamily="34" charset="-128"/>
              </a:rPr>
              <a:t>Academic</a:t>
            </a:r>
          </a:p>
          <a:p>
            <a:pPr algn="ctr" fontAlgn="b">
              <a:lnSpc>
                <a:spcPts val="1200"/>
              </a:lnSpc>
              <a:defRPr/>
            </a:pPr>
            <a:r>
              <a:rPr lang="en-US" sz="800" b="1" kern="0" dirty="0">
                <a:solidFill>
                  <a:srgbClr val="00847D"/>
                </a:solidFill>
                <a:latin typeface="Helvetica" pitchFamily="2" charset="0"/>
                <a:ea typeface="ＭＳ Ｐゴシック" pitchFamily="34" charset="-128"/>
              </a:rPr>
              <a:t>Performance </a:t>
            </a:r>
          </a:p>
        </p:txBody>
      </p:sp>
      <p:sp>
        <p:nvSpPr>
          <p:cNvPr id="92" name="Oval 91"/>
          <p:cNvSpPr/>
          <p:nvPr/>
        </p:nvSpPr>
        <p:spPr bwMode="gray">
          <a:xfrm>
            <a:off x="5361067" y="408311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fontAlgn="b">
              <a:lnSpc>
                <a:spcPts val="1100"/>
              </a:lnSpc>
              <a:defRPr/>
            </a:pPr>
            <a:r>
              <a:rPr lang="en-US" sz="800" b="1" kern="0" dirty="0">
                <a:solidFill>
                  <a:schemeClr val="bg1"/>
                </a:solidFill>
                <a:latin typeface="Helvetica" pitchFamily="2" charset="0"/>
                <a:ea typeface="ＭＳ Ｐゴシック" pitchFamily="34" charset="-128"/>
              </a:rPr>
              <a:t>Knowledge</a:t>
            </a:r>
          </a:p>
        </p:txBody>
      </p:sp>
      <p:sp>
        <p:nvSpPr>
          <p:cNvPr id="93" name="Oval 92"/>
          <p:cNvSpPr/>
          <p:nvPr/>
        </p:nvSpPr>
        <p:spPr bwMode="gray">
          <a:xfrm>
            <a:off x="4233078" y="3552675"/>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Sense of Self</a:t>
            </a:r>
          </a:p>
        </p:txBody>
      </p:sp>
      <p:sp>
        <p:nvSpPr>
          <p:cNvPr id="95" name="Oval 94"/>
          <p:cNvSpPr/>
          <p:nvPr/>
        </p:nvSpPr>
        <p:spPr bwMode="gray">
          <a:xfrm>
            <a:off x="3187030" y="4036541"/>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Accountability</a:t>
            </a:r>
          </a:p>
        </p:txBody>
      </p:sp>
      <p:sp>
        <p:nvSpPr>
          <p:cNvPr id="96" name="Oval 95"/>
          <p:cNvSpPr/>
          <p:nvPr/>
        </p:nvSpPr>
        <p:spPr bwMode="gray">
          <a:xfrm>
            <a:off x="2091340" y="363182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chemeClr val="bg1"/>
                </a:solidFill>
                <a:latin typeface="Helvetica" pitchFamily="2" charset="0"/>
                <a:ea typeface="ＭＳ Ｐゴシック" pitchFamily="34" charset="-128"/>
              </a:rPr>
              <a:t>Real World </a:t>
            </a:r>
          </a:p>
          <a:p>
            <a:pPr algn="ctr">
              <a:lnSpc>
                <a:spcPts val="1100"/>
              </a:lnSpc>
              <a:defRPr/>
            </a:pPr>
            <a:r>
              <a:rPr lang="en-US" sz="800" b="1" kern="0" dirty="0">
                <a:solidFill>
                  <a:schemeClr val="bg1"/>
                </a:solidFill>
                <a:latin typeface="Helvetica" pitchFamily="2" charset="0"/>
                <a:ea typeface="ＭＳ Ｐゴシック" pitchFamily="34" charset="-128"/>
              </a:rPr>
              <a:t>Readiness</a:t>
            </a:r>
          </a:p>
        </p:txBody>
      </p:sp>
      <p:sp>
        <p:nvSpPr>
          <p:cNvPr id="97" name="Oval 96"/>
          <p:cNvSpPr/>
          <p:nvPr/>
        </p:nvSpPr>
        <p:spPr bwMode="gray">
          <a:xfrm>
            <a:off x="849117" y="4083117"/>
            <a:ext cx="1171144" cy="746846"/>
          </a:xfrm>
          <a:prstGeom prst="ellipse">
            <a:avLst/>
          </a:prstGeom>
          <a:solidFill>
            <a:srgbClr val="00847D"/>
          </a:solid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200"/>
              </a:lnSpc>
              <a:defRPr/>
            </a:pPr>
            <a:r>
              <a:rPr lang="en-US" sz="800" b="1" kern="0" dirty="0">
                <a:solidFill>
                  <a:schemeClr val="bg1"/>
                </a:solidFill>
                <a:latin typeface="Helvetica" pitchFamily="2" charset="0"/>
                <a:ea typeface="ＭＳ Ｐゴシック" pitchFamily="34" charset="-128"/>
              </a:rPr>
              <a:t>Inclusiveness</a:t>
            </a:r>
          </a:p>
        </p:txBody>
      </p:sp>
      <p:sp>
        <p:nvSpPr>
          <p:cNvPr id="98" name="Oval 97"/>
          <p:cNvSpPr/>
          <p:nvPr/>
        </p:nvSpPr>
        <p:spPr bwMode="gray">
          <a:xfrm>
            <a:off x="7617041" y="4083117"/>
            <a:ext cx="1171144" cy="746846"/>
          </a:xfrm>
          <a:prstGeom prst="ellipse">
            <a:avLst/>
          </a:prstGeom>
          <a:noFill/>
          <a:ln>
            <a:solidFill>
              <a:srgbClr val="00847D"/>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lIns="0" tIns="0" rIns="0" bIns="0" anchor="ctr"/>
          <a:lstStyle/>
          <a:p>
            <a:pPr algn="ctr">
              <a:lnSpc>
                <a:spcPts val="1100"/>
              </a:lnSpc>
              <a:defRPr/>
            </a:pPr>
            <a:r>
              <a:rPr lang="en-US" sz="800" b="1" kern="0" dirty="0">
                <a:solidFill>
                  <a:srgbClr val="00847D"/>
                </a:solidFill>
                <a:latin typeface="Helvetica" pitchFamily="2" charset="0"/>
                <a:ea typeface="ＭＳ Ｐゴシック" pitchFamily="34" charset="-128"/>
              </a:rPr>
              <a:t>Initiative</a:t>
            </a:r>
          </a:p>
        </p:txBody>
      </p:sp>
      <p:sp>
        <p:nvSpPr>
          <p:cNvPr id="41" name="Oval 40"/>
          <p:cNvSpPr/>
          <p:nvPr/>
        </p:nvSpPr>
        <p:spPr bwMode="gray">
          <a:xfrm>
            <a:off x="229271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a:lnSpc>
                <a:spcPts val="1100"/>
              </a:lnSpc>
              <a:defRPr/>
            </a:pPr>
            <a:r>
              <a:rPr lang="en-US" sz="800" b="1" kern="0" dirty="0">
                <a:solidFill>
                  <a:srgbClr val="E08600"/>
                </a:solidFill>
                <a:latin typeface="Helvetica" pitchFamily="2" charset="0"/>
                <a:ea typeface="ＭＳ Ｐゴシック" pitchFamily="34" charset="-128"/>
              </a:rPr>
              <a:t>At Ease</a:t>
            </a:r>
          </a:p>
        </p:txBody>
      </p:sp>
      <p:sp>
        <p:nvSpPr>
          <p:cNvPr id="42" name="Oval 41"/>
          <p:cNvSpPr/>
          <p:nvPr/>
        </p:nvSpPr>
        <p:spPr bwMode="gray">
          <a:xfrm>
            <a:off x="7562413"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Accepted</a:t>
            </a:r>
          </a:p>
        </p:txBody>
      </p:sp>
      <p:sp>
        <p:nvSpPr>
          <p:cNvPr id="43" name="Oval 42"/>
          <p:cNvSpPr/>
          <p:nvPr/>
        </p:nvSpPr>
        <p:spPr bwMode="gray">
          <a:xfrm>
            <a:off x="3610140" y="2511311"/>
            <a:ext cx="1171144" cy="746846"/>
          </a:xfrm>
          <a:prstGeom prst="ellipse">
            <a:avLst/>
          </a:prstGeom>
          <a:solidFill>
            <a:srgbClr val="E08600"/>
          </a:solid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chemeClr val="bg1"/>
                </a:solidFill>
                <a:latin typeface="Helvetica" pitchFamily="2" charset="0"/>
                <a:ea typeface="ＭＳ Ｐゴシック" pitchFamily="34" charset="-128"/>
              </a:rPr>
              <a:t>Capable</a:t>
            </a:r>
          </a:p>
        </p:txBody>
      </p:sp>
      <p:sp>
        <p:nvSpPr>
          <p:cNvPr id="45" name="Oval 44"/>
          <p:cNvSpPr/>
          <p:nvPr/>
        </p:nvSpPr>
        <p:spPr bwMode="gray">
          <a:xfrm>
            <a:off x="6244990"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400"/>
              </a:lnSpc>
              <a:defRPr/>
            </a:pPr>
            <a:r>
              <a:rPr lang="en-US" sz="800" b="1" kern="0" dirty="0">
                <a:solidFill>
                  <a:srgbClr val="E08600"/>
                </a:solidFill>
                <a:latin typeface="Helvetica" pitchFamily="2" charset="0"/>
                <a:ea typeface="ＭＳ Ｐゴシック" pitchFamily="34" charset="-128"/>
              </a:rPr>
              <a:t>Successful</a:t>
            </a:r>
          </a:p>
        </p:txBody>
      </p:sp>
      <p:sp>
        <p:nvSpPr>
          <p:cNvPr id="46" name="Oval 45"/>
          <p:cNvSpPr/>
          <p:nvPr/>
        </p:nvSpPr>
        <p:spPr bwMode="gray">
          <a:xfrm>
            <a:off x="7617041"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Productivity</a:t>
            </a:r>
          </a:p>
        </p:txBody>
      </p:sp>
      <p:sp>
        <p:nvSpPr>
          <p:cNvPr id="48" name="Oval 47"/>
          <p:cNvSpPr/>
          <p:nvPr/>
        </p:nvSpPr>
        <p:spPr bwMode="gray">
          <a:xfrm>
            <a:off x="802780"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Connection</a:t>
            </a:r>
          </a:p>
        </p:txBody>
      </p:sp>
      <p:sp>
        <p:nvSpPr>
          <p:cNvPr id="52" name="Oval 51"/>
          <p:cNvSpPr/>
          <p:nvPr/>
        </p:nvSpPr>
        <p:spPr bwMode="gray">
          <a:xfrm>
            <a:off x="4891336"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100"/>
              </a:lnSpc>
              <a:defRPr/>
            </a:pPr>
            <a:r>
              <a:rPr lang="en-US" sz="800" b="1" kern="0" dirty="0">
                <a:solidFill>
                  <a:srgbClr val="0F498B"/>
                </a:solidFill>
                <a:latin typeface="Helvetica" pitchFamily="2" charset="0"/>
                <a:ea typeface="ＭＳ Ｐゴシック" pitchFamily="34" charset="-128"/>
              </a:rPr>
              <a:t>Purpose</a:t>
            </a:r>
          </a:p>
        </p:txBody>
      </p:sp>
      <p:sp>
        <p:nvSpPr>
          <p:cNvPr id="53" name="Oval 52"/>
          <p:cNvSpPr/>
          <p:nvPr/>
        </p:nvSpPr>
        <p:spPr bwMode="gray">
          <a:xfrm>
            <a:off x="6254188"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a:lnSpc>
                <a:spcPts val="1400"/>
              </a:lnSpc>
              <a:defRPr/>
            </a:pPr>
            <a:r>
              <a:rPr lang="en-US" sz="800" b="1" kern="0" dirty="0">
                <a:solidFill>
                  <a:srgbClr val="0F498B"/>
                </a:solidFill>
                <a:latin typeface="Helvetica" pitchFamily="2" charset="0"/>
                <a:ea typeface="ＭＳ Ｐゴシック" pitchFamily="34" charset="-128"/>
              </a:rPr>
              <a:t>Self-Reliance</a:t>
            </a:r>
          </a:p>
        </p:txBody>
      </p:sp>
      <p:sp>
        <p:nvSpPr>
          <p:cNvPr id="32" name="Oval 31"/>
          <p:cNvSpPr/>
          <p:nvPr/>
        </p:nvSpPr>
        <p:spPr bwMode="gray">
          <a:xfrm>
            <a:off x="3292951" y="5653129"/>
            <a:ext cx="1171144" cy="746846"/>
          </a:xfrm>
          <a:prstGeom prst="ellipse">
            <a:avLst/>
          </a:prstGeom>
          <a:noFill/>
          <a:ln>
            <a:solidFill>
              <a:srgbClr val="BE0475"/>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algn="ctr">
              <a:lnSpc>
                <a:spcPts val="1100"/>
              </a:lnSpc>
              <a:defRPr/>
            </a:pPr>
            <a:r>
              <a:rPr lang="en-US" sz="800" b="1" kern="0" dirty="0">
                <a:solidFill>
                  <a:srgbClr val="BE0475"/>
                </a:solidFill>
                <a:latin typeface="Helvetica" pitchFamily="2" charset="0"/>
                <a:ea typeface="ＭＳ Ｐゴシック" pitchFamily="34" charset="-128"/>
              </a:rPr>
              <a:t>Emotional</a:t>
            </a:r>
          </a:p>
          <a:p>
            <a:pPr algn="ctr">
              <a:defRPr/>
            </a:pPr>
            <a:r>
              <a:rPr lang="en-US" sz="800" b="1" kern="0" dirty="0">
                <a:solidFill>
                  <a:srgbClr val="BE0475"/>
                </a:solidFill>
                <a:latin typeface="Helvetica" pitchFamily="2" charset="0"/>
                <a:ea typeface="ＭＳ Ｐゴシック" pitchFamily="34" charset="-128"/>
              </a:rPr>
              <a:t>Control</a:t>
            </a:r>
          </a:p>
        </p:txBody>
      </p:sp>
      <p:sp>
        <p:nvSpPr>
          <p:cNvPr id="27" name="Oval 26"/>
          <p:cNvSpPr/>
          <p:nvPr/>
        </p:nvSpPr>
        <p:spPr bwMode="gray">
          <a:xfrm>
            <a:off x="4927565" y="2511311"/>
            <a:ext cx="1171144" cy="746846"/>
          </a:xfrm>
          <a:prstGeom prst="ellipse">
            <a:avLst/>
          </a:prstGeom>
          <a:noFill/>
          <a:ln>
            <a:solidFill>
              <a:srgbClr val="E086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0" tIns="0" rIns="0" bIns="0" anchor="ctr"/>
          <a:lstStyle/>
          <a:p>
            <a:pPr algn="ctr" defTabSz="914400">
              <a:lnSpc>
                <a:spcPts val="1100"/>
              </a:lnSpc>
              <a:defRPr/>
            </a:pPr>
            <a:r>
              <a:rPr lang="en-US" sz="800" b="1" kern="0" dirty="0">
                <a:solidFill>
                  <a:srgbClr val="E08600"/>
                </a:solidFill>
                <a:latin typeface="Helvetica" pitchFamily="2" charset="0"/>
                <a:ea typeface="ＭＳ Ｐゴシック" pitchFamily="34" charset="-128"/>
              </a:rPr>
              <a:t>Positive</a:t>
            </a:r>
          </a:p>
        </p:txBody>
      </p:sp>
      <p:sp>
        <p:nvSpPr>
          <p:cNvPr id="28" name="Oval 27"/>
          <p:cNvSpPr/>
          <p:nvPr/>
        </p:nvSpPr>
        <p:spPr bwMode="gray">
          <a:xfrm>
            <a:off x="3528484" y="1520264"/>
            <a:ext cx="1171144" cy="746846"/>
          </a:xfrm>
          <a:prstGeom prst="ellipse">
            <a:avLst/>
          </a:prstGeom>
          <a:solidFill>
            <a:srgbClr val="0F498B"/>
          </a:solid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chemeClr val="bg1"/>
                </a:solidFill>
                <a:latin typeface="Helvetica" pitchFamily="2" charset="0"/>
                <a:ea typeface="ＭＳ Ｐゴシック" pitchFamily="34" charset="-128"/>
              </a:rPr>
              <a:t>Fulfillment</a:t>
            </a:r>
          </a:p>
        </p:txBody>
      </p:sp>
      <p:sp>
        <p:nvSpPr>
          <p:cNvPr id="29" name="Oval 28"/>
          <p:cNvSpPr/>
          <p:nvPr/>
        </p:nvSpPr>
        <p:spPr bwMode="gray">
          <a:xfrm>
            <a:off x="2165632" y="1520264"/>
            <a:ext cx="1171144" cy="746846"/>
          </a:xfrm>
          <a:prstGeom prst="ellipse">
            <a:avLst/>
          </a:prstGeom>
          <a:noFill/>
          <a:ln>
            <a:solidFill>
              <a:srgbClr val="0F498B"/>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lgn="ctr" defTabSz="914400" fontAlgn="b">
              <a:lnSpc>
                <a:spcPts val="1100"/>
              </a:lnSpc>
              <a:defRPr/>
            </a:pPr>
            <a:r>
              <a:rPr lang="en-US" sz="800" b="1" kern="0" dirty="0">
                <a:solidFill>
                  <a:srgbClr val="0F498B"/>
                </a:solidFill>
                <a:latin typeface="Helvetica" pitchFamily="2" charset="0"/>
                <a:ea typeface="ＭＳ Ｐゴシック" pitchFamily="34" charset="-128"/>
              </a:rPr>
              <a:t>Impact</a:t>
            </a:r>
          </a:p>
        </p:txBody>
      </p:sp>
      <p:sp>
        <p:nvSpPr>
          <p:cNvPr id="49" name="TextBox 48"/>
          <p:cNvSpPr txBox="1"/>
          <p:nvPr/>
        </p:nvSpPr>
        <p:spPr>
          <a:xfrm>
            <a:off x="371348" y="2190637"/>
            <a:ext cx="933017" cy="153888"/>
          </a:xfrm>
          <a:prstGeom prst="rect">
            <a:avLst/>
          </a:prstGeom>
          <a:noFill/>
        </p:spPr>
        <p:txBody>
          <a:bodyPr wrap="square" lIns="0" tIns="0" rIns="0" bIns="0" rtlCol="0" anchor="ctr" anchorCtr="0">
            <a:spAutoFit/>
          </a:bodyPr>
          <a:lstStyle/>
          <a:p>
            <a:pPr>
              <a:defRPr/>
            </a:pPr>
            <a:r>
              <a:rPr lang="en-US" sz="1000" dirty="0">
                <a:solidFill>
                  <a:srgbClr val="0F498B"/>
                </a:solidFill>
                <a:latin typeface="Helvetica" pitchFamily="2" charset="0"/>
              </a:rPr>
              <a:t>Values</a:t>
            </a:r>
          </a:p>
        </p:txBody>
      </p:sp>
      <p:sp>
        <p:nvSpPr>
          <p:cNvPr id="51" name="TextBox 50"/>
          <p:cNvSpPr txBox="1"/>
          <p:nvPr/>
        </p:nvSpPr>
        <p:spPr>
          <a:xfrm>
            <a:off x="371348" y="3200916"/>
            <a:ext cx="933017" cy="153888"/>
          </a:xfrm>
          <a:prstGeom prst="rect">
            <a:avLst/>
          </a:prstGeom>
          <a:noFill/>
        </p:spPr>
        <p:txBody>
          <a:bodyPr wrap="square" lIns="0" tIns="0" rIns="0" bIns="0" rtlCol="0" anchor="ctr" anchorCtr="0">
            <a:spAutoFit/>
          </a:bodyPr>
          <a:lstStyle/>
          <a:p>
            <a:pPr>
              <a:defRPr/>
            </a:pPr>
            <a:r>
              <a:rPr lang="en-US" sz="1000" dirty="0">
                <a:solidFill>
                  <a:srgbClr val="E08600"/>
                </a:solidFill>
                <a:latin typeface="Helvetica" pitchFamily="2" charset="0"/>
              </a:rPr>
              <a:t>Emotions</a:t>
            </a:r>
          </a:p>
        </p:txBody>
      </p:sp>
      <p:sp>
        <p:nvSpPr>
          <p:cNvPr id="56" name="TextBox 55"/>
          <p:cNvSpPr txBox="1"/>
          <p:nvPr/>
        </p:nvSpPr>
        <p:spPr>
          <a:xfrm>
            <a:off x="371349" y="4829963"/>
            <a:ext cx="1295142" cy="153888"/>
          </a:xfrm>
          <a:prstGeom prst="rect">
            <a:avLst/>
          </a:prstGeom>
          <a:noFill/>
        </p:spPr>
        <p:txBody>
          <a:bodyPr wrap="square" lIns="0" tIns="0" rIns="0" bIns="0" rtlCol="0" anchor="ctr" anchorCtr="0">
            <a:spAutoFit/>
          </a:bodyPr>
          <a:lstStyle/>
          <a:p>
            <a:pPr>
              <a:defRPr/>
            </a:pPr>
            <a:r>
              <a:rPr lang="en-US" sz="1000" dirty="0">
                <a:solidFill>
                  <a:srgbClr val="00847D"/>
                </a:solidFill>
                <a:latin typeface="Helvetica" pitchFamily="2" charset="0"/>
              </a:rPr>
              <a:t>Benefits</a:t>
            </a:r>
          </a:p>
        </p:txBody>
      </p:sp>
      <p:sp>
        <p:nvSpPr>
          <p:cNvPr id="59" name="TextBox 58"/>
          <p:cNvSpPr txBox="1"/>
          <p:nvPr/>
        </p:nvSpPr>
        <p:spPr>
          <a:xfrm>
            <a:off x="371348" y="5789108"/>
            <a:ext cx="1074224" cy="153888"/>
          </a:xfrm>
          <a:prstGeom prst="rect">
            <a:avLst/>
          </a:prstGeom>
          <a:noFill/>
        </p:spPr>
        <p:txBody>
          <a:bodyPr wrap="square" lIns="0" tIns="0" rIns="0" bIns="0" rtlCol="0" anchor="ctr" anchorCtr="0">
            <a:spAutoFit/>
          </a:bodyPr>
          <a:lstStyle/>
          <a:p>
            <a:pPr>
              <a:defRPr/>
            </a:pPr>
            <a:r>
              <a:rPr lang="en-US" sz="1000" dirty="0">
                <a:solidFill>
                  <a:srgbClr val="BE0475"/>
                </a:solidFill>
                <a:latin typeface="Helvetica" pitchFamily="2" charset="0"/>
              </a:rPr>
              <a:t>Attributes</a:t>
            </a:r>
          </a:p>
        </p:txBody>
      </p:sp>
      <p:sp>
        <p:nvSpPr>
          <p:cNvPr id="33" name="Rounded Rectangle 32">
            <a:extLst>
              <a:ext uri="{FF2B5EF4-FFF2-40B4-BE49-F238E27FC236}">
                <a16:creationId xmlns:a16="http://schemas.microsoft.com/office/drawing/2014/main" id="{CE0827EA-6B80-5043-A5A9-C0C0F9D0A325}"/>
              </a:ext>
            </a:extLst>
          </p:cNvPr>
          <p:cNvSpPr/>
          <p:nvPr/>
        </p:nvSpPr>
        <p:spPr bwMode="auto">
          <a:xfrm>
            <a:off x="428620" y="340896"/>
            <a:ext cx="8294370" cy="895960"/>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2000" b="1" dirty="0">
                <a:solidFill>
                  <a:schemeClr val="bg1"/>
                </a:solidFill>
                <a:latin typeface="Helvetica Neue" charset="0"/>
                <a:ea typeface="Helvetica Neue" charset="0"/>
                <a:cs typeface="Helvetica Neue" charset="0"/>
              </a:rPr>
              <a:t>Enriched strategy: 76% of Montessori parents </a:t>
            </a:r>
            <a:br>
              <a:rPr lang="en-US" sz="2000" b="1" dirty="0">
                <a:solidFill>
                  <a:schemeClr val="bg1"/>
                </a:solidFill>
                <a:latin typeface="Helvetica Neue" charset="0"/>
                <a:ea typeface="Helvetica Neue" charset="0"/>
                <a:cs typeface="Helvetica Neue" charset="0"/>
              </a:rPr>
            </a:br>
            <a:r>
              <a:rPr lang="en-US" sz="2000" b="1" dirty="0">
                <a:solidFill>
                  <a:schemeClr val="bg1"/>
                </a:solidFill>
                <a:latin typeface="Helvetica Neue" charset="0"/>
                <a:ea typeface="Helvetica Neue" charset="0"/>
                <a:cs typeface="Helvetica Neue" charset="0"/>
              </a:rPr>
              <a:t>+ 34% of non-Montessori parents</a:t>
            </a:r>
          </a:p>
        </p:txBody>
      </p:sp>
    </p:spTree>
    <p:extLst>
      <p:ext uri="{BB962C8B-B14F-4D97-AF65-F5344CB8AC3E}">
        <p14:creationId xmlns:p14="http://schemas.microsoft.com/office/powerpoint/2010/main" val="171521047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9" name="Rectangle 8">
            <a:extLst>
              <a:ext uri="{FF2B5EF4-FFF2-40B4-BE49-F238E27FC236}">
                <a16:creationId xmlns:a16="http://schemas.microsoft.com/office/drawing/2014/main" id="{C5463FC8-88F1-3544-B303-DF1C9A8DD209}"/>
              </a:ext>
            </a:extLst>
          </p:cNvPr>
          <p:cNvSpPr/>
          <p:nvPr/>
        </p:nvSpPr>
        <p:spPr>
          <a:xfrm>
            <a:off x="4432545" y="663016"/>
            <a:ext cx="4020332" cy="477054"/>
          </a:xfrm>
          <a:prstGeom prst="rect">
            <a:avLst/>
          </a:prstGeom>
        </p:spPr>
        <p:txBody>
          <a:bodyPr wrap="none">
            <a:spAutoFit/>
          </a:bodyPr>
          <a:lstStyle/>
          <a:p>
            <a:pPr algn="r"/>
            <a:r>
              <a:rPr lang="en-US" sz="2500" b="1" spc="300" dirty="0">
                <a:solidFill>
                  <a:schemeClr val="bg1"/>
                </a:solidFill>
                <a:latin typeface="Helvetica Neue" charset="0"/>
                <a:ea typeface="Helvetica Neue" charset="0"/>
                <a:cs typeface="Helvetica Neue" charset="0"/>
              </a:rPr>
              <a:t>THE MESSAGE PATH</a:t>
            </a:r>
          </a:p>
        </p:txBody>
      </p:sp>
      <p:sp>
        <p:nvSpPr>
          <p:cNvPr id="10" name="TextBox 9">
            <a:extLst>
              <a:ext uri="{FF2B5EF4-FFF2-40B4-BE49-F238E27FC236}">
                <a16:creationId xmlns:a16="http://schemas.microsoft.com/office/drawing/2014/main" id="{53DA952C-5B53-0346-B175-9AC9790319F7}"/>
              </a:ext>
            </a:extLst>
          </p:cNvPr>
          <p:cNvSpPr txBox="1"/>
          <p:nvPr/>
        </p:nvSpPr>
        <p:spPr>
          <a:xfrm>
            <a:off x="945325" y="2240463"/>
            <a:ext cx="7099638" cy="3970318"/>
          </a:xfrm>
          <a:prstGeom prst="rect">
            <a:avLst/>
          </a:prstGeom>
          <a:noFill/>
        </p:spPr>
        <p:txBody>
          <a:bodyPr wrap="square" rtlCol="0" anchor="ctr">
            <a:spAutoFit/>
          </a:bodyPr>
          <a:lstStyle/>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It widens your potential market </a:t>
            </a:r>
            <a:r>
              <a:rPr lang="en-US" dirty="0">
                <a:solidFill>
                  <a:schemeClr val="bg1"/>
                </a:solidFill>
                <a:latin typeface="Helvetica Neue" charset="0"/>
                <a:ea typeface="Helvetica Neue" charset="0"/>
                <a:cs typeface="Helvetica Neue" charset="0"/>
              </a:rPr>
              <a:t>and brings more people into the funnel.</a:t>
            </a:r>
          </a:p>
          <a:p>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It forces you to strengthen faith </a:t>
            </a:r>
            <a:r>
              <a:rPr lang="en-US" dirty="0">
                <a:solidFill>
                  <a:schemeClr val="bg1"/>
                </a:solidFill>
                <a:latin typeface="Helvetica Neue" charset="0"/>
                <a:ea typeface="Helvetica Neue" charset="0"/>
                <a:cs typeface="Helvetica Neue" charset="0"/>
              </a:rPr>
              <a:t>among those with less faith, aiding retention.</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It helps you attract more African Americans and Latinos.</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It allows you to better compete in the public space.</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The terminal values best describe Montessori’s ideal outcomes</a:t>
            </a:r>
            <a:r>
              <a:rPr lang="en-US" dirty="0">
                <a:solidFill>
                  <a:schemeClr val="bg1"/>
                </a:solidFill>
                <a:latin typeface="Helvetica Neue" charset="0"/>
                <a:ea typeface="Helvetica Neue" charset="0"/>
                <a:cs typeface="Helvetica Neue" charset="0"/>
              </a:rPr>
              <a:t>, even if the message path requires you to stretch </a:t>
            </a:r>
            <a:br>
              <a:rPr lang="en-US" dirty="0">
                <a:solidFill>
                  <a:schemeClr val="bg1"/>
                </a:solidFill>
                <a:latin typeface="Helvetica Neue" charset="0"/>
                <a:ea typeface="Helvetica Neue" charset="0"/>
                <a:cs typeface="Helvetica Neue" charset="0"/>
              </a:rPr>
            </a:br>
            <a:r>
              <a:rPr lang="en-US" dirty="0">
                <a:solidFill>
                  <a:schemeClr val="bg1"/>
                </a:solidFill>
                <a:latin typeface="Helvetica Neue" charset="0"/>
                <a:ea typeface="Helvetica Neue" charset="0"/>
                <a:cs typeface="Helvetica Neue" charset="0"/>
              </a:rPr>
              <a:t>to get there.</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p:txBody>
      </p:sp>
      <p:cxnSp>
        <p:nvCxnSpPr>
          <p:cNvPr id="3" name="Straight Connector 2">
            <a:extLst>
              <a:ext uri="{FF2B5EF4-FFF2-40B4-BE49-F238E27FC236}">
                <a16:creationId xmlns:a16="http://schemas.microsoft.com/office/drawing/2014/main" id="{D2B73822-BCCF-8A46-844E-6184035E5F66}"/>
              </a:ext>
            </a:extLst>
          </p:cNvPr>
          <p:cNvCxnSpPr>
            <a:cxnSpLocks/>
          </p:cNvCxnSpPr>
          <p:nvPr/>
        </p:nvCxnSpPr>
        <p:spPr>
          <a:xfrm flipH="1">
            <a:off x="1820008" y="1181897"/>
            <a:ext cx="647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51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a:blip r:embed="rId2" r:link="rId3"/>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9" name="Rectangle 8">
            <a:extLst>
              <a:ext uri="{FF2B5EF4-FFF2-40B4-BE49-F238E27FC236}">
                <a16:creationId xmlns:a16="http://schemas.microsoft.com/office/drawing/2014/main" id="{C5463FC8-88F1-3544-B303-DF1C9A8DD209}"/>
              </a:ext>
            </a:extLst>
          </p:cNvPr>
          <p:cNvSpPr/>
          <p:nvPr/>
        </p:nvSpPr>
        <p:spPr>
          <a:xfrm>
            <a:off x="4066740" y="663016"/>
            <a:ext cx="4386137" cy="477054"/>
          </a:xfrm>
          <a:prstGeom prst="rect">
            <a:avLst/>
          </a:prstGeom>
        </p:spPr>
        <p:txBody>
          <a:bodyPr wrap="none">
            <a:spAutoFit/>
          </a:bodyPr>
          <a:lstStyle/>
          <a:p>
            <a:pPr algn="r"/>
            <a:r>
              <a:rPr lang="en-US" sz="2500" b="1" spc="300" dirty="0">
                <a:solidFill>
                  <a:schemeClr val="bg1"/>
                </a:solidFill>
                <a:latin typeface="Helvetica Neue" charset="0"/>
                <a:ea typeface="Helvetica Neue" charset="0"/>
                <a:cs typeface="Helvetica Neue" charset="0"/>
              </a:rPr>
              <a:t>THE MESSAGE FRAME</a:t>
            </a:r>
          </a:p>
        </p:txBody>
      </p:sp>
      <p:sp>
        <p:nvSpPr>
          <p:cNvPr id="10" name="TextBox 9">
            <a:extLst>
              <a:ext uri="{FF2B5EF4-FFF2-40B4-BE49-F238E27FC236}">
                <a16:creationId xmlns:a16="http://schemas.microsoft.com/office/drawing/2014/main" id="{53DA952C-5B53-0346-B175-9AC9790319F7}"/>
              </a:ext>
            </a:extLst>
          </p:cNvPr>
          <p:cNvSpPr txBox="1"/>
          <p:nvPr/>
        </p:nvSpPr>
        <p:spPr>
          <a:xfrm>
            <a:off x="945325" y="2236325"/>
            <a:ext cx="7099638" cy="3693319"/>
          </a:xfrm>
          <a:prstGeom prst="rect">
            <a:avLst/>
          </a:prstGeom>
          <a:noFill/>
        </p:spPr>
        <p:txBody>
          <a:bodyPr wrap="square" rtlCol="0" anchor="ctr">
            <a:spAutoFit/>
          </a:bodyPr>
          <a:lstStyle/>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Montessori works in every setting </a:t>
            </a:r>
            <a:r>
              <a:rPr lang="en-US" dirty="0">
                <a:solidFill>
                  <a:schemeClr val="bg1"/>
                </a:solidFill>
                <a:latin typeface="Helvetica Neue" charset="0"/>
                <a:ea typeface="Helvetica Neue" charset="0"/>
                <a:cs typeface="Helvetica Neue" charset="0"/>
              </a:rPr>
              <a:t>for the success </a:t>
            </a:r>
            <a:br>
              <a:rPr lang="en-US" dirty="0">
                <a:solidFill>
                  <a:schemeClr val="bg1"/>
                </a:solidFill>
                <a:latin typeface="Helvetica Neue" charset="0"/>
                <a:ea typeface="Helvetica Neue" charset="0"/>
                <a:cs typeface="Helvetica Neue" charset="0"/>
              </a:rPr>
            </a:br>
            <a:r>
              <a:rPr lang="en-US" dirty="0">
                <a:solidFill>
                  <a:schemeClr val="bg1"/>
                </a:solidFill>
                <a:latin typeface="Helvetica Neue" charset="0"/>
                <a:ea typeface="Helvetica Neue" charset="0"/>
                <a:cs typeface="Helvetica Neue" charset="0"/>
              </a:rPr>
              <a:t>of each child.</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We help parents develop children </a:t>
            </a:r>
            <a:r>
              <a:rPr lang="en-US" dirty="0">
                <a:solidFill>
                  <a:schemeClr val="bg1"/>
                </a:solidFill>
                <a:latin typeface="Helvetica Neue" charset="0"/>
                <a:ea typeface="Helvetica Neue" charset="0"/>
                <a:cs typeface="Helvetica Neue" charset="0"/>
              </a:rPr>
              <a:t>who are morally, emotionally, and behaviorally prepared for the real world.</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Our teachers support your child’s natural development</a:t>
            </a:r>
            <a:r>
              <a:rPr lang="en-US" dirty="0">
                <a:solidFill>
                  <a:schemeClr val="bg1"/>
                </a:solidFill>
                <a:latin typeface="Helvetica Neue" charset="0"/>
                <a:ea typeface="Helvetica Neue" charset="0"/>
                <a:cs typeface="Helvetica Neue" charset="0"/>
              </a:rPr>
              <a:t>, building the capability to become productive, fulfilled adults who contribute to the world.</a:t>
            </a:r>
            <a:br>
              <a:rPr lang="en-US" dirty="0">
                <a:solidFill>
                  <a:schemeClr val="bg1"/>
                </a:solidFill>
                <a:latin typeface="Helvetica Neue" charset="0"/>
                <a:ea typeface="Helvetica Neue" charset="0"/>
                <a:cs typeface="Helvetica Neue" charset="0"/>
              </a:rPr>
            </a:b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Teachers help children follow their interests and passions </a:t>
            </a:r>
            <a:r>
              <a:rPr lang="en-US" dirty="0">
                <a:solidFill>
                  <a:schemeClr val="bg1"/>
                </a:solidFill>
                <a:latin typeface="Helvetica Neue" charset="0"/>
                <a:ea typeface="Helvetica Neue" charset="0"/>
                <a:cs typeface="Helvetica Neue" charset="0"/>
              </a:rPr>
              <a:t>to develop strong skills in academics, leadership, self-discipline, responsibility, independence, and initiative.</a:t>
            </a:r>
          </a:p>
        </p:txBody>
      </p:sp>
      <p:cxnSp>
        <p:nvCxnSpPr>
          <p:cNvPr id="3" name="Straight Connector 2">
            <a:extLst>
              <a:ext uri="{FF2B5EF4-FFF2-40B4-BE49-F238E27FC236}">
                <a16:creationId xmlns:a16="http://schemas.microsoft.com/office/drawing/2014/main" id="{D2B73822-BCCF-8A46-844E-6184035E5F66}"/>
              </a:ext>
            </a:extLst>
          </p:cNvPr>
          <p:cNvCxnSpPr>
            <a:cxnSpLocks/>
          </p:cNvCxnSpPr>
          <p:nvPr/>
        </p:nvCxnSpPr>
        <p:spPr>
          <a:xfrm flipH="1">
            <a:off x="1820008" y="1181897"/>
            <a:ext cx="647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708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a:blip r:embed="rId2" r:link="rId3"/>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9" name="Rectangle 8">
            <a:extLst>
              <a:ext uri="{FF2B5EF4-FFF2-40B4-BE49-F238E27FC236}">
                <a16:creationId xmlns:a16="http://schemas.microsoft.com/office/drawing/2014/main" id="{C5463FC8-88F1-3544-B303-DF1C9A8DD209}"/>
              </a:ext>
            </a:extLst>
          </p:cNvPr>
          <p:cNvSpPr/>
          <p:nvPr/>
        </p:nvSpPr>
        <p:spPr>
          <a:xfrm>
            <a:off x="4066740" y="663016"/>
            <a:ext cx="4386137" cy="477054"/>
          </a:xfrm>
          <a:prstGeom prst="rect">
            <a:avLst/>
          </a:prstGeom>
        </p:spPr>
        <p:txBody>
          <a:bodyPr wrap="none">
            <a:spAutoFit/>
          </a:bodyPr>
          <a:lstStyle/>
          <a:p>
            <a:pPr algn="r"/>
            <a:r>
              <a:rPr lang="en-US" sz="2500" b="1" spc="300" dirty="0">
                <a:solidFill>
                  <a:schemeClr val="bg1"/>
                </a:solidFill>
                <a:latin typeface="Helvetica Neue" charset="0"/>
                <a:ea typeface="Helvetica Neue" charset="0"/>
                <a:cs typeface="Helvetica Neue" charset="0"/>
              </a:rPr>
              <a:t>THE MESSAGE FRAME</a:t>
            </a:r>
          </a:p>
        </p:txBody>
      </p:sp>
      <p:sp>
        <p:nvSpPr>
          <p:cNvPr id="10" name="TextBox 9">
            <a:extLst>
              <a:ext uri="{FF2B5EF4-FFF2-40B4-BE49-F238E27FC236}">
                <a16:creationId xmlns:a16="http://schemas.microsoft.com/office/drawing/2014/main" id="{53DA952C-5B53-0346-B175-9AC9790319F7}"/>
              </a:ext>
            </a:extLst>
          </p:cNvPr>
          <p:cNvSpPr txBox="1"/>
          <p:nvPr/>
        </p:nvSpPr>
        <p:spPr>
          <a:xfrm>
            <a:off x="945325" y="2246982"/>
            <a:ext cx="7099638" cy="2862322"/>
          </a:xfrm>
          <a:prstGeom prst="rect">
            <a:avLst/>
          </a:prstGeom>
          <a:noFill/>
        </p:spPr>
        <p:txBody>
          <a:bodyPr wrap="square" rtlCol="0" anchor="ctr">
            <a:spAutoFit/>
          </a:bodyPr>
          <a:lstStyle/>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Our classrooms are hands-on</a:t>
            </a:r>
            <a:r>
              <a:rPr lang="en-US" dirty="0">
                <a:solidFill>
                  <a:schemeClr val="bg1"/>
                </a:solidFill>
                <a:latin typeface="Helvetica Neue" charset="0"/>
                <a:ea typeface="Helvetica Neue" charset="0"/>
                <a:cs typeface="Helvetica Neue" charset="0"/>
              </a:rPr>
              <a:t>, self-paced, collaborative, and joyful, creating a lifelong learner and doer.</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AMI Teacher Certification requires rigorous training </a:t>
            </a:r>
            <a:r>
              <a:rPr lang="en-US" dirty="0">
                <a:solidFill>
                  <a:schemeClr val="bg1"/>
                </a:solidFill>
                <a:latin typeface="Helvetica Neue" charset="0"/>
                <a:ea typeface="Helvetica Neue" charset="0"/>
                <a:cs typeface="Helvetica Neue" charset="0"/>
              </a:rPr>
              <a:t>that ensures your child’s distinct personality and independence will be nurtured into a capable and connected adult.</a:t>
            </a:r>
          </a:p>
          <a:p>
            <a:pPr marL="342900" indent="-342900">
              <a:buFont typeface="Arial" panose="020B0604020202020204" pitchFamily="34" charset="0"/>
              <a:buChar char="•"/>
            </a:pPr>
            <a:endParaRPr lang="en-US" dirty="0">
              <a:solidFill>
                <a:schemeClr val="bg1"/>
              </a:solidFill>
              <a:latin typeface="Helvetica Neue" charset="0"/>
              <a:ea typeface="Helvetica Neue" charset="0"/>
              <a:cs typeface="Helvetica Neue" charset="0"/>
            </a:endParaRPr>
          </a:p>
          <a:p>
            <a:pPr marL="342900" indent="-342900">
              <a:buFont typeface="Arial" panose="020B0604020202020204" pitchFamily="34" charset="0"/>
              <a:buChar char="•"/>
            </a:pPr>
            <a:r>
              <a:rPr lang="en-US" b="1" dirty="0">
                <a:solidFill>
                  <a:schemeClr val="bg1"/>
                </a:solidFill>
                <a:latin typeface="Helvetica Neue" charset="0"/>
                <a:ea typeface="Helvetica Neue" charset="0"/>
                <a:cs typeface="Helvetica Neue" charset="0"/>
              </a:rPr>
              <a:t>An AMI Certified School is the mark of the highest quality Montessori</a:t>
            </a:r>
            <a:r>
              <a:rPr lang="en-US" dirty="0">
                <a:solidFill>
                  <a:schemeClr val="bg1"/>
                </a:solidFill>
                <a:latin typeface="Helvetica Neue" charset="0"/>
                <a:ea typeface="Helvetica Neue" charset="0"/>
                <a:cs typeface="Helvetica Neue" charset="0"/>
              </a:rPr>
              <a:t>, where the entire school supports the teacher in developing your child’s full potential.</a:t>
            </a:r>
          </a:p>
        </p:txBody>
      </p:sp>
      <p:cxnSp>
        <p:nvCxnSpPr>
          <p:cNvPr id="3" name="Straight Connector 2">
            <a:extLst>
              <a:ext uri="{FF2B5EF4-FFF2-40B4-BE49-F238E27FC236}">
                <a16:creationId xmlns:a16="http://schemas.microsoft.com/office/drawing/2014/main" id="{D2B73822-BCCF-8A46-844E-6184035E5F66}"/>
              </a:ext>
            </a:extLst>
          </p:cNvPr>
          <p:cNvCxnSpPr>
            <a:cxnSpLocks/>
          </p:cNvCxnSpPr>
          <p:nvPr/>
        </p:nvCxnSpPr>
        <p:spPr>
          <a:xfrm flipH="1">
            <a:off x="1820008" y="1181897"/>
            <a:ext cx="647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25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8600" y="228600"/>
            <a:ext cx="8686800" cy="6400800"/>
          </a:xfrm>
          <a:prstGeom prst="roundRect">
            <a:avLst>
              <a:gd name="adj" fmla="val 3422"/>
            </a:avLst>
          </a:prstGeom>
          <a:blipFill dpi="0" rotWithShape="1">
            <a:blip r:embed="rId2" r:link="rId3"/>
            <a:srcRect/>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sp>
        <p:nvSpPr>
          <p:cNvPr id="5" name="Round Single Corner Rectangle 4"/>
          <p:cNvSpPr/>
          <p:nvPr/>
        </p:nvSpPr>
        <p:spPr bwMode="auto">
          <a:xfrm rot="5400000">
            <a:off x="75413" y="-75414"/>
            <a:ext cx="1536569" cy="1687398"/>
          </a:xfrm>
          <a:prstGeom prst="round1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endParaRPr>
          </a:p>
        </p:txBody>
      </p:sp>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01216" y="355338"/>
            <a:ext cx="1088219" cy="931828"/>
          </a:xfrm>
          <a:prstGeom prst="rect">
            <a:avLst/>
          </a:prstGeom>
        </p:spPr>
      </p:pic>
      <p:sp>
        <p:nvSpPr>
          <p:cNvPr id="9" name="Rectangle 8">
            <a:extLst>
              <a:ext uri="{FF2B5EF4-FFF2-40B4-BE49-F238E27FC236}">
                <a16:creationId xmlns:a16="http://schemas.microsoft.com/office/drawing/2014/main" id="{C5463FC8-88F1-3544-B303-DF1C9A8DD209}"/>
              </a:ext>
            </a:extLst>
          </p:cNvPr>
          <p:cNvSpPr/>
          <p:nvPr/>
        </p:nvSpPr>
        <p:spPr>
          <a:xfrm>
            <a:off x="5227955" y="663016"/>
            <a:ext cx="3224922" cy="477054"/>
          </a:xfrm>
          <a:prstGeom prst="rect">
            <a:avLst/>
          </a:prstGeom>
        </p:spPr>
        <p:txBody>
          <a:bodyPr wrap="none">
            <a:spAutoFit/>
          </a:bodyPr>
          <a:lstStyle/>
          <a:p>
            <a:pPr algn="r"/>
            <a:r>
              <a:rPr lang="en-US" sz="2500" b="1" spc="300" dirty="0">
                <a:solidFill>
                  <a:schemeClr val="bg1"/>
                </a:solidFill>
                <a:latin typeface="Helvetica Neue" charset="0"/>
                <a:ea typeface="Helvetica Neue" charset="0"/>
                <a:cs typeface="Helvetica Neue" charset="0"/>
              </a:rPr>
              <a:t>THE NARRATIVE</a:t>
            </a:r>
          </a:p>
        </p:txBody>
      </p:sp>
      <p:sp>
        <p:nvSpPr>
          <p:cNvPr id="10" name="TextBox 9">
            <a:extLst>
              <a:ext uri="{FF2B5EF4-FFF2-40B4-BE49-F238E27FC236}">
                <a16:creationId xmlns:a16="http://schemas.microsoft.com/office/drawing/2014/main" id="{53DA952C-5B53-0346-B175-9AC9790319F7}"/>
              </a:ext>
            </a:extLst>
          </p:cNvPr>
          <p:cNvSpPr txBox="1"/>
          <p:nvPr/>
        </p:nvSpPr>
        <p:spPr>
          <a:xfrm>
            <a:off x="945324" y="2829796"/>
            <a:ext cx="7218513" cy="3298852"/>
          </a:xfrm>
          <a:prstGeom prst="rect">
            <a:avLst/>
          </a:prstGeom>
          <a:noFill/>
        </p:spPr>
        <p:txBody>
          <a:bodyPr wrap="square" rtlCol="0" anchor="ctr">
            <a:spAutoFit/>
          </a:bodyPr>
          <a:lstStyle/>
          <a:p>
            <a:pPr>
              <a:lnSpc>
                <a:spcPts val="2100"/>
              </a:lnSpc>
            </a:pPr>
            <a:r>
              <a:rPr lang="en-US" sz="1500" dirty="0">
                <a:solidFill>
                  <a:schemeClr val="bg1"/>
                </a:solidFill>
                <a:latin typeface="Helvetica Neue" charset="0"/>
                <a:ea typeface="Helvetica Neue" charset="0"/>
                <a:cs typeface="Helvetica Neue" charset="0"/>
              </a:rPr>
              <a:t>Montessori teachers support your child’s natural development, building the capability to become productive, fulfilled adults who contribute to the world. Montessori helps parents develop children who are morally, emotionally, and behaviorally prepared for the real world. Our teachers help children follow their interests and passions to develop strong skills in academics, leadership, self-discipline, responsibility, independence, and initiative. Your child’s education will be hands-on, self-paced, collaborative, and joyful—everything that’s needed to create a lifelong learner and doer. Look for AMI Montessori Teacher Certification and you’re ensured that your teacher has been rigorously trained to nurture your child into a capable and connected individual. The mark of a high-quality Montessori school is where the entire school supports the teacher in developing your child’s full potential.</a:t>
            </a:r>
          </a:p>
        </p:txBody>
      </p:sp>
      <p:cxnSp>
        <p:nvCxnSpPr>
          <p:cNvPr id="3" name="Straight Connector 2">
            <a:extLst>
              <a:ext uri="{FF2B5EF4-FFF2-40B4-BE49-F238E27FC236}">
                <a16:creationId xmlns:a16="http://schemas.microsoft.com/office/drawing/2014/main" id="{D2B73822-BCCF-8A46-844E-6184035E5F66}"/>
              </a:ext>
            </a:extLst>
          </p:cNvPr>
          <p:cNvCxnSpPr>
            <a:cxnSpLocks/>
          </p:cNvCxnSpPr>
          <p:nvPr/>
        </p:nvCxnSpPr>
        <p:spPr>
          <a:xfrm flipH="1">
            <a:off x="1820008" y="1181897"/>
            <a:ext cx="64711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553DFD-BA0D-2F44-B850-101C8F468A68}"/>
              </a:ext>
            </a:extLst>
          </p:cNvPr>
          <p:cNvSpPr txBox="1"/>
          <p:nvPr/>
        </p:nvSpPr>
        <p:spPr>
          <a:xfrm>
            <a:off x="945325" y="1893185"/>
            <a:ext cx="5636234" cy="830997"/>
          </a:xfrm>
          <a:prstGeom prst="rect">
            <a:avLst/>
          </a:prstGeom>
          <a:noFill/>
        </p:spPr>
        <p:txBody>
          <a:bodyPr wrap="square" rtlCol="0" anchor="ctr">
            <a:spAutoFit/>
          </a:bodyPr>
          <a:lstStyle/>
          <a:p>
            <a:r>
              <a:rPr lang="en-US" sz="2400" b="1" dirty="0">
                <a:solidFill>
                  <a:schemeClr val="bg1"/>
                </a:solidFill>
                <a:latin typeface="Helvetica Neue" charset="0"/>
                <a:ea typeface="Helvetica Neue" charset="0"/>
                <a:cs typeface="Helvetica Neue" charset="0"/>
              </a:rPr>
              <a:t>Montessori works in every setting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for the success of each child. </a:t>
            </a:r>
          </a:p>
        </p:txBody>
      </p:sp>
    </p:spTree>
    <p:extLst>
      <p:ext uri="{BB962C8B-B14F-4D97-AF65-F5344CB8AC3E}">
        <p14:creationId xmlns:p14="http://schemas.microsoft.com/office/powerpoint/2010/main" val="301125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02B0F09B-7A8F-B244-B297-B02925D1EEEC}"/>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Thank You</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112300401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hidden="1"/>
          <p:cNvGrpSpPr/>
          <p:nvPr/>
        </p:nvGrpSpPr>
        <p:grpSpPr>
          <a:xfrm>
            <a:off x="9507896" y="1316944"/>
            <a:ext cx="2542700" cy="3005759"/>
            <a:chOff x="6027577" y="2127814"/>
            <a:chExt cx="2542700" cy="3005759"/>
          </a:xfrm>
        </p:grpSpPr>
        <p:grpSp>
          <p:nvGrpSpPr>
            <p:cNvPr id="15" name="Group 14"/>
            <p:cNvGrpSpPr/>
            <p:nvPr/>
          </p:nvGrpSpPr>
          <p:grpSpPr>
            <a:xfrm>
              <a:off x="6027577" y="2127814"/>
              <a:ext cx="2542700" cy="3005759"/>
              <a:chOff x="1683407" y="2983941"/>
              <a:chExt cx="2387935" cy="2822809"/>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407" y="2983941"/>
                <a:ext cx="2387935" cy="282280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76" y="5421085"/>
                <a:ext cx="356341" cy="35634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2935" y="5037939"/>
                <a:ext cx="356341" cy="356341"/>
              </a:xfrm>
              <a:prstGeom prst="rect">
                <a:avLst/>
              </a:prstGeom>
            </p:spPr>
          </p:pic>
        </p:grpSp>
        <p:sp>
          <p:nvSpPr>
            <p:cNvPr id="17" name="TextBox 16"/>
            <p:cNvSpPr txBox="1"/>
            <p:nvPr/>
          </p:nvSpPr>
          <p:spPr>
            <a:xfrm>
              <a:off x="7669763" y="4737176"/>
              <a:ext cx="263214" cy="261610"/>
            </a:xfrm>
            <a:prstGeom prst="rect">
              <a:avLst/>
            </a:prstGeom>
            <a:noFill/>
          </p:spPr>
          <p:txBody>
            <a:bodyPr wrap="none" rtlCol="0">
              <a:spAutoFit/>
            </a:bodyPr>
            <a:lstStyle/>
            <a:p>
              <a:pPr defTabSz="914400">
                <a:defRPr/>
              </a:pPr>
              <a:r>
                <a:rPr lang="en-US" sz="1100" b="1" kern="0" dirty="0">
                  <a:solidFill>
                    <a:prstClr val="black"/>
                  </a:solidFill>
                </a:rPr>
                <a:t>1</a:t>
              </a:r>
            </a:p>
          </p:txBody>
        </p:sp>
        <p:sp>
          <p:nvSpPr>
            <p:cNvPr id="19" name="TextBox 18"/>
            <p:cNvSpPr txBox="1"/>
            <p:nvPr/>
          </p:nvSpPr>
          <p:spPr>
            <a:xfrm>
              <a:off x="7364963" y="4320408"/>
              <a:ext cx="263214" cy="261610"/>
            </a:xfrm>
            <a:prstGeom prst="rect">
              <a:avLst/>
            </a:prstGeom>
            <a:noFill/>
          </p:spPr>
          <p:txBody>
            <a:bodyPr wrap="none" rtlCol="0">
              <a:spAutoFit/>
            </a:bodyPr>
            <a:lstStyle/>
            <a:p>
              <a:pPr defTabSz="914400">
                <a:defRPr/>
              </a:pPr>
              <a:r>
                <a:rPr lang="en-US" sz="1100" b="1" kern="0" dirty="0">
                  <a:solidFill>
                    <a:prstClr val="black"/>
                  </a:solidFill>
                </a:rPr>
                <a:t>2</a:t>
              </a:r>
            </a:p>
          </p:txBody>
        </p:sp>
      </p:grpSp>
      <p:sp>
        <p:nvSpPr>
          <p:cNvPr id="34" name="Rectangle 33"/>
          <p:cNvSpPr/>
          <p:nvPr/>
        </p:nvSpPr>
        <p:spPr>
          <a:xfrm>
            <a:off x="428621" y="1883518"/>
            <a:ext cx="8294370" cy="338554"/>
          </a:xfrm>
          <a:prstGeom prst="rect">
            <a:avLst/>
          </a:prstGeom>
        </p:spPr>
        <p:txBody>
          <a:bodyPr wrap="square">
            <a:spAutoFit/>
          </a:bodyPr>
          <a:lstStyle/>
          <a:p>
            <a:pPr algn="ctr" defTabSz="914400">
              <a:defRPr/>
            </a:pPr>
            <a:r>
              <a:rPr lang="en-US" sz="16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QUANTITATIVE SURVEY</a:t>
            </a:r>
          </a:p>
        </p:txBody>
      </p:sp>
      <p:sp>
        <p:nvSpPr>
          <p:cNvPr id="22" name="Rectangle 21"/>
          <p:cNvSpPr/>
          <p:nvPr/>
        </p:nvSpPr>
        <p:spPr>
          <a:xfrm>
            <a:off x="764971" y="1908319"/>
            <a:ext cx="1891595" cy="1400383"/>
          </a:xfrm>
          <a:prstGeom prst="rect">
            <a:avLst/>
          </a:prstGeom>
        </p:spPr>
        <p:txBody>
          <a:bodyPr wrap="square">
            <a:spAutoFit/>
          </a:bodyPr>
          <a:lstStyle/>
          <a:p>
            <a:pPr>
              <a:defRPr/>
            </a:pPr>
            <a:r>
              <a:rPr lang="en-US" sz="17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25-minute online survey among a cross section of 612 parents who:</a:t>
            </a:r>
          </a:p>
        </p:txBody>
      </p:sp>
      <p:sp>
        <p:nvSpPr>
          <p:cNvPr id="24" name="Rectangle 23"/>
          <p:cNvSpPr/>
          <p:nvPr/>
        </p:nvSpPr>
        <p:spPr>
          <a:xfrm>
            <a:off x="2574684" y="2554553"/>
            <a:ext cx="6097769" cy="984885"/>
          </a:xfrm>
          <a:prstGeom prst="rect">
            <a:avLst/>
          </a:prstGeom>
        </p:spPr>
        <p:txBody>
          <a:bodyPr wrap="square">
            <a:spAutoFit/>
          </a:bodyPr>
          <a:lstStyle/>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Have child currently or have ever enrolled in a Montessori school.</a:t>
            </a:r>
          </a:p>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Are decision-makers for their child’s early education.</a:t>
            </a:r>
          </a:p>
          <a:p>
            <a:pPr marL="169863" indent="-169863">
              <a:spcBef>
                <a:spcPts val="400"/>
              </a:spcBef>
              <a:buFont typeface="Arial" panose="020B0604020202020204" pitchFamily="34" charset="0"/>
              <a:buChar char="•"/>
              <a:defRPr/>
            </a:pPr>
            <a:r>
              <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Have some level of community engagement.</a:t>
            </a:r>
          </a:p>
          <a:p>
            <a:pPr marL="169863" indent="-169863">
              <a:spcBef>
                <a:spcPts val="400"/>
              </a:spcBef>
              <a:buFont typeface="Arial" panose="020B0604020202020204" pitchFamily="34" charset="0"/>
              <a:buChar char="•"/>
              <a:defRPr/>
            </a:pPr>
            <a:endParaRPr lang="en-US" sz="1200"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ounded Rectangle 37">
            <a:extLst>
              <a:ext uri="{FF2B5EF4-FFF2-40B4-BE49-F238E27FC236}">
                <a16:creationId xmlns:a16="http://schemas.microsoft.com/office/drawing/2014/main" id="{5E4FD5B7-6D1D-7E4F-99A6-6B8A1F9E8F0B}"/>
              </a:ext>
            </a:extLst>
          </p:cNvPr>
          <p:cNvSpPr/>
          <p:nvPr/>
        </p:nvSpPr>
        <p:spPr bwMode="auto">
          <a:xfrm>
            <a:off x="428620" y="340895"/>
            <a:ext cx="8294370" cy="1190116"/>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dirty="0">
                <a:solidFill>
                  <a:schemeClr val="bg1"/>
                </a:solidFill>
                <a:latin typeface="Helvetica Neue" charset="0"/>
                <a:ea typeface="Helvetica Neue" charset="0"/>
                <a:cs typeface="Helvetica Neue" charset="0"/>
              </a:rPr>
              <a:t>Nationwide survey: </a:t>
            </a:r>
            <a:br>
              <a:rPr lang="en-US" sz="2400" b="1" dirty="0">
                <a:solidFill>
                  <a:schemeClr val="bg1"/>
                </a:solidFill>
                <a:latin typeface="Helvetica Neue" charset="0"/>
                <a:ea typeface="Helvetica Neue" charset="0"/>
                <a:cs typeface="Helvetica Neue" charset="0"/>
              </a:rPr>
            </a:br>
            <a:r>
              <a:rPr lang="en-US" sz="2400" b="1" dirty="0">
                <a:solidFill>
                  <a:schemeClr val="bg1"/>
                </a:solidFill>
                <a:latin typeface="Helvetica Neue" charset="0"/>
                <a:ea typeface="Helvetica Neue" charset="0"/>
                <a:cs typeface="Helvetica Neue" charset="0"/>
              </a:rPr>
              <a:t>612 Montessori parents with child age 0-16 at home</a:t>
            </a:r>
          </a:p>
        </p:txBody>
      </p:sp>
      <p:sp>
        <p:nvSpPr>
          <p:cNvPr id="10" name="TextBox 9"/>
          <p:cNvSpPr txBox="1"/>
          <p:nvPr/>
        </p:nvSpPr>
        <p:spPr>
          <a:xfrm>
            <a:off x="7938552" y="428641"/>
            <a:ext cx="735822" cy="261610"/>
          </a:xfrm>
          <a:prstGeom prst="rect">
            <a:avLst/>
          </a:prstGeom>
          <a:noFill/>
        </p:spPr>
        <p:txBody>
          <a:bodyPr wrap="square" rtlCol="0">
            <a:spAutoFit/>
          </a:bodyPr>
          <a:lstStyle/>
          <a:p>
            <a:pPr algn="ctr" defTabSz="914400">
              <a:defRPr/>
            </a:pPr>
            <a:r>
              <a:rPr lang="en-US" sz="1100" b="1" kern="0" dirty="0">
                <a:solidFill>
                  <a:srgbClr val="39B4A8"/>
                </a:solidFill>
                <a:latin typeface="Helvetica Neue" panose="02000503000000020004" pitchFamily="2" charset="0"/>
                <a:ea typeface="Helvetica Neue" panose="02000503000000020004" pitchFamily="2" charset="0"/>
                <a:cs typeface="Helvetica Neue" panose="02000503000000020004" pitchFamily="2" charset="0"/>
              </a:rPr>
              <a:t>25 MIN</a:t>
            </a:r>
          </a:p>
        </p:txBody>
      </p:sp>
      <p:sp>
        <p:nvSpPr>
          <p:cNvPr id="39" name="Rounded Rectangle 38">
            <a:extLst>
              <a:ext uri="{FF2B5EF4-FFF2-40B4-BE49-F238E27FC236}">
                <a16:creationId xmlns:a16="http://schemas.microsoft.com/office/drawing/2014/main" id="{AE393B21-4355-714D-8426-D534BB561A70}"/>
              </a:ext>
            </a:extLst>
          </p:cNvPr>
          <p:cNvSpPr/>
          <p:nvPr/>
        </p:nvSpPr>
        <p:spPr bwMode="auto">
          <a:xfrm>
            <a:off x="428620" y="1693376"/>
            <a:ext cx="8294370" cy="1844576"/>
          </a:xfrm>
          <a:prstGeom prst="roundRect">
            <a:avLst>
              <a:gd name="adj" fmla="val 7963"/>
            </a:avLst>
          </a:prstGeom>
          <a:noFill/>
          <a:ln w="12700" cap="flat" cmpd="sng" algn="ctr">
            <a:solidFill>
              <a:srgbClr val="0F498B"/>
            </a:solid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endParaRPr lang="en-US" sz="2400" b="1" dirty="0">
              <a:solidFill>
                <a:srgbClr val="0F498B"/>
              </a:solidFill>
              <a:latin typeface="Helvetica Neue" charset="0"/>
              <a:ea typeface="Helvetica Neue" charset="0"/>
              <a:cs typeface="Helvetica Neue" charset="0"/>
            </a:endParaRPr>
          </a:p>
        </p:txBody>
      </p:sp>
      <p:graphicFrame>
        <p:nvGraphicFramePr>
          <p:cNvPr id="25" name="Chart 24">
            <a:extLst>
              <a:ext uri="{FF2B5EF4-FFF2-40B4-BE49-F238E27FC236}">
                <a16:creationId xmlns:a16="http://schemas.microsoft.com/office/drawing/2014/main" id="{04BEDEAD-60F1-1940-A656-ADA3A912EB53}"/>
              </a:ext>
            </a:extLst>
          </p:cNvPr>
          <p:cNvGraphicFramePr/>
          <p:nvPr>
            <p:extLst>
              <p:ext uri="{D42A27DB-BD31-4B8C-83A1-F6EECF244321}">
                <p14:modId xmlns:p14="http://schemas.microsoft.com/office/powerpoint/2010/main" val="2764453305"/>
              </p:ext>
            </p:extLst>
          </p:nvPr>
        </p:nvGraphicFramePr>
        <p:xfrm>
          <a:off x="1099007" y="3838507"/>
          <a:ext cx="2771337" cy="2913421"/>
        </p:xfrm>
        <a:graphic>
          <a:graphicData uri="http://schemas.openxmlformats.org/drawingml/2006/chart">
            <c:chart xmlns:c="http://schemas.openxmlformats.org/drawingml/2006/chart" xmlns:r="http://schemas.openxmlformats.org/officeDocument/2006/relationships" r:id="rId4"/>
          </a:graphicData>
        </a:graphic>
      </p:graphicFrame>
      <p:pic>
        <p:nvPicPr>
          <p:cNvPr id="35" name="Picture 34">
            <a:extLst>
              <a:ext uri="{FF2B5EF4-FFF2-40B4-BE49-F238E27FC236}">
                <a16:creationId xmlns:a16="http://schemas.microsoft.com/office/drawing/2014/main" id="{BC4D6935-1D41-F44F-A585-739D445C4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838762" y="5230990"/>
            <a:ext cx="645913" cy="531314"/>
          </a:xfrm>
          <a:prstGeom prst="rect">
            <a:avLst/>
          </a:prstGeom>
        </p:spPr>
      </p:pic>
      <p:pic>
        <p:nvPicPr>
          <p:cNvPr id="40" name="Picture 39">
            <a:extLst>
              <a:ext uri="{FF2B5EF4-FFF2-40B4-BE49-F238E27FC236}">
                <a16:creationId xmlns:a16="http://schemas.microsoft.com/office/drawing/2014/main" id="{60BBA4FC-5B39-9D44-BE09-5904147E3AA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530242" y="4459263"/>
            <a:ext cx="509401" cy="628855"/>
          </a:xfrm>
          <a:prstGeom prst="rect">
            <a:avLst/>
          </a:prstGeom>
        </p:spPr>
      </p:pic>
      <p:pic>
        <p:nvPicPr>
          <p:cNvPr id="41" name="Picture 40">
            <a:extLst>
              <a:ext uri="{FF2B5EF4-FFF2-40B4-BE49-F238E27FC236}">
                <a16:creationId xmlns:a16="http://schemas.microsoft.com/office/drawing/2014/main" id="{F80B6831-3D4E-E548-A786-731921A62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0725" y="4657922"/>
            <a:ext cx="725759" cy="651149"/>
          </a:xfrm>
          <a:prstGeom prst="rect">
            <a:avLst/>
          </a:prstGeom>
        </p:spPr>
      </p:pic>
      <p:graphicFrame>
        <p:nvGraphicFramePr>
          <p:cNvPr id="45" name="Chart 44">
            <a:extLst>
              <a:ext uri="{FF2B5EF4-FFF2-40B4-BE49-F238E27FC236}">
                <a16:creationId xmlns:a16="http://schemas.microsoft.com/office/drawing/2014/main" id="{D317B029-6279-7246-9C53-B2A6D75B6437}"/>
              </a:ext>
            </a:extLst>
          </p:cNvPr>
          <p:cNvGraphicFramePr/>
          <p:nvPr>
            <p:extLst>
              <p:ext uri="{D42A27DB-BD31-4B8C-83A1-F6EECF244321}">
                <p14:modId xmlns:p14="http://schemas.microsoft.com/office/powerpoint/2010/main" val="3457481242"/>
              </p:ext>
            </p:extLst>
          </p:nvPr>
        </p:nvGraphicFramePr>
        <p:xfrm>
          <a:off x="2544494" y="4187916"/>
          <a:ext cx="5834237" cy="2006336"/>
        </p:xfrm>
        <a:graphic>
          <a:graphicData uri="http://schemas.openxmlformats.org/drawingml/2006/chart">
            <c:chart xmlns:c="http://schemas.openxmlformats.org/drawingml/2006/chart" xmlns:r="http://schemas.openxmlformats.org/officeDocument/2006/relationships" r:id="rId8"/>
          </a:graphicData>
        </a:graphic>
      </p:graphicFrame>
      <p:sp>
        <p:nvSpPr>
          <p:cNvPr id="47" name="Rectangle 46">
            <a:extLst>
              <a:ext uri="{FF2B5EF4-FFF2-40B4-BE49-F238E27FC236}">
                <a16:creationId xmlns:a16="http://schemas.microsoft.com/office/drawing/2014/main" id="{4635568D-A298-FD4C-B9B7-D5AC281FEB18}"/>
              </a:ext>
            </a:extLst>
          </p:cNvPr>
          <p:cNvSpPr/>
          <p:nvPr/>
        </p:nvSpPr>
        <p:spPr>
          <a:xfrm>
            <a:off x="1587718" y="3773735"/>
            <a:ext cx="1705196" cy="276999"/>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Educational Stage</a:t>
            </a:r>
          </a:p>
        </p:txBody>
      </p:sp>
      <p:sp>
        <p:nvSpPr>
          <p:cNvPr id="48" name="Rectangle 47">
            <a:extLst>
              <a:ext uri="{FF2B5EF4-FFF2-40B4-BE49-F238E27FC236}">
                <a16:creationId xmlns:a16="http://schemas.microsoft.com/office/drawing/2014/main" id="{474B8888-98CD-4A4F-AF3E-FEE6E210A1B3}"/>
              </a:ext>
            </a:extLst>
          </p:cNvPr>
          <p:cNvSpPr/>
          <p:nvPr/>
        </p:nvSpPr>
        <p:spPr>
          <a:xfrm>
            <a:off x="4520853" y="3773735"/>
            <a:ext cx="3660785" cy="276999"/>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200" b="1"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City and Household Montessori Status</a:t>
            </a:r>
          </a:p>
        </p:txBody>
      </p:sp>
      <p:cxnSp>
        <p:nvCxnSpPr>
          <p:cNvPr id="5" name="Straight Connector 4">
            <a:extLst>
              <a:ext uri="{FF2B5EF4-FFF2-40B4-BE49-F238E27FC236}">
                <a16:creationId xmlns:a16="http://schemas.microsoft.com/office/drawing/2014/main" id="{7C8098D9-557E-0946-9CB0-5ABCBA431720}"/>
              </a:ext>
            </a:extLst>
          </p:cNvPr>
          <p:cNvCxnSpPr/>
          <p:nvPr/>
        </p:nvCxnSpPr>
        <p:spPr bwMode="auto">
          <a:xfrm>
            <a:off x="4903894" y="5047761"/>
            <a:ext cx="2712720" cy="0"/>
          </a:xfrm>
          <a:prstGeom prst="line">
            <a:avLst/>
          </a:prstGeom>
          <a:solidFill>
            <a:schemeClr val="accent1"/>
          </a:solidFill>
          <a:ln w="6350" cap="flat" cmpd="sng" algn="ctr">
            <a:solidFill>
              <a:srgbClr val="0F498B"/>
            </a:solidFill>
            <a:prstDash val="solid"/>
            <a:round/>
            <a:headEnd type="none" w="med" len="med"/>
            <a:tailEnd type="none" w="med" len="med"/>
          </a:ln>
          <a:effectLst/>
        </p:spPr>
      </p:cxnSp>
    </p:spTree>
    <p:extLst>
      <p:ext uri="{BB962C8B-B14F-4D97-AF65-F5344CB8AC3E}">
        <p14:creationId xmlns:p14="http://schemas.microsoft.com/office/powerpoint/2010/main" val="23135037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hidden="1"/>
          <p:cNvGrpSpPr/>
          <p:nvPr/>
        </p:nvGrpSpPr>
        <p:grpSpPr>
          <a:xfrm>
            <a:off x="9507896" y="1316944"/>
            <a:ext cx="2542700" cy="3005759"/>
            <a:chOff x="6027577" y="2127814"/>
            <a:chExt cx="2542700" cy="3005759"/>
          </a:xfrm>
        </p:grpSpPr>
        <p:grpSp>
          <p:nvGrpSpPr>
            <p:cNvPr id="15" name="Group 14"/>
            <p:cNvGrpSpPr/>
            <p:nvPr/>
          </p:nvGrpSpPr>
          <p:grpSpPr>
            <a:xfrm>
              <a:off x="6027577" y="2127814"/>
              <a:ext cx="2542700" cy="3005759"/>
              <a:chOff x="1683407" y="2983941"/>
              <a:chExt cx="2387935" cy="2822809"/>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3407" y="2983941"/>
                <a:ext cx="2387935" cy="2822809"/>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76" y="5421085"/>
                <a:ext cx="356341" cy="356341"/>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2935" y="5037939"/>
                <a:ext cx="356341" cy="356341"/>
              </a:xfrm>
              <a:prstGeom prst="rect">
                <a:avLst/>
              </a:prstGeom>
            </p:spPr>
          </p:pic>
        </p:grpSp>
        <p:sp>
          <p:nvSpPr>
            <p:cNvPr id="17" name="TextBox 16"/>
            <p:cNvSpPr txBox="1"/>
            <p:nvPr/>
          </p:nvSpPr>
          <p:spPr>
            <a:xfrm>
              <a:off x="7669763" y="4737176"/>
              <a:ext cx="263214" cy="261610"/>
            </a:xfrm>
            <a:prstGeom prst="rect">
              <a:avLst/>
            </a:prstGeom>
            <a:noFill/>
          </p:spPr>
          <p:txBody>
            <a:bodyPr wrap="none" rtlCol="0">
              <a:spAutoFit/>
            </a:bodyPr>
            <a:lstStyle/>
            <a:p>
              <a:pPr defTabSz="914400">
                <a:defRPr/>
              </a:pPr>
              <a:r>
                <a:rPr lang="en-US" sz="1100" b="1" kern="0" dirty="0">
                  <a:solidFill>
                    <a:prstClr val="black"/>
                  </a:solidFill>
                </a:rPr>
                <a:t>1</a:t>
              </a:r>
            </a:p>
          </p:txBody>
        </p:sp>
        <p:sp>
          <p:nvSpPr>
            <p:cNvPr id="19" name="TextBox 18"/>
            <p:cNvSpPr txBox="1"/>
            <p:nvPr/>
          </p:nvSpPr>
          <p:spPr>
            <a:xfrm>
              <a:off x="7364963" y="4320408"/>
              <a:ext cx="263214" cy="261610"/>
            </a:xfrm>
            <a:prstGeom prst="rect">
              <a:avLst/>
            </a:prstGeom>
            <a:noFill/>
          </p:spPr>
          <p:txBody>
            <a:bodyPr wrap="none" rtlCol="0">
              <a:spAutoFit/>
            </a:bodyPr>
            <a:lstStyle/>
            <a:p>
              <a:pPr defTabSz="914400">
                <a:defRPr/>
              </a:pPr>
              <a:r>
                <a:rPr lang="en-US" sz="1100" b="1" kern="0" dirty="0">
                  <a:solidFill>
                    <a:prstClr val="black"/>
                  </a:solidFill>
                </a:rPr>
                <a:t>2</a:t>
              </a:r>
            </a:p>
          </p:txBody>
        </p:sp>
      </p:grpSp>
      <p:sp>
        <p:nvSpPr>
          <p:cNvPr id="38" name="Rounded Rectangle 37">
            <a:extLst>
              <a:ext uri="{FF2B5EF4-FFF2-40B4-BE49-F238E27FC236}">
                <a16:creationId xmlns:a16="http://schemas.microsoft.com/office/drawing/2014/main" id="{5E4FD5B7-6D1D-7E4F-99A6-6B8A1F9E8F0B}"/>
              </a:ext>
            </a:extLst>
          </p:cNvPr>
          <p:cNvSpPr/>
          <p:nvPr/>
        </p:nvSpPr>
        <p:spPr bwMode="auto">
          <a:xfrm>
            <a:off x="423028" y="340896"/>
            <a:ext cx="8294370" cy="632498"/>
          </a:xfrm>
          <a:prstGeom prst="roundRect">
            <a:avLst>
              <a:gd name="adj" fmla="val 7963"/>
            </a:avLst>
          </a:prstGeom>
          <a:solidFill>
            <a:srgbClr val="0F498B"/>
          </a:solidFill>
          <a:ln w="25400" cap="flat" cmpd="sng" algn="ctr">
            <a:noFill/>
            <a:prstDash val="solid"/>
            <a:round/>
            <a:headEnd type="none" w="med" len="med"/>
            <a:tailEnd type="none" w="med" len="med"/>
          </a:ln>
          <a:effectLst/>
        </p:spPr>
        <p:txBody>
          <a:bodyPr vert="horz" wrap="square" lIns="365760" tIns="45720" rIns="365760" bIns="45720" numCol="1" rtlCol="0" anchor="ctr" anchorCtr="0" compatLnSpc="1">
            <a:prstTxWarp prst="textNoShape">
              <a:avLst/>
            </a:prstTxWarp>
          </a:bodyPr>
          <a:lstStyle/>
          <a:p>
            <a:r>
              <a:rPr lang="en-US" sz="1400" b="1" dirty="0">
                <a:solidFill>
                  <a:schemeClr val="bg1"/>
                </a:solidFill>
                <a:latin typeface="Helvetica Neue" charset="0"/>
                <a:ea typeface="Helvetica Neue" charset="0"/>
                <a:cs typeface="Helvetica Neue" charset="0"/>
              </a:rPr>
              <a:t>Montessori parents with varied geographic, socioeconomic and ethnic backgrounds</a:t>
            </a:r>
          </a:p>
        </p:txBody>
      </p:sp>
      <p:sp>
        <p:nvSpPr>
          <p:cNvPr id="41" name="Rectangle 40">
            <a:extLst>
              <a:ext uri="{FF2B5EF4-FFF2-40B4-BE49-F238E27FC236}">
                <a16:creationId xmlns:a16="http://schemas.microsoft.com/office/drawing/2014/main" id="{6CE222DC-5B35-2341-B170-B6CF8DBF6A09}"/>
              </a:ext>
            </a:extLst>
          </p:cNvPr>
          <p:cNvSpPr/>
          <p:nvPr/>
        </p:nvSpPr>
        <p:spPr>
          <a:xfrm>
            <a:off x="423029" y="1158463"/>
            <a:ext cx="8294370" cy="276999"/>
          </a:xfrm>
          <a:prstGeom prst="rect">
            <a:avLst/>
          </a:prstGeom>
        </p:spPr>
        <p:txBody>
          <a:bodyPr wrap="square">
            <a:spAutoFit/>
          </a:bodyPr>
          <a:lstStyle/>
          <a:p>
            <a:pPr algn="ctr" defTabSz="914400">
              <a:defRPr/>
            </a:pPr>
            <a:r>
              <a:rPr lang="en-US" sz="1200" b="1" kern="0" dirty="0">
                <a:solidFill>
                  <a:srgbClr val="0F498B"/>
                </a:solidFill>
                <a:latin typeface="Helvetica Neue" panose="02000503000000020004" pitchFamily="2" charset="0"/>
                <a:ea typeface="Helvetica Neue" panose="02000503000000020004" pitchFamily="2" charset="0"/>
                <a:cs typeface="Helvetica Neue" panose="02000503000000020004" pitchFamily="2" charset="0"/>
              </a:rPr>
              <a:t>DEMOGRAPHIC PROFILE</a:t>
            </a:r>
          </a:p>
        </p:txBody>
      </p:sp>
      <p:graphicFrame>
        <p:nvGraphicFramePr>
          <p:cNvPr id="20" name="Table 19">
            <a:extLst>
              <a:ext uri="{FF2B5EF4-FFF2-40B4-BE49-F238E27FC236}">
                <a16:creationId xmlns:a16="http://schemas.microsoft.com/office/drawing/2014/main" id="{677454CE-E093-A440-BA16-7D0C917D2CAA}"/>
              </a:ext>
            </a:extLst>
          </p:cNvPr>
          <p:cNvGraphicFramePr>
            <a:graphicFrameLocks noGrp="1"/>
          </p:cNvGraphicFramePr>
          <p:nvPr>
            <p:extLst>
              <p:ext uri="{D42A27DB-BD31-4B8C-83A1-F6EECF244321}">
                <p14:modId xmlns:p14="http://schemas.microsoft.com/office/powerpoint/2010/main" val="2529830221"/>
              </p:ext>
            </p:extLst>
          </p:nvPr>
        </p:nvGraphicFramePr>
        <p:xfrm>
          <a:off x="3097159" y="1679590"/>
          <a:ext cx="2852903" cy="4800600"/>
        </p:xfrm>
        <a:graphic>
          <a:graphicData uri="http://schemas.openxmlformats.org/drawingml/2006/table">
            <a:tbl>
              <a:tblPr>
                <a:tableStyleId>{5C22544A-7EE6-4342-B048-85BDC9FD1C3A}</a:tableStyleId>
              </a:tblPr>
              <a:tblGrid>
                <a:gridCol w="2050934">
                  <a:extLst>
                    <a:ext uri="{9D8B030D-6E8A-4147-A177-3AD203B41FA5}">
                      <a16:colId xmlns:a16="http://schemas.microsoft.com/office/drawing/2014/main" val="20000"/>
                    </a:ext>
                  </a:extLst>
                </a:gridCol>
                <a:gridCol w="801969">
                  <a:extLst>
                    <a:ext uri="{9D8B030D-6E8A-4147-A177-3AD203B41FA5}">
                      <a16:colId xmlns:a16="http://schemas.microsoft.com/office/drawing/2014/main" val="20001"/>
                    </a:ext>
                  </a:extLst>
                </a:gridCol>
              </a:tblGrid>
              <a:tr h="0">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Marital Status</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noFill/>
                      <a:prstDash val="solid"/>
                      <a:round/>
                      <a:headEnd type="none" w="med" len="med"/>
                      <a:tailEnd type="none" w="med" len="med"/>
                    </a:lnT>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Married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81%</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Living with partner</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Single, never married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8%</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Divorced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Separated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Widowed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Prefer not to answer</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8"/>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Of Hispanic/Latino/Spanish Origin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noFill/>
                  </a:tcPr>
                </a:tc>
                <a:tc>
                  <a:txBody>
                    <a:bodyPr/>
                    <a:lstStyle/>
                    <a:p>
                      <a:pPr algn="l"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9525" marR="9525" marT="9525" marB="0" anchor="ctr">
                    <a:noFill/>
                  </a:tcPr>
                </a:tc>
                <a:extLst>
                  <a:ext uri="{0D108BD9-81ED-4DB2-BD59-A6C34878D82A}">
                    <a16:rowId xmlns:a16="http://schemas.microsoft.com/office/drawing/2014/main" val="10009"/>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Yes</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24%</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76%</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12"/>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Race</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noFill/>
                  </a:tcPr>
                </a:tc>
                <a:extLst>
                  <a:ext uri="{0D108BD9-81ED-4DB2-BD59-A6C34878D82A}">
                    <a16:rowId xmlns:a16="http://schemas.microsoft.com/office/drawing/2014/main" val="10013"/>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White/Caucasian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76%</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Black/African American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9%</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Asian/Asian American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13%</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American Indian or Alaska Native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Native Hawaiian/Pacific Islander</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0%</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Some other race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20"/>
                  </a:ext>
                </a:extLst>
              </a:tr>
              <a:tr h="0">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Type of Area Live In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b">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noFill/>
                  </a:tcPr>
                </a:tc>
                <a:extLst>
                  <a:ext uri="{0D108BD9-81ED-4DB2-BD59-A6C34878D82A}">
                    <a16:rowId xmlns:a16="http://schemas.microsoft.com/office/drawing/2014/main" val="10021"/>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Urban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39%</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2"/>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Suburban</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57%</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3"/>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Rural</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6690" marR="669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4"/>
                  </a:ext>
                </a:extLst>
              </a:tr>
            </a:tbl>
          </a:graphicData>
        </a:graphic>
      </p:graphicFrame>
      <p:graphicFrame>
        <p:nvGraphicFramePr>
          <p:cNvPr id="21" name="Table 20">
            <a:extLst>
              <a:ext uri="{FF2B5EF4-FFF2-40B4-BE49-F238E27FC236}">
                <a16:creationId xmlns:a16="http://schemas.microsoft.com/office/drawing/2014/main" id="{7BE99008-C198-2546-954A-26324756CFC0}"/>
              </a:ext>
            </a:extLst>
          </p:cNvPr>
          <p:cNvGraphicFramePr>
            <a:graphicFrameLocks noGrp="1"/>
          </p:cNvGraphicFramePr>
          <p:nvPr>
            <p:extLst>
              <p:ext uri="{D42A27DB-BD31-4B8C-83A1-F6EECF244321}">
                <p14:modId xmlns:p14="http://schemas.microsoft.com/office/powerpoint/2010/main" val="1892675450"/>
              </p:ext>
            </p:extLst>
          </p:nvPr>
        </p:nvGraphicFramePr>
        <p:xfrm>
          <a:off x="6182107" y="1679590"/>
          <a:ext cx="2341309" cy="3977640"/>
        </p:xfrm>
        <a:graphic>
          <a:graphicData uri="http://schemas.openxmlformats.org/drawingml/2006/table">
            <a:tbl>
              <a:tblPr>
                <a:tableStyleId>{5C22544A-7EE6-4342-B048-85BDC9FD1C3A}</a:tableStyleId>
              </a:tblPr>
              <a:tblGrid>
                <a:gridCol w="1695176">
                  <a:extLst>
                    <a:ext uri="{9D8B030D-6E8A-4147-A177-3AD203B41FA5}">
                      <a16:colId xmlns:a16="http://schemas.microsoft.com/office/drawing/2014/main" val="20000"/>
                    </a:ext>
                  </a:extLst>
                </a:gridCol>
                <a:gridCol w="646133">
                  <a:extLst>
                    <a:ext uri="{9D8B030D-6E8A-4147-A177-3AD203B41FA5}">
                      <a16:colId xmlns:a16="http://schemas.microsoft.com/office/drawing/2014/main" val="20001"/>
                    </a:ext>
                  </a:extLst>
                </a:gridCol>
              </a:tblGrid>
              <a:tr h="120104">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Total Household Income for 2016 </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b">
                    <a:lnT w="6350" cap="flat" cmpd="sng" algn="ctr">
                      <a:no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b">
                    <a:lnT w="6350"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Less than $35,000</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$35,000 to $49,999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$50,000 to $74,999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19%</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$75,000 to $99,999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$100,000 to $149,999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$150,000 to $199,999</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12%</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$200,000 or more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8%</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Prefer not to say</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Don’t know</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0%</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20104">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120104">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Current Employment Status</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no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9525" marR="9525" marT="9525" marB="0" anchor="ctr">
                    <a:lnT w="6350" cap="flat" cmpd="sng" algn="ctr">
                      <a:noFill/>
                      <a:prstDash val="solid"/>
                      <a:round/>
                      <a:headEnd type="none" w="med" len="med"/>
                      <a:tailEnd type="none" w="med" len="med"/>
                    </a:lnT>
                    <a:noFill/>
                  </a:tcPr>
                </a:tc>
                <a:extLst>
                  <a:ext uri="{0D108BD9-81ED-4DB2-BD59-A6C34878D82A}">
                    <a16:rowId xmlns:a16="http://schemas.microsoft.com/office/drawing/2014/main" val="10011"/>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Employed full-time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78%</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Self-employed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Employed part-time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6%</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Student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Full-time homemaker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Not employed but looking</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Not employed not looking</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120104">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Retired</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819" marR="881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graphicFrame>
        <p:nvGraphicFramePr>
          <p:cNvPr id="22" name="Chart 21">
            <a:extLst>
              <a:ext uri="{FF2B5EF4-FFF2-40B4-BE49-F238E27FC236}">
                <a16:creationId xmlns:a16="http://schemas.microsoft.com/office/drawing/2014/main" id="{5C20DCA9-D00D-8F43-8008-1070BACA2926}"/>
              </a:ext>
            </a:extLst>
          </p:cNvPr>
          <p:cNvGraphicFramePr/>
          <p:nvPr>
            <p:extLst>
              <p:ext uri="{D42A27DB-BD31-4B8C-83A1-F6EECF244321}">
                <p14:modId xmlns:p14="http://schemas.microsoft.com/office/powerpoint/2010/main" val="527888070"/>
              </p:ext>
            </p:extLst>
          </p:nvPr>
        </p:nvGraphicFramePr>
        <p:xfrm>
          <a:off x="4689523" y="1595110"/>
          <a:ext cx="1133855" cy="51335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9FC02AE3-3B43-7448-8108-674599339C2B}"/>
              </a:ext>
            </a:extLst>
          </p:cNvPr>
          <p:cNvGraphicFramePr/>
          <p:nvPr>
            <p:extLst>
              <p:ext uri="{D42A27DB-BD31-4B8C-83A1-F6EECF244321}">
                <p14:modId xmlns:p14="http://schemas.microsoft.com/office/powerpoint/2010/main" val="1806194538"/>
              </p:ext>
            </p:extLst>
          </p:nvPr>
        </p:nvGraphicFramePr>
        <p:xfrm>
          <a:off x="7269059" y="1571023"/>
          <a:ext cx="1133855" cy="4099637"/>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a:extLst>
              <a:ext uri="{FF2B5EF4-FFF2-40B4-BE49-F238E27FC236}">
                <a16:creationId xmlns:a16="http://schemas.microsoft.com/office/drawing/2014/main" id="{746C4F46-D296-2846-8729-C6CA88D2179D}"/>
              </a:ext>
            </a:extLst>
          </p:cNvPr>
          <p:cNvSpPr/>
          <p:nvPr/>
        </p:nvSpPr>
        <p:spPr>
          <a:xfrm>
            <a:off x="6182107" y="5824475"/>
            <a:ext cx="2220807" cy="584775"/>
          </a:xfrm>
          <a:prstGeom prst="rect">
            <a:avLst/>
          </a:prstGeom>
        </p:spPr>
        <p:txBody>
          <a:bodyPr wrap="square">
            <a:spAutoFit/>
          </a:bodyPr>
          <a:lstStyle/>
          <a:p>
            <a:pPr defTabSz="914400" fontAlgn="b"/>
            <a:r>
              <a:rPr lang="en-US" sz="800" dirty="0">
                <a:solidFill>
                  <a:srgbClr val="52AE30"/>
                </a:solidFill>
                <a:latin typeface="Helvetica Neue" panose="02000503000000020004" pitchFamily="2" charset="0"/>
                <a:ea typeface="Helvetica Neue" panose="02000503000000020004" pitchFamily="2" charset="0"/>
                <a:cs typeface="Helvetica Neue" panose="02000503000000020004" pitchFamily="2" charset="0"/>
              </a:rPr>
              <a:t>*The overall representative sample  (n=139) was national; oversampling targeted 27 MSAs with a greater number of Montessori school options</a:t>
            </a:r>
          </a:p>
        </p:txBody>
      </p:sp>
      <p:graphicFrame>
        <p:nvGraphicFramePr>
          <p:cNvPr id="26" name="Table 25">
            <a:extLst>
              <a:ext uri="{FF2B5EF4-FFF2-40B4-BE49-F238E27FC236}">
                <a16:creationId xmlns:a16="http://schemas.microsoft.com/office/drawing/2014/main" id="{89E6338E-91F4-174C-9D75-F559E13DBE4E}"/>
              </a:ext>
            </a:extLst>
          </p:cNvPr>
          <p:cNvGraphicFramePr>
            <a:graphicFrameLocks noGrp="1"/>
          </p:cNvGraphicFramePr>
          <p:nvPr>
            <p:extLst>
              <p:ext uri="{D42A27DB-BD31-4B8C-83A1-F6EECF244321}">
                <p14:modId xmlns:p14="http://schemas.microsoft.com/office/powerpoint/2010/main" val="1473098896"/>
              </p:ext>
            </p:extLst>
          </p:nvPr>
        </p:nvGraphicFramePr>
        <p:xfrm>
          <a:off x="704118" y="1514879"/>
          <a:ext cx="2167367" cy="4600194"/>
        </p:xfrm>
        <a:graphic>
          <a:graphicData uri="http://schemas.openxmlformats.org/drawingml/2006/table">
            <a:tbl>
              <a:tblPr>
                <a:tableStyleId>{5C22544A-7EE6-4342-B048-85BDC9FD1C3A}</a:tableStyleId>
              </a:tblPr>
              <a:tblGrid>
                <a:gridCol w="1558106">
                  <a:extLst>
                    <a:ext uri="{9D8B030D-6E8A-4147-A177-3AD203B41FA5}">
                      <a16:colId xmlns:a16="http://schemas.microsoft.com/office/drawing/2014/main" val="20000"/>
                    </a:ext>
                  </a:extLst>
                </a:gridCol>
                <a:gridCol w="609261">
                  <a:extLst>
                    <a:ext uri="{9D8B030D-6E8A-4147-A177-3AD203B41FA5}">
                      <a16:colId xmlns:a16="http://schemas.microsoft.com/office/drawing/2014/main" val="20001"/>
                    </a:ext>
                  </a:extLst>
                </a:gridCol>
              </a:tblGrid>
              <a:tr h="0">
                <a:tc>
                  <a:txBody>
                    <a:bodyPr/>
                    <a:lstStyle/>
                    <a:p>
                      <a:pPr algn="l" fontAlgn="b"/>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noFill/>
                      <a:prstDash val="solid"/>
                      <a:round/>
                      <a:headEnd type="none" w="med" len="med"/>
                      <a:tailEnd type="none" w="med" len="med"/>
                    </a:lnT>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21-24</a:t>
                      </a: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25-34</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44%</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35-44</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40%</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45-54</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10%</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fontAlgn="ctr"/>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Age 55-59</a:t>
                      </a: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06"/>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Gender</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noFill/>
                  </a:tcPr>
                </a:tc>
                <a:extLst>
                  <a:ext uri="{0D108BD9-81ED-4DB2-BD59-A6C34878D82A}">
                    <a16:rowId xmlns:a16="http://schemas.microsoft.com/office/drawing/2014/main" val="10007"/>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Male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41%</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Female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59%</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10"/>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Region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noFill/>
                  </a:tcPr>
                </a:tc>
                <a:tc>
                  <a:txBody>
                    <a:bodyPr/>
                    <a:lstStyle/>
                    <a:p>
                      <a:pPr algn="l" fontAlgn="b"/>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noFill/>
                  </a:tcPr>
                </a:tc>
                <a:extLst>
                  <a:ext uri="{0D108BD9-81ED-4DB2-BD59-A6C34878D82A}">
                    <a16:rowId xmlns:a16="http://schemas.microsoft.com/office/drawing/2014/main" val="10011"/>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Northeast</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23%</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Midwest</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19%</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South</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27%</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West</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32%</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0">
                <a:tc>
                  <a:txBody>
                    <a:bodyPr/>
                    <a:lstStyle/>
                    <a:p>
                      <a:pPr algn="l" fontAlgn="b"/>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noFill/>
                  </a:tcPr>
                </a:tc>
                <a:tc>
                  <a:txBody>
                    <a:bodyPr/>
                    <a:lstStyle/>
                    <a:p>
                      <a:pPr algn="l" fontAlgn="b"/>
                      <a:r>
                        <a:rPr lang="en-US" sz="18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9525" marR="9525" marT="9525" marB="0" anchor="b">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16"/>
                  </a:ext>
                </a:extLst>
              </a:tr>
              <a:tr h="0">
                <a:tc>
                  <a:txBody>
                    <a:bodyPr/>
                    <a:lstStyle/>
                    <a:p>
                      <a:pPr algn="l" fontAlgn="ctr"/>
                      <a:r>
                        <a:rPr lang="en-US" sz="900" b="1"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Education</a:t>
                      </a:r>
                      <a:endParaRPr lang="en-US" sz="900" b="1"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noFill/>
                  </a:tcPr>
                </a:tc>
                <a:tc>
                  <a:txBody>
                    <a:bodyPr/>
                    <a:lstStyle/>
                    <a:p>
                      <a:pPr algn="l" fontAlgn="b"/>
                      <a:r>
                        <a:rPr lang="en-US" sz="18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 </a:t>
                      </a:r>
                    </a:p>
                  </a:txBody>
                  <a:tcPr marL="9525" marR="9525" marT="9525" marB="0" anchor="b">
                    <a:noFill/>
                  </a:tcPr>
                </a:tc>
                <a:extLst>
                  <a:ext uri="{0D108BD9-81ED-4DB2-BD59-A6C34878D82A}">
                    <a16:rowId xmlns:a16="http://schemas.microsoft.com/office/drawing/2014/main" val="10017"/>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Less than high school  </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0%</a:t>
                      </a:r>
                    </a:p>
                  </a:txBody>
                  <a:tcPr marL="9525" marR="9525" marT="9525" marB="0" anchor="b">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High school graduate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Some college or trade school</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15%</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0"/>
                  </a:ext>
                </a:extLst>
              </a:tr>
              <a:tr h="0">
                <a:tc>
                  <a:txBody>
                    <a:bodyPr/>
                    <a:lstStyle/>
                    <a:p>
                      <a:pPr algn="l" fontAlgn="ctr"/>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College graduate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51%</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1"/>
                  </a:ext>
                </a:extLst>
              </a:tr>
              <a:tr h="0">
                <a:tc>
                  <a:txBody>
                    <a:bodyPr/>
                    <a:lstStyle/>
                    <a:p>
                      <a:pPr algn="l" fontAlgn="b"/>
                      <a:r>
                        <a:rPr lang="en-US" sz="90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Post graduate</a:t>
                      </a:r>
                      <a:endPar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7979" marR="7979"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900" b="0" i="0" u="none" strike="noStrike" dirty="0">
                          <a:solidFill>
                            <a:srgbClr val="0F498B"/>
                          </a:solidFill>
                          <a:effectLst/>
                          <a:latin typeface="Helvetica Neue" panose="02000503000000020004" pitchFamily="2" charset="0"/>
                          <a:ea typeface="Helvetica Neue" panose="02000503000000020004" pitchFamily="2" charset="0"/>
                          <a:cs typeface="Helvetica Neue" panose="02000503000000020004" pitchFamily="2" charset="0"/>
                        </a:rPr>
                        <a:t>29%</a:t>
                      </a:r>
                    </a:p>
                  </a:txBody>
                  <a:tcPr marL="9525" marR="9525" marT="9525" marB="0"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2"/>
                  </a:ext>
                </a:extLst>
              </a:tr>
            </a:tbl>
          </a:graphicData>
        </a:graphic>
      </p:graphicFrame>
      <p:graphicFrame>
        <p:nvGraphicFramePr>
          <p:cNvPr id="27" name="Chart 26">
            <a:extLst>
              <a:ext uri="{FF2B5EF4-FFF2-40B4-BE49-F238E27FC236}">
                <a16:creationId xmlns:a16="http://schemas.microsoft.com/office/drawing/2014/main" id="{DE306EF6-BD04-6A49-9A6F-6A4F6A27FD88}"/>
              </a:ext>
            </a:extLst>
          </p:cNvPr>
          <p:cNvGraphicFramePr/>
          <p:nvPr>
            <p:extLst>
              <p:ext uri="{D42A27DB-BD31-4B8C-83A1-F6EECF244321}">
                <p14:modId xmlns:p14="http://schemas.microsoft.com/office/powerpoint/2010/main" val="2597446376"/>
              </p:ext>
            </p:extLst>
          </p:nvPr>
        </p:nvGraphicFramePr>
        <p:xfrm>
          <a:off x="1593643" y="1440231"/>
          <a:ext cx="1133855" cy="473666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950474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a:extLst>
              <a:ext uri="{FF2B5EF4-FFF2-40B4-BE49-F238E27FC236}">
                <a16:creationId xmlns:a16="http://schemas.microsoft.com/office/drawing/2014/main" id="{EA5171EA-2F4E-1543-A6C8-6F03D3E0F3E0}"/>
              </a:ext>
            </a:extLst>
          </p:cNvPr>
          <p:cNvSpPr>
            <a:spLocks/>
          </p:cNvSpPr>
          <p:nvPr/>
        </p:nvSpPr>
        <p:spPr bwMode="auto">
          <a:xfrm>
            <a:off x="0" y="2269336"/>
            <a:ext cx="9144000" cy="247566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algn="ctr" defTabSz="914400"/>
            <a:r>
              <a:rPr lang="en-US" sz="6000" b="1" dirty="0">
                <a:solidFill>
                  <a:prstClr val="white"/>
                </a:solidFill>
                <a:latin typeface="Arial"/>
                <a:sym typeface="Helvetica Light" charset="0"/>
              </a:rPr>
              <a:t>The Findings</a:t>
            </a:r>
            <a:endParaRPr lang="en-US" sz="6000" dirty="0">
              <a:solidFill>
                <a:prstClr val="white"/>
              </a:solidFill>
              <a:latin typeface="Arial"/>
              <a:sym typeface="Helvetica Light" charset="0"/>
            </a:endParaRPr>
          </a:p>
        </p:txBody>
      </p:sp>
    </p:spTree>
    <p:extLst>
      <p:ext uri="{BB962C8B-B14F-4D97-AF65-F5344CB8AC3E}">
        <p14:creationId xmlns:p14="http://schemas.microsoft.com/office/powerpoint/2010/main" val="269087682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0673" y="1263685"/>
            <a:ext cx="6242655" cy="4324261"/>
          </a:xfrm>
          <a:prstGeom prst="rect">
            <a:avLst/>
          </a:prstGeom>
          <a:noFill/>
        </p:spPr>
        <p:txBody>
          <a:bodyPr wrap="square" rtlCol="0" anchor="ctr">
            <a:spAutoFit/>
          </a:bodyPr>
          <a:lstStyle/>
          <a:p>
            <a:r>
              <a:rPr lang="en-US" sz="2500" b="1" dirty="0">
                <a:solidFill>
                  <a:srgbClr val="0F498B"/>
                </a:solidFill>
                <a:latin typeface="Helvetica Neue" charset="0"/>
                <a:ea typeface="Helvetica Neue" charset="0"/>
                <a:cs typeface="Helvetica Neue" charset="0"/>
              </a:rPr>
              <a:t>Three key areas stand out where AMI Montessori can provide the highest value to parents: </a:t>
            </a:r>
          </a:p>
          <a:p>
            <a:endParaRPr lang="en-US" sz="2000" b="1"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Helping children develop into capable individuals </a:t>
            </a:r>
            <a:r>
              <a:rPr lang="en-US" sz="2000" dirty="0">
                <a:solidFill>
                  <a:srgbClr val="0F498B"/>
                </a:solidFill>
                <a:latin typeface="Helvetica Neue" charset="0"/>
                <a:ea typeface="Helvetica Neue" charset="0"/>
                <a:cs typeface="Helvetica Neue" charset="0"/>
              </a:rPr>
              <a:t>by focusing on their moral, behavioral, and emotional development;</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Providing the highest quality teachers</a:t>
            </a:r>
            <a:r>
              <a:rPr lang="en-US" sz="2000" dirty="0">
                <a:solidFill>
                  <a:srgbClr val="0F498B"/>
                </a:solidFill>
                <a:latin typeface="Helvetica Neue" charset="0"/>
                <a:ea typeface="Helvetica Neue" charset="0"/>
                <a:cs typeface="Helvetica Neue" charset="0"/>
              </a:rPr>
              <a:t> to facilitate that development; and,</a:t>
            </a:r>
          </a:p>
          <a:p>
            <a:pPr marL="342900" indent="-342900">
              <a:buFont typeface="Arial" panose="020B0604020202020204" pitchFamily="34" charset="0"/>
              <a:buChar char="•"/>
            </a:pPr>
            <a:endParaRPr lang="en-US" sz="1000" dirty="0">
              <a:solidFill>
                <a:srgbClr val="0F498B"/>
              </a:solidFill>
              <a:latin typeface="Helvetica Neue" charset="0"/>
              <a:ea typeface="Helvetica Neue" charset="0"/>
              <a:cs typeface="Helvetica Neue" charset="0"/>
            </a:endParaRPr>
          </a:p>
          <a:p>
            <a:pPr marL="342900" indent="-342900">
              <a:buFont typeface="Arial" panose="020B0604020202020204" pitchFamily="34" charset="0"/>
              <a:buChar char="•"/>
            </a:pPr>
            <a:r>
              <a:rPr lang="en-US" sz="2000" b="1" dirty="0">
                <a:solidFill>
                  <a:srgbClr val="0F498B"/>
                </a:solidFill>
                <a:latin typeface="Helvetica Neue" charset="0"/>
                <a:ea typeface="Helvetica Neue" charset="0"/>
                <a:cs typeface="Helvetica Neue" charset="0"/>
              </a:rPr>
              <a:t>Bringing parents into the Montessori experience </a:t>
            </a:r>
            <a:r>
              <a:rPr lang="en-US" sz="2000" dirty="0">
                <a:solidFill>
                  <a:srgbClr val="0F498B"/>
                </a:solidFill>
                <a:latin typeface="Helvetica Neue" charset="0"/>
                <a:ea typeface="Helvetica Neue" charset="0"/>
                <a:cs typeface="Helvetica Neue" charset="0"/>
              </a:rPr>
              <a:t>so they can understand the process and aid in their child’s growth.</a:t>
            </a:r>
          </a:p>
        </p:txBody>
      </p:sp>
    </p:spTree>
    <p:extLst>
      <p:ext uri="{BB962C8B-B14F-4D97-AF65-F5344CB8AC3E}">
        <p14:creationId xmlns:p14="http://schemas.microsoft.com/office/powerpoint/2010/main" val="3929169994"/>
      </p:ext>
    </p:extLst>
  </p:cSld>
  <p:clrMapOvr>
    <a:masterClrMapping/>
  </p:clrMapOvr>
  <p:transition spd="slow">
    <p:wipe/>
  </p:transition>
</p:sld>
</file>

<file path=ppt/theme/theme1.xml><?xml version="1.0" encoding="utf-8"?>
<a:theme xmlns:a="http://schemas.openxmlformats.org/drawingml/2006/main" name="Default - Title Slide">
  <a:themeElements>
    <a:clrScheme name="">
      <a:dk1>
        <a:srgbClr val="052754"/>
      </a:dk1>
      <a:lt1>
        <a:srgbClr val="FFFFFF"/>
      </a:lt1>
      <a:dk2>
        <a:srgbClr val="000000"/>
      </a:dk2>
      <a:lt2>
        <a:srgbClr val="808080"/>
      </a:lt2>
      <a:accent1>
        <a:srgbClr val="FFFFFF"/>
      </a:accent1>
      <a:accent2>
        <a:srgbClr val="333399"/>
      </a:accent2>
      <a:accent3>
        <a:srgbClr val="FFFFFF"/>
      </a:accent3>
      <a:accent4>
        <a:srgbClr val="032046"/>
      </a:accent4>
      <a:accent5>
        <a:srgbClr val="FFFFFF"/>
      </a:accent5>
      <a:accent6>
        <a:srgbClr val="2D2D8A"/>
      </a:accent6>
      <a:hlink>
        <a:srgbClr val="009999"/>
      </a:hlink>
      <a:folHlink>
        <a:srgbClr val="99CC00"/>
      </a:folHlink>
    </a:clrScheme>
    <a:fontScheme name="Default - Title Slid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109" charset="0"/>
            <a:ea typeface="ヒラギノ角ゴ ProN W3" pitchFamily="-109" charset="-128"/>
            <a:cs typeface="ヒラギノ角ゴ ProN W3" pitchFamily="-109" charset="-128"/>
            <a:sym typeface="Gill Sans" pitchFamily="-109"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1077</TotalTime>
  <Words>2889</Words>
  <Application>Microsoft Macintosh PowerPoint</Application>
  <PresentationFormat>On-screen Show (4:3)</PresentationFormat>
  <Paragraphs>789</Paragraphs>
  <Slides>57</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57</vt:i4>
      </vt:variant>
    </vt:vector>
  </HeadingPairs>
  <TitlesOfParts>
    <vt:vector size="70" baseType="lpstr">
      <vt:lpstr>ＭＳ Ｐゴシック</vt:lpstr>
      <vt:lpstr>ヒラギノ角ゴ ProN W3</vt:lpstr>
      <vt:lpstr>Arial</vt:lpstr>
      <vt:lpstr>Arial Narrow</vt:lpstr>
      <vt:lpstr>Calibri</vt:lpstr>
      <vt:lpstr>Calibri Light</vt:lpstr>
      <vt:lpstr>Gill Sans</vt:lpstr>
      <vt:lpstr>Helvetica</vt:lpstr>
      <vt:lpstr>Helvetica Light</vt:lpstr>
      <vt:lpstr>Helvetica Neue</vt:lpstr>
      <vt:lpstr>Wingdings 2</vt:lpstr>
      <vt:lpstr>Default - Title Slide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Hershey</dc:creator>
  <cp:lastModifiedBy>Catherine Solomon</cp:lastModifiedBy>
  <cp:revision>118</cp:revision>
  <dcterms:created xsi:type="dcterms:W3CDTF">2017-09-14T15:11:34Z</dcterms:created>
  <dcterms:modified xsi:type="dcterms:W3CDTF">2018-05-04T19:15:18Z</dcterms:modified>
</cp:coreProperties>
</file>