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Lst>
  <p:notesMasterIdLst>
    <p:notesMasterId r:id="rId42"/>
  </p:notesMasterIdLst>
  <p:sldIdLst>
    <p:sldId id="320" r:id="rId3"/>
    <p:sldId id="294" r:id="rId4"/>
    <p:sldId id="353" r:id="rId5"/>
    <p:sldId id="352" r:id="rId6"/>
    <p:sldId id="335" r:id="rId7"/>
    <p:sldId id="410" r:id="rId8"/>
    <p:sldId id="413" r:id="rId9"/>
    <p:sldId id="340" r:id="rId10"/>
    <p:sldId id="339" r:id="rId11"/>
    <p:sldId id="371" r:id="rId12"/>
    <p:sldId id="341" r:id="rId13"/>
    <p:sldId id="373" r:id="rId14"/>
    <p:sldId id="1401" r:id="rId15"/>
    <p:sldId id="406" r:id="rId16"/>
    <p:sldId id="381" r:id="rId17"/>
    <p:sldId id="411" r:id="rId18"/>
    <p:sldId id="384" r:id="rId19"/>
    <p:sldId id="385" r:id="rId20"/>
    <p:sldId id="386" r:id="rId21"/>
    <p:sldId id="402" r:id="rId22"/>
    <p:sldId id="388" r:id="rId23"/>
    <p:sldId id="350" r:id="rId24"/>
    <p:sldId id="398" r:id="rId25"/>
    <p:sldId id="1389" r:id="rId26"/>
    <p:sldId id="1380" r:id="rId27"/>
    <p:sldId id="1384" r:id="rId28"/>
    <p:sldId id="1375" r:id="rId29"/>
    <p:sldId id="1396" r:id="rId30"/>
    <p:sldId id="1378" r:id="rId31"/>
    <p:sldId id="1385" r:id="rId32"/>
    <p:sldId id="1390" r:id="rId33"/>
    <p:sldId id="1387" r:id="rId34"/>
    <p:sldId id="1388" r:id="rId35"/>
    <p:sldId id="1397" r:id="rId36"/>
    <p:sldId id="1391" r:id="rId37"/>
    <p:sldId id="1400" r:id="rId38"/>
    <p:sldId id="1399" r:id="rId39"/>
    <p:sldId id="1394" r:id="rId40"/>
    <p:sldId id="41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 Neimand" initials="RN" lastIdx="1" clrIdx="0">
    <p:extLst/>
  </p:cmAuthor>
  <p:cmAuthor id="2" name="Cameron Neimand" initials="CN" lastIdx="1" clrIdx="1">
    <p:extLst/>
  </p:cmAuthor>
  <p:cmAuthor id="3" name="Cameron Neimand" initials="CN [2]" lastIdx="1" clrIdx="2">
    <p:extLst/>
  </p:cmAuthor>
  <p:cmAuthor id="4" name="Cameron Neimand" initials="CN [3]" lastIdx="1" clrIdx="3">
    <p:extLst/>
  </p:cmAuthor>
  <p:cmAuthor id="5" name="Cameron Neimand" initials="CN [4]" lastIdx="1" clrIdx="4">
    <p:extLst/>
  </p:cmAuthor>
  <p:cmAuthor id="6" name="Cameron Neimand" initials="CN [5]" lastIdx="1" clrIdx="5">
    <p:extLst/>
  </p:cmAuthor>
  <p:cmAuthor id="7" name="Cameron Neimand" initials="CN [6]" lastIdx="1" clrIdx="6">
    <p:extLst/>
  </p:cmAuthor>
  <p:cmAuthor id="8" name="Cameron Neimand" initials="CN [7]" lastIdx="1" clrIdx="7">
    <p:extLst/>
  </p:cmAuthor>
  <p:cmAuthor id="9" name="Cameron Neimand" initials="CN [8]" lastIdx="1" clrIdx="8">
    <p:extLst/>
  </p:cmAuthor>
  <p:cmAuthor id="10" name="Cameron Neimand" initials="CN [9]" lastIdx="1" clrIdx="9">
    <p:extLst/>
  </p:cmAuthor>
  <p:cmAuthor id="11" name="Cameron Neimand" initials="CN [10]" lastIdx="1" clrIdx="10">
    <p:extLst/>
  </p:cmAuthor>
  <p:cmAuthor id="12" name="Cameron Neimand" initials="CN [11]" lastIdx="1" clrIdx="11">
    <p:extLst/>
  </p:cmAuthor>
  <p:cmAuthor id="13" name="Catherine Solomon" initials="CS" lastIdx="7" clrIdx="12">
    <p:extLst/>
  </p:cmAuthor>
  <p:cmAuthor id="14" name="Neimand Collaborative" initials="NC" lastIdx="1" clrIdx="13">
    <p:extLst/>
  </p:cmAuthor>
  <p:cmAuthor id="15" name="Neimand Collaborative" initials="NC [2]" lastIdx="1" clrIdx="14">
    <p:extLst/>
  </p:cmAuthor>
  <p:cmAuthor id="16" name="Neimand Collaborative" initials="NC [3]" lastIdx="1" clrIdx="15">
    <p:extLst/>
  </p:cmAuthor>
  <p:cmAuthor id="17" name="Neimand Collaborative" initials="NC [4]" lastIdx="1" clrIdx="16">
    <p:extLst/>
  </p:cmAuthor>
  <p:cmAuthor id="18" name="Neimand Collaborative" initials="NC [5]" lastIdx="1" clrIdx="1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B4A8"/>
    <a:srgbClr val="E08600"/>
    <a:srgbClr val="00847D"/>
    <a:srgbClr val="0F498B"/>
    <a:srgbClr val="D0007E"/>
    <a:srgbClr val="F49200"/>
    <a:srgbClr val="BE0475"/>
    <a:srgbClr val="52AE30"/>
    <a:srgbClr val="CECECE"/>
    <a:srgbClr val="555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5"/>
    <p:restoredTop sz="87959"/>
  </p:normalViewPr>
  <p:slideViewPr>
    <p:cSldViewPr snapToGrid="0" snapToObjects="1">
      <p:cViewPr varScale="1">
        <p:scale>
          <a:sx n="152" d="100"/>
          <a:sy n="152" d="100"/>
        </p:scale>
        <p:origin x="920" y="17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39685-6E76-7743-A6DD-C5A0D8654407}" type="datetimeFigureOut">
              <a:rPr lang="en-US" smtClean="0"/>
              <a:t>11/5/18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A7534-5966-7145-82D1-EC16ADEA4C2F}" type="slidenum">
              <a:rPr lang="en-US" smtClean="0"/>
              <a:t>‹#›</a:t>
            </a:fld>
            <a:endParaRPr lang="en-US"/>
          </a:p>
        </p:txBody>
      </p:sp>
    </p:spTree>
    <p:extLst>
      <p:ext uri="{BB962C8B-B14F-4D97-AF65-F5344CB8AC3E}">
        <p14:creationId xmlns:p14="http://schemas.microsoft.com/office/powerpoint/2010/main" val="197567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1</a:t>
            </a:fld>
            <a:endParaRPr lang="en-US"/>
          </a:p>
        </p:txBody>
      </p:sp>
    </p:spTree>
    <p:extLst>
      <p:ext uri="{BB962C8B-B14F-4D97-AF65-F5344CB8AC3E}">
        <p14:creationId xmlns:p14="http://schemas.microsoft.com/office/powerpoint/2010/main" val="1367767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33</a:t>
            </a:fld>
            <a:endParaRPr lang="en-US"/>
          </a:p>
        </p:txBody>
      </p:sp>
    </p:spTree>
    <p:extLst>
      <p:ext uri="{BB962C8B-B14F-4D97-AF65-F5344CB8AC3E}">
        <p14:creationId xmlns:p14="http://schemas.microsoft.com/office/powerpoint/2010/main" val="245107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developed resources to help you engage current parents and provide them with tools to be advocates for your school.</a:t>
            </a:r>
          </a:p>
        </p:txBody>
      </p:sp>
      <p:sp>
        <p:nvSpPr>
          <p:cNvPr id="4" name="Slide Number Placeholder 3"/>
          <p:cNvSpPr>
            <a:spLocks noGrp="1"/>
          </p:cNvSpPr>
          <p:nvPr>
            <p:ph type="sldNum" sz="quarter" idx="10"/>
          </p:nvPr>
        </p:nvSpPr>
        <p:spPr/>
        <p:txBody>
          <a:bodyPr/>
          <a:lstStyle/>
          <a:p>
            <a:fld id="{603A7534-5966-7145-82D1-EC16ADEA4C2F}" type="slidenum">
              <a:rPr lang="en-US" smtClean="0"/>
              <a:t>34</a:t>
            </a:fld>
            <a:endParaRPr lang="en-US"/>
          </a:p>
        </p:txBody>
      </p:sp>
    </p:spTree>
    <p:extLst>
      <p:ext uri="{BB962C8B-B14F-4D97-AF65-F5344CB8AC3E}">
        <p14:creationId xmlns:p14="http://schemas.microsoft.com/office/powerpoint/2010/main" val="1313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Applying the core messaging from the 2017 parent motivation research, </a:t>
            </a:r>
            <a:r>
              <a:rPr lang="en-US" sz="1200" b="1" kern="1200" dirty="0">
                <a:solidFill>
                  <a:schemeClr val="tx1"/>
                </a:solidFill>
                <a:effectLst/>
                <a:latin typeface="+mn-lt"/>
                <a:ea typeface="+mn-ea"/>
                <a:cs typeface="+mn-cs"/>
              </a:rPr>
              <a:t>this leave-behind document </a:t>
            </a:r>
            <a:r>
              <a:rPr lang="en-US" sz="1200" kern="1200" dirty="0">
                <a:solidFill>
                  <a:schemeClr val="tx1"/>
                </a:solidFill>
                <a:effectLst/>
                <a:latin typeface="+mn-lt"/>
                <a:ea typeface="+mn-ea"/>
                <a:cs typeface="+mn-cs"/>
              </a:rPr>
              <a:t>is intended for schools to share with parents, as well as potential parents, interested in the value that Montessori offers their child and their family. It describes the education environment parents can expect from Montessori and the reassurance parents need that their child will receive a truly transformative education that fits their needs at each developmental stage.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dirty="0">
                <a:solidFill>
                  <a:schemeClr val="tx1"/>
                </a:solidFill>
                <a:effectLst/>
                <a:latin typeface="+mn-lt"/>
                <a:ea typeface="+mn-ea"/>
                <a:cs typeface="+mn-cs"/>
              </a:rPr>
              <a:t>This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is intended for schools to use with prospective parents or as an introduction to parents of children new to the Montessori approach, such as at the beginning of a new school year. Designed to take about 30 minutes, the slides walk parents through what they can expect from their child’s Montessori education and reassures them </a:t>
            </a:r>
            <a:r>
              <a:rPr lang="en-US" sz="1200" kern="1200">
                <a:solidFill>
                  <a:schemeClr val="tx1"/>
                </a:solidFill>
                <a:effectLst/>
                <a:latin typeface="+mn-lt"/>
                <a:ea typeface="+mn-ea"/>
                <a:cs typeface="+mn-cs"/>
              </a:rPr>
              <a:t>that Montessori </a:t>
            </a:r>
            <a:r>
              <a:rPr lang="en-US" sz="1200" kern="1200" dirty="0">
                <a:solidFill>
                  <a:schemeClr val="tx1"/>
                </a:solidFill>
                <a:effectLst/>
                <a:latin typeface="+mn-lt"/>
                <a:ea typeface="+mn-ea"/>
                <a:cs typeface="+mn-cs"/>
              </a:rPr>
              <a:t>is their partner in preparing their child for success in school and in life.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35</a:t>
            </a:fld>
            <a:endParaRPr lang="en-US"/>
          </a:p>
        </p:txBody>
      </p:sp>
    </p:spTree>
    <p:extLst>
      <p:ext uri="{BB962C8B-B14F-4D97-AF65-F5344CB8AC3E}">
        <p14:creationId xmlns:p14="http://schemas.microsoft.com/office/powerpoint/2010/main" val="222668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insight from the 2017 Montessori parent research is that parents often feel disengaged with what their children are learning and experiencing each day. </a:t>
            </a:r>
            <a:r>
              <a:rPr lang="en-US" sz="1200" b="1" kern="1200" dirty="0">
                <a:solidFill>
                  <a:schemeClr val="tx1"/>
                </a:solidFill>
                <a:effectLst/>
                <a:latin typeface="+mn-lt"/>
                <a:ea typeface="+mn-ea"/>
                <a:cs typeface="+mn-cs"/>
              </a:rPr>
              <a:t>This resource </a:t>
            </a:r>
            <a:r>
              <a:rPr lang="en-US" sz="1200" kern="1200" dirty="0">
                <a:solidFill>
                  <a:schemeClr val="tx1"/>
                </a:solidFill>
                <a:effectLst/>
                <a:latin typeface="+mn-lt"/>
                <a:ea typeface="+mn-ea"/>
                <a:cs typeface="+mn-cs"/>
              </a:rPr>
              <a:t>is designed to guide parents through questions and prompts to pose to their child to encourage conversation and discussion about what they are learning in school. It is ideal for younger children in the 3-6 and 6-12 classrooms.</a:t>
            </a:r>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36</a:t>
            </a:fld>
            <a:endParaRPr lang="en-US"/>
          </a:p>
        </p:txBody>
      </p:sp>
    </p:spTree>
    <p:extLst>
      <p:ext uri="{BB962C8B-B14F-4D97-AF65-F5344CB8AC3E}">
        <p14:creationId xmlns:p14="http://schemas.microsoft.com/office/powerpoint/2010/main" val="142782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 graphics that incorporate the message frame can support your current efforts on your school’s various social media platforms, from Facebook to Instagram to Twitter.</a:t>
            </a:r>
          </a:p>
        </p:txBody>
      </p:sp>
      <p:sp>
        <p:nvSpPr>
          <p:cNvPr id="4" name="Slide Number Placeholder 3"/>
          <p:cNvSpPr>
            <a:spLocks noGrp="1"/>
          </p:cNvSpPr>
          <p:nvPr>
            <p:ph type="sldNum" sz="quarter" idx="10"/>
          </p:nvPr>
        </p:nvSpPr>
        <p:spPr/>
        <p:txBody>
          <a:bodyPr/>
          <a:lstStyle/>
          <a:p>
            <a:fld id="{603A7534-5966-7145-82D1-EC16ADEA4C2F}" type="slidenum">
              <a:rPr lang="en-US" smtClean="0"/>
              <a:t>37</a:t>
            </a:fld>
            <a:endParaRPr lang="en-US"/>
          </a:p>
        </p:txBody>
      </p:sp>
    </p:spTree>
    <p:extLst>
      <p:ext uri="{BB962C8B-B14F-4D97-AF65-F5344CB8AC3E}">
        <p14:creationId xmlns:p14="http://schemas.microsoft.com/office/powerpoint/2010/main" val="160561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38</a:t>
            </a:fld>
            <a:endParaRPr lang="en-US"/>
          </a:p>
        </p:txBody>
      </p:sp>
    </p:spTree>
    <p:extLst>
      <p:ext uri="{BB962C8B-B14F-4D97-AF65-F5344CB8AC3E}">
        <p14:creationId xmlns:p14="http://schemas.microsoft.com/office/powerpoint/2010/main" val="235422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A7534-5966-7145-82D1-EC16ADEA4C2F}" type="slidenum">
              <a:rPr lang="en-US" smtClean="0"/>
              <a:t>3</a:t>
            </a:fld>
            <a:endParaRPr lang="en-US"/>
          </a:p>
        </p:txBody>
      </p:sp>
    </p:spTree>
    <p:extLst>
      <p:ext uri="{BB962C8B-B14F-4D97-AF65-F5344CB8AC3E}">
        <p14:creationId xmlns:p14="http://schemas.microsoft.com/office/powerpoint/2010/main" val="367806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17</a:t>
            </a:fld>
            <a:endParaRPr lang="en-US"/>
          </a:p>
        </p:txBody>
      </p:sp>
    </p:spTree>
    <p:extLst>
      <p:ext uri="{BB962C8B-B14F-4D97-AF65-F5344CB8AC3E}">
        <p14:creationId xmlns:p14="http://schemas.microsoft.com/office/powerpoint/2010/main" val="47637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26</a:t>
            </a:fld>
            <a:endParaRPr lang="en-US"/>
          </a:p>
        </p:txBody>
      </p:sp>
    </p:spTree>
    <p:extLst>
      <p:ext uri="{BB962C8B-B14F-4D97-AF65-F5344CB8AC3E}">
        <p14:creationId xmlns:p14="http://schemas.microsoft.com/office/powerpoint/2010/main" val="247775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frame relays what is unique and important about Montessori training, teachers and schools - </a:t>
            </a:r>
            <a:r>
              <a:rPr lang="en-US" sz="1200" dirty="0">
                <a:solidFill>
                  <a:srgbClr val="0F498B"/>
                </a:solidFill>
                <a:latin typeface="Helvetica Neue" charset="0"/>
                <a:ea typeface="Helvetica Neue" charset="0"/>
                <a:cs typeface="Helvetica Neue" charset="0"/>
              </a:rPr>
              <a:t>a framework for successful teaching that works for each child, regardless of their socioeconomic status.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03A7534-5966-7145-82D1-EC16ADEA4C2F}" type="slidenum">
              <a:rPr lang="en-US" smtClean="0"/>
              <a:t>27</a:t>
            </a:fld>
            <a:endParaRPr lang="en-US"/>
          </a:p>
        </p:txBody>
      </p:sp>
    </p:spTree>
    <p:extLst>
      <p:ext uri="{BB962C8B-B14F-4D97-AF65-F5344CB8AC3E}">
        <p14:creationId xmlns:p14="http://schemas.microsoft.com/office/powerpoint/2010/main" val="74239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mentioned word of mouth is crucial in spreading the word about your school. Parents of your current students are the best spokespeople when it comes to talking about the difference Montessori is making for their child and their family. Engage them in your current efforts to tell the story of their child’s experience with Montessori.</a:t>
            </a:r>
          </a:p>
        </p:txBody>
      </p:sp>
      <p:sp>
        <p:nvSpPr>
          <p:cNvPr id="4" name="Slide Number Placeholder 3"/>
          <p:cNvSpPr>
            <a:spLocks noGrp="1"/>
          </p:cNvSpPr>
          <p:nvPr>
            <p:ph type="sldNum" sz="quarter" idx="10"/>
          </p:nvPr>
        </p:nvSpPr>
        <p:spPr/>
        <p:txBody>
          <a:bodyPr/>
          <a:lstStyle/>
          <a:p>
            <a:fld id="{603A7534-5966-7145-82D1-EC16ADEA4C2F}" type="slidenum">
              <a:rPr lang="en-US" smtClean="0"/>
              <a:t>28</a:t>
            </a:fld>
            <a:endParaRPr lang="en-US"/>
          </a:p>
        </p:txBody>
      </p:sp>
    </p:spTree>
    <p:extLst>
      <p:ext uri="{BB962C8B-B14F-4D97-AF65-F5344CB8AC3E}">
        <p14:creationId xmlns:p14="http://schemas.microsoft.com/office/powerpoint/2010/main" val="357259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30</a:t>
            </a:fld>
            <a:endParaRPr lang="en-US"/>
          </a:p>
        </p:txBody>
      </p:sp>
    </p:spTree>
    <p:extLst>
      <p:ext uri="{BB962C8B-B14F-4D97-AF65-F5344CB8AC3E}">
        <p14:creationId xmlns:p14="http://schemas.microsoft.com/office/powerpoint/2010/main" val="88938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31</a:t>
            </a:fld>
            <a:endParaRPr lang="en-US"/>
          </a:p>
        </p:txBody>
      </p:sp>
    </p:spTree>
    <p:extLst>
      <p:ext uri="{BB962C8B-B14F-4D97-AF65-F5344CB8AC3E}">
        <p14:creationId xmlns:p14="http://schemas.microsoft.com/office/powerpoint/2010/main" val="350071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32</a:t>
            </a:fld>
            <a:endParaRPr lang="en-US"/>
          </a:p>
        </p:txBody>
      </p:sp>
    </p:spTree>
    <p:extLst>
      <p:ext uri="{BB962C8B-B14F-4D97-AF65-F5344CB8AC3E}">
        <p14:creationId xmlns:p14="http://schemas.microsoft.com/office/powerpoint/2010/main" val="2087940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peter/Dropbox%20(NC)/Artwork%20Files/ami/AMI%20Parent%20Outreach%20Presentation/links/bg.jpg"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Users/peter/Dropbox%20(NC)/Artwork%20Files/ami/AMI%20Parent%20Outreach%20Presentation/links/logo-small.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file:////Users/peter/Dropbox%20(NC)/Artwork%20Files/ami/Presentations/AMI%20Refresher%20Course/links/lines-bg.png" TargetMode="Externa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r:link="rId3">
            <a:alphaModFix amt="25000"/>
            <a:extLst>
              <a:ext uri="{28A0092B-C50C-407E-A947-70E740481C1C}">
                <a14:useLocalDpi xmlns:a14="http://schemas.microsoft.com/office/drawing/2010/main" val="0"/>
              </a:ext>
            </a:extLst>
          </a:blip>
          <a:stretch>
            <a:fillRect/>
          </a:stretch>
        </p:blipFill>
        <p:spPr>
          <a:xfrm>
            <a:off x="3461004" y="1536192"/>
            <a:ext cx="5682996" cy="5321808"/>
          </a:xfrm>
          <a:prstGeom prst="rect">
            <a:avLst/>
          </a:prstGeom>
        </p:spPr>
      </p:pic>
      <p:sp>
        <p:nvSpPr>
          <p:cNvPr id="6" name="TextBox 5"/>
          <p:cNvSpPr txBox="1"/>
          <p:nvPr userDrawn="1"/>
        </p:nvSpPr>
        <p:spPr>
          <a:xfrm>
            <a:off x="401216" y="6316552"/>
            <a:ext cx="1600200" cy="230832"/>
          </a:xfrm>
          <a:prstGeom prst="rect">
            <a:avLst/>
          </a:prstGeom>
          <a:noFill/>
        </p:spPr>
        <p:txBody>
          <a:bodyPr wrap="square" rtlCol="0">
            <a:spAutoFit/>
          </a:bodyPr>
          <a:lstStyle/>
          <a:p>
            <a:fld id="{C2FF2AFB-3C31-B049-9852-FC04B6B1FCB8}" type="slidenum">
              <a:rPr lang="en-US" sz="900" b="0" i="0" smtClean="0">
                <a:solidFill>
                  <a:srgbClr val="0F498B"/>
                </a:solidFill>
                <a:latin typeface="Helvetica Neue" charset="0"/>
                <a:ea typeface="Helvetica Neue" charset="0"/>
                <a:cs typeface="Helvetica Neue" charset="0"/>
              </a:rPr>
              <a:pPr/>
              <a:t>‹#›</a:t>
            </a:fld>
            <a:endParaRPr lang="en-US" sz="900" b="0" i="0" dirty="0">
              <a:solidFill>
                <a:srgbClr val="0F498B"/>
              </a:solidFill>
              <a:latin typeface="Helvetica Neue" charset="0"/>
              <a:ea typeface="Helvetica Neue" charset="0"/>
              <a:cs typeface="Helvetica Neue" charset="0"/>
            </a:endParaRPr>
          </a:p>
        </p:txBody>
      </p:sp>
      <p:pic>
        <p:nvPicPr>
          <p:cNvPr id="2" name="Picture 1"/>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3" name="TextBox 2"/>
          <p:cNvSpPr txBox="1"/>
          <p:nvPr userDrawn="1"/>
        </p:nvSpPr>
        <p:spPr>
          <a:xfrm>
            <a:off x="4432667" y="6316552"/>
            <a:ext cx="4324834" cy="230832"/>
          </a:xfrm>
          <a:prstGeom prst="rect">
            <a:avLst/>
          </a:prstGeom>
          <a:noFill/>
        </p:spPr>
        <p:txBody>
          <a:bodyPr wrap="square" rtlCol="0">
            <a:spAutoFit/>
          </a:bodyPr>
          <a:lstStyle/>
          <a:p>
            <a:pPr algn="r"/>
            <a:r>
              <a:rPr lang="en-US" sz="900" b="0" i="0" kern="1200" dirty="0">
                <a:solidFill>
                  <a:srgbClr val="0F498B"/>
                </a:solidFill>
                <a:effectLst/>
                <a:latin typeface="Helvetica Neue" charset="0"/>
                <a:ea typeface="Helvetica Neue" charset="0"/>
                <a:cs typeface="Helvetica Neue" charset="0"/>
              </a:rPr>
              <a:t> Association Montessori </a:t>
            </a:r>
            <a:r>
              <a:rPr lang="en-US" sz="900" b="0" i="0" kern="1200" dirty="0" err="1">
                <a:solidFill>
                  <a:srgbClr val="0F498B"/>
                </a:solidFill>
                <a:effectLst/>
                <a:latin typeface="Helvetica Neue" charset="0"/>
                <a:ea typeface="Helvetica Neue" charset="0"/>
                <a:cs typeface="Helvetica Neue" charset="0"/>
              </a:rPr>
              <a:t>Internationale</a:t>
            </a:r>
            <a:r>
              <a:rPr lang="en-US" sz="900" b="0" i="0" kern="1200" dirty="0">
                <a:solidFill>
                  <a:srgbClr val="0F498B"/>
                </a:solidFill>
                <a:effectLst/>
                <a:latin typeface="Helvetica Neue" charset="0"/>
                <a:ea typeface="Helvetica Neue" charset="0"/>
                <a:cs typeface="Helvetica Neue" charset="0"/>
              </a:rPr>
              <a:t> | </a:t>
            </a:r>
            <a:r>
              <a:rPr lang="en-US" sz="900" b="0" i="0" kern="1200" dirty="0" err="1">
                <a:solidFill>
                  <a:srgbClr val="0F498B"/>
                </a:solidFill>
                <a:effectLst/>
                <a:latin typeface="Helvetica Neue" charset="0"/>
                <a:ea typeface="Helvetica Neue" charset="0"/>
                <a:cs typeface="Helvetica Neue" charset="0"/>
              </a:rPr>
              <a:t>montessori-ami.org</a:t>
            </a:r>
            <a:endParaRPr lang="en-US" sz="900" b="0" i="0" kern="1200" dirty="0">
              <a:solidFill>
                <a:srgbClr val="0F498B"/>
              </a:solidFill>
              <a:effectLst/>
              <a:latin typeface="Helvetica Neue" charset="0"/>
              <a:ea typeface="Helvetica Neue" charset="0"/>
              <a:cs typeface="Helvetica Neue" charset="0"/>
            </a:endParaRPr>
          </a:p>
        </p:txBody>
      </p:sp>
      <p:cxnSp>
        <p:nvCxnSpPr>
          <p:cNvPr id="8" name="Straight Connector 7"/>
          <p:cNvCxnSpPr/>
          <p:nvPr userDrawn="1"/>
        </p:nvCxnSpPr>
        <p:spPr bwMode="auto">
          <a:xfrm>
            <a:off x="478699" y="6202837"/>
            <a:ext cx="8186603" cy="0"/>
          </a:xfrm>
          <a:prstGeom prst="line">
            <a:avLst/>
          </a:prstGeom>
          <a:solidFill>
            <a:schemeClr val="accent1"/>
          </a:solidFill>
          <a:ln w="12700" cap="flat" cmpd="sng" algn="ctr">
            <a:solidFill>
              <a:srgbClr val="0F498B"/>
            </a:solidFill>
            <a:prstDash val="solid"/>
            <a:round/>
            <a:headEnd type="none" w="med" len="med"/>
            <a:tailEnd type="none" w="med" len="med"/>
          </a:ln>
          <a:effectLst/>
        </p:spPr>
      </p:cxn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EE76544-8909-5248-9344-2F0792A856C5}" type="slidenum">
              <a:rPr lang="en-US"/>
              <a:pPr>
                <a:defRPr/>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130427"/>
            <a:ext cx="1943100" cy="350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130427"/>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9E74DC2-5116-6645-8E9B-B4571ACED372}" type="slidenum">
              <a:rPr lang="en-US"/>
              <a:pPr>
                <a:defRPr/>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8509BF3-1FF6-6445-82AD-09F2BAAE616F}" type="datetimeFigureOut">
              <a:rPr lang="en-US" smtClean="0"/>
              <a:t>11/5/18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extLst>
      <p:ext uri="{BB962C8B-B14F-4D97-AF65-F5344CB8AC3E}">
        <p14:creationId xmlns:p14="http://schemas.microsoft.com/office/powerpoint/2010/main" val="42333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509BF3-1FF6-6445-82AD-09F2BAAE616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509BF3-1FF6-6445-82AD-09F2BAAE616F}"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509BF3-1FF6-6445-82AD-09F2BAAE616F}" type="datetimeFigureOut">
              <a:rPr lang="en-US" smtClean="0"/>
              <a:t>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509BF3-1FF6-6445-82AD-09F2BAAE616F}" type="datetimeFigureOut">
              <a:rPr lang="en-US" smtClean="0"/>
              <a:t>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509BF3-1FF6-6445-82AD-09F2BAAE616F}" type="datetimeFigureOut">
              <a:rPr lang="en-US" smtClean="0"/>
              <a:t>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228600" y="228600"/>
            <a:ext cx="8686800" cy="6400800"/>
          </a:xfrm>
          <a:prstGeom prst="roundRect">
            <a:avLst>
              <a:gd name="adj" fmla="val 3422"/>
            </a:avLst>
          </a:prstGeom>
          <a:solidFill>
            <a:srgbClr val="00847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3" name="Round Single Corner Rectangle 2"/>
          <p:cNvSpPr/>
          <p:nvPr userDrawn="1"/>
        </p:nvSpPr>
        <p:spPr bwMode="auto">
          <a:xfrm rot="5400000">
            <a:off x="75413" y="-75414"/>
            <a:ext cx="1536569" cy="1687398"/>
          </a:xfrm>
          <a:prstGeom prst="round1Rect">
            <a:avLst/>
          </a:prstGeom>
          <a:solidFill>
            <a:schemeClr val="accent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10" name="Picture 9"/>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pic>
        <p:nvPicPr>
          <p:cNvPr id="12" name="Picture 11">
            <a:extLst>
              <a:ext uri="{FF2B5EF4-FFF2-40B4-BE49-F238E27FC236}">
                <a16:creationId xmlns:a16="http://schemas.microsoft.com/office/drawing/2014/main" id="{D8572CCC-A582-324E-9698-6612CA31A8E6}"/>
              </a:ext>
            </a:extLst>
          </p:cNvPr>
          <p:cNvPicPr>
            <a:picLocks noChangeAspect="1"/>
          </p:cNvPicPr>
          <p:nvPr userDrawn="1"/>
        </p:nvPicPr>
        <p:blipFill>
          <a:blip r:embed="rId4" r:link="rId5"/>
          <a:stretch>
            <a:fillRect/>
          </a:stretch>
        </p:blipFill>
        <p:spPr>
          <a:xfrm>
            <a:off x="0" y="0"/>
            <a:ext cx="9144000" cy="6858000"/>
          </a:xfrm>
          <a:prstGeom prst="rect">
            <a:avLst/>
          </a:prstGeom>
        </p:spPr>
      </p:pic>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509BF3-1FF6-6445-82AD-09F2BAAE616F}"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509BF3-1FF6-6445-82AD-09F2BAAE616F}"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48F813-C757-4041-B8E0-5C9BB1550B1C}" type="slidenum">
              <a:rPr lang="en-US"/>
              <a:pPr>
                <a:defRPr/>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FBCAE-E39D-9345-BBEE-6CAEDE4D421F}" type="slidenum">
              <a:rPr lang="en-US"/>
              <a:pPr>
                <a:defRPr/>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EF6DD26-4FCD-6042-9711-D67195FF9404}" type="slidenum">
              <a:rPr lang="en-US"/>
              <a:pPr>
                <a:defRPr/>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F0DE05-FAEA-7842-BD7D-1436A823BF67}" type="slidenum">
              <a:rPr lang="en-US"/>
              <a:pPr>
                <a:defRPr/>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09E63DA-299E-F247-8298-44E95A42EEEE}" type="slidenum">
              <a:rPr lang="en-US"/>
              <a:pPr>
                <a:defRPr/>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pitchFamily="-109"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84A0D43-798C-8445-AA39-F76B92373C51}" type="slidenum">
              <a:rPr lang="en-US"/>
              <a:pPr>
                <a:defRPr/>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2130427"/>
            <a:ext cx="7772400" cy="1470025"/>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dirty="0">
                <a:sym typeface="Arial" charset="0"/>
              </a:rPr>
              <a:t>Click to edit Master title style</a:t>
            </a:r>
          </a:p>
        </p:txBody>
      </p:sp>
      <p:sp>
        <p:nvSpPr>
          <p:cNvPr id="1027" name="Rectangle 2"/>
          <p:cNvSpPr>
            <a:spLocks noGrp="1" noChangeArrowheads="1"/>
          </p:cNvSpPr>
          <p:nvPr>
            <p:ph type="body" idx="1"/>
          </p:nvPr>
        </p:nvSpPr>
        <p:spPr bwMode="auto">
          <a:xfrm>
            <a:off x="1371600" y="3886200"/>
            <a:ext cx="6400800" cy="17526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
        <p:nvSpPr>
          <p:cNvPr id="2" name="Text Box 3"/>
          <p:cNvSpPr txBox="1">
            <a:spLocks noGrp="1" noChangeArrowheads="1"/>
          </p:cNvSpPr>
          <p:nvPr>
            <p:ph type="sldNum" sz="quarter" idx="4"/>
          </p:nvPr>
        </p:nvSpPr>
        <p:spPr bwMode="auto">
          <a:xfrm>
            <a:off x="8428038" y="6467475"/>
            <a:ext cx="258762"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rgbClr val="8A9AAF"/>
                </a:solidFill>
                <a:latin typeface="Arial"/>
                <a:ea typeface="Arial"/>
                <a:cs typeface="Arial"/>
                <a:sym typeface="Arial" charset="0"/>
              </a:defRPr>
            </a:lvl1pPr>
          </a:lstStyle>
          <a:p>
            <a:pPr>
              <a:defRPr/>
            </a:pPr>
            <a:fld id="{E0F7C14B-BC53-6940-9AE1-7A72902EB9C3}" type="slidenum">
              <a:rPr lang="en-US" smtClean="0"/>
              <a:pPr>
                <a:defRPr/>
              </a:pPr>
              <a:t>‹#›</a:t>
            </a:fld>
            <a:endParaRPr lang="en-US" dirty="0"/>
          </a:p>
        </p:txBody>
      </p:sp>
    </p:spTree>
    <p:extLst>
      <p:ext uri="{BB962C8B-B14F-4D97-AF65-F5344CB8AC3E}">
        <p14:creationId xmlns:p14="http://schemas.microsoft.com/office/powerpoint/2010/main" val="1523773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wipe/>
  </p:transition>
  <p:hf hdr="0" ftr="0" dt="0"/>
  <p:txStyles>
    <p:titleStyle>
      <a:lvl1pPr algn="ctr" rtl="0" eaLnBrk="0" fontAlgn="base" hangingPunct="0">
        <a:spcBef>
          <a:spcPct val="0"/>
        </a:spcBef>
        <a:spcAft>
          <a:spcPct val="0"/>
        </a:spcAft>
        <a:defRPr sz="4400">
          <a:solidFill>
            <a:schemeClr val="tx1"/>
          </a:solidFill>
          <a:latin typeface="Arial"/>
          <a:ea typeface="+mj-ea"/>
          <a:cs typeface="+mj-cs"/>
          <a:sym typeface="Arial" charset="0"/>
        </a:defRPr>
      </a:lvl1pPr>
      <a:lvl2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2pPr>
      <a:lvl3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3pPr>
      <a:lvl4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4pPr>
      <a:lvl5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5pPr>
      <a:lvl6pPr marL="4572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6pPr>
      <a:lvl7pPr marL="9144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7pPr>
      <a:lvl8pPr marL="13716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8pPr>
      <a:lvl9pPr marL="18288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9pPr>
    </p:titleStyle>
    <p:bodyStyle>
      <a:lvl1pPr marL="342900" indent="-342900" algn="ctr" rtl="0" eaLnBrk="0" fontAlgn="base" hangingPunct="0">
        <a:spcBef>
          <a:spcPts val="800"/>
        </a:spcBef>
        <a:spcAft>
          <a:spcPct val="0"/>
        </a:spcAft>
        <a:defRPr sz="3200">
          <a:solidFill>
            <a:srgbClr val="8A9AAF"/>
          </a:solidFill>
          <a:latin typeface="Arial"/>
          <a:ea typeface="+mn-ea"/>
          <a:cs typeface="+mn-cs"/>
          <a:sym typeface="Arial" charset="0"/>
        </a:defRPr>
      </a:lvl1pPr>
      <a:lvl2pPr marL="419100" indent="38100" algn="ctr" rtl="0" eaLnBrk="0" fontAlgn="base" hangingPunct="0">
        <a:spcBef>
          <a:spcPts val="700"/>
        </a:spcBef>
        <a:spcAft>
          <a:spcPct val="0"/>
        </a:spcAft>
        <a:defRPr sz="2800">
          <a:solidFill>
            <a:srgbClr val="8A9AAF"/>
          </a:solidFill>
          <a:latin typeface="Arial"/>
          <a:ea typeface="+mn-ea"/>
          <a:cs typeface="+mn-cs"/>
          <a:sym typeface="Arial" charset="0"/>
        </a:defRPr>
      </a:lvl2pPr>
      <a:lvl3pPr marL="876300" indent="38100" algn="ctr" rtl="0" eaLnBrk="0" fontAlgn="base" hangingPunct="0">
        <a:spcBef>
          <a:spcPts val="600"/>
        </a:spcBef>
        <a:spcAft>
          <a:spcPct val="0"/>
        </a:spcAft>
        <a:defRPr sz="2400">
          <a:solidFill>
            <a:srgbClr val="8A9AAF"/>
          </a:solidFill>
          <a:latin typeface="Arial"/>
          <a:ea typeface="+mn-ea"/>
          <a:cs typeface="+mn-cs"/>
          <a:sym typeface="Arial" charset="0"/>
        </a:defRPr>
      </a:lvl3pPr>
      <a:lvl4pPr marL="1333500" indent="38100" algn="ctr" rtl="0" eaLnBrk="0" fontAlgn="base" hangingPunct="0">
        <a:spcBef>
          <a:spcPts val="500"/>
        </a:spcBef>
        <a:spcAft>
          <a:spcPct val="0"/>
        </a:spcAft>
        <a:defRPr sz="2000">
          <a:solidFill>
            <a:srgbClr val="8A9AAF"/>
          </a:solidFill>
          <a:latin typeface="Arial"/>
          <a:ea typeface="+mn-ea"/>
          <a:cs typeface="+mn-cs"/>
          <a:sym typeface="Arial" charset="0"/>
        </a:defRPr>
      </a:lvl4pPr>
      <a:lvl5pPr marL="1790700" indent="38100" algn="ctr" rtl="0" eaLnBrk="0" fontAlgn="base" hangingPunct="0">
        <a:spcBef>
          <a:spcPts val="500"/>
        </a:spcBef>
        <a:spcAft>
          <a:spcPct val="0"/>
        </a:spcAft>
        <a:defRPr sz="2000">
          <a:solidFill>
            <a:srgbClr val="8A9AAF"/>
          </a:solidFill>
          <a:latin typeface="Arial"/>
          <a:ea typeface="+mn-ea"/>
          <a:cs typeface="+mn-cs"/>
          <a:sym typeface="Arial" charset="0"/>
        </a:defRPr>
      </a:lvl5pPr>
      <a:lvl6pPr marL="2247900" algn="ctr" rtl="0" fontAlgn="base">
        <a:spcBef>
          <a:spcPts val="500"/>
        </a:spcBef>
        <a:spcAft>
          <a:spcPct val="0"/>
        </a:spcAft>
        <a:defRPr sz="2000">
          <a:solidFill>
            <a:srgbClr val="8A9AAF"/>
          </a:solidFill>
          <a:latin typeface="+mn-lt"/>
          <a:ea typeface="+mn-ea"/>
          <a:cs typeface="+mn-cs"/>
          <a:sym typeface="Arial" pitchFamily="-109" charset="0"/>
        </a:defRPr>
      </a:lvl6pPr>
      <a:lvl7pPr marL="2705100" algn="ctr" rtl="0" fontAlgn="base">
        <a:spcBef>
          <a:spcPts val="500"/>
        </a:spcBef>
        <a:spcAft>
          <a:spcPct val="0"/>
        </a:spcAft>
        <a:defRPr sz="2000">
          <a:solidFill>
            <a:srgbClr val="8A9AAF"/>
          </a:solidFill>
          <a:latin typeface="+mn-lt"/>
          <a:ea typeface="+mn-ea"/>
          <a:cs typeface="+mn-cs"/>
          <a:sym typeface="Arial" pitchFamily="-109" charset="0"/>
        </a:defRPr>
      </a:lvl7pPr>
      <a:lvl8pPr marL="3162300" algn="ctr" rtl="0" fontAlgn="base">
        <a:spcBef>
          <a:spcPts val="500"/>
        </a:spcBef>
        <a:spcAft>
          <a:spcPct val="0"/>
        </a:spcAft>
        <a:defRPr sz="2000">
          <a:solidFill>
            <a:srgbClr val="8A9AAF"/>
          </a:solidFill>
          <a:latin typeface="+mn-lt"/>
          <a:ea typeface="+mn-ea"/>
          <a:cs typeface="+mn-cs"/>
          <a:sym typeface="Arial" pitchFamily="-109" charset="0"/>
        </a:defRPr>
      </a:lvl8pPr>
      <a:lvl9pPr marL="3619500" algn="ctr" rtl="0" fontAlgn="base">
        <a:spcBef>
          <a:spcPts val="500"/>
        </a:spcBef>
        <a:spcAft>
          <a:spcPct val="0"/>
        </a:spcAft>
        <a:defRPr sz="2000">
          <a:solidFill>
            <a:srgbClr val="8A9AAF"/>
          </a:solidFill>
          <a:latin typeface="+mn-lt"/>
          <a:ea typeface="+mn-ea"/>
          <a:cs typeface="+mn-cs"/>
          <a:sym typeface="Arial" pitchFamily="-109"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09BF3-1FF6-6445-82AD-09F2BAAE616F}" type="datetimeFigureOut">
              <a:rPr lang="en-US" smtClean="0"/>
              <a:t>11/5/18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00DC7-CAC2-BE45-898C-01B7CC99A49E}" type="slidenum">
              <a:rPr lang="en-US" smtClean="0"/>
              <a:t>‹#›</a:t>
            </a:fld>
            <a:endParaRPr lang="en-US"/>
          </a:p>
        </p:txBody>
      </p:sp>
    </p:spTree>
    <p:extLst>
      <p:ext uri="{BB962C8B-B14F-4D97-AF65-F5344CB8AC3E}">
        <p14:creationId xmlns:p14="http://schemas.microsoft.com/office/powerpoint/2010/main" val="1571317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file:////Users/peter/Dropbox%20(NC)/Artwork%20Files/ami/AMI%20Parent%20Outreach%20Presentation/links/logo-small.png" TargetMode="External"/><Relationship Id="rId3" Type="http://schemas.openxmlformats.org/officeDocument/2006/relationships/image" Target="../media/image4.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file:////Users/peter/Dropbox%20(NC)/Artwork%20Files/ami/AMI%20Parent%20Outreach%20Presentation/links/title.jpg" TargetMode="External"/><Relationship Id="rId5" Type="http://schemas.openxmlformats.org/officeDocument/2006/relationships/image" Target="../media/image5.jpg"/><Relationship Id="rId4" Type="http://schemas.openxmlformats.org/officeDocument/2006/relationships/image" Target="file:////Users/peter/Dropbox%20(NC)/Artwork%20Files/ami/Presentations/AGM%20Presentation%202018/links/title.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file:////Users/peter/Dropbox%20(NC)/Artwork%20Files/ami/Presentations/AMI%20Refresher%20Course/links/child.jpg" TargetMode="External"/><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file:////Users/peter/Dropbox%20(NC)/Artwork%20Files/ami/Presentations/AMI%20Refresher%20Course/links/15-16.jpg" TargetMode="External"/><Relationship Id="rId2" Type="http://schemas.openxmlformats.org/officeDocument/2006/relationships/image" Target="../media/image11.jp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file:////Users/peter/Dropbox%20(NC)/Artwork%20Files/ami/Presentations/AMI%20Refresher%20Course/links/background-pink-2.jpg" TargetMode="External"/><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file:////Users/peter/Dropbox%20(NC)/Artwork%20Files/ami/Presentations/2018/links/2-3.jpg" TargetMode="External"/><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file:////Users/armando/Dropbox%20(NC)/Artwork%20Files/ami/Presentations/AMI%20Marketing%20101%20Presentation%202018/Redlands6.jpg" TargetMode="External"/><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file:////Users/peter/Dropbox%20(NC)/Artwork%20Files/ami/Presentations/AMI%20Core%20Powerpoint%202018/links/message-framework-bg.jpg" TargetMode="External"/><Relationship Id="rId2" Type="http://schemas.openxmlformats.org/officeDocument/2006/relationships/image" Target="../media/image14.jp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file:////Users/armando/Dropbox%20(NC)/Artwork%20Files/ami/Presentations/2018/links/StPaul_46_Hartford.jpg" TargetMode="External"/><Relationship Id="rId2" Type="http://schemas.openxmlformats.org/officeDocument/2006/relationships/image" Target="../media/image15.jpg"/><Relationship Id="rId1" Type="http://schemas.openxmlformats.org/officeDocument/2006/relationships/slideLayout" Target="../slideLayouts/slideLayout12.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file:////Users/peter/Dropbox%20(NC)/Artwork%20Files/ami/AMI%20Parent%20Outreach%20Presentation/links/logo-small.png" TargetMode="External"/><Relationship Id="rId5" Type="http://schemas.openxmlformats.org/officeDocument/2006/relationships/image" Target="../media/image2.png"/><Relationship Id="rId4" Type="http://schemas.openxmlformats.org/officeDocument/2006/relationships/image" Target="file:////Users/armando/Dropbox%20(NC)/Artwork%20Files/ami/Presentations/2018/links/Redlands_01_Hartford.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file:////Users/peter/Dropbox%20(NC)/Artwork%20Files/ami/AMI%20Parent%20Outreach%20Presentation/links/logo-small.png" TargetMode="External"/><Relationship Id="rId5" Type="http://schemas.openxmlformats.org/officeDocument/2006/relationships/image" Target="../media/image2.png"/><Relationship Id="rId4" Type="http://schemas.openxmlformats.org/officeDocument/2006/relationships/image" Target="file:////Users/armando/Dropbox%20(NC)/Artwork%20Files/ami/Presentations/2018/links/Redlands_12_Hartford.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file:////Users/peter/Dropbox%20(NC)/Artwork%20Files/ami/AMI%20Parent%20Outreach%20Presentation/links/logo-small.png" TargetMode="External"/><Relationship Id="rId5" Type="http://schemas.openxmlformats.org/officeDocument/2006/relationships/image" Target="../media/image2.png"/><Relationship Id="rId4" Type="http://schemas.openxmlformats.org/officeDocument/2006/relationships/image" Target="file:////Users/armando/Dropbox%20(NC)/Artwork%20Files/ami/Presentations/2018/links/Redlands_53_Hartford.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file:////Users/peter/Dropbox%20(NC)/Artwork%20Files/ami/AMI%20Parent%20Outreach%20Presentation/links/logo-small.png" TargetMode="External"/><Relationship Id="rId5" Type="http://schemas.openxmlformats.org/officeDocument/2006/relationships/image" Target="../media/image2.png"/><Relationship Id="rId4" Type="http://schemas.openxmlformats.org/officeDocument/2006/relationships/image" Target="file:////Users/armando/Dropbox%20(NC)/Artwork%20Files/ami/Presentations/AMI%20Marketing%20101%20Presentation%202018/StPaul3.jp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hyperlink" Target="https://montessori-ami.org/resource-library"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file:////Users/armando/Dropbox%20(NC)/Artwork%20Files/ami/Presentations/AMI%20Marketing%20101%20Presentation%202018/Redlands45.jpg" TargetMode="External"/><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file:////Users/peter/Dropbox%20(NC)/Artwork%20Files/ami/Presentations/AMI%20Refresher%20Course/links/Teacher-background-join-us.jpg" TargetMode="External"/><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file:////Users/peter/Dropbox%20(NC)/Artwork%20Files/ami/Presentations/AMI%20Refresher%20Course/links/teacher-background-training.jpg" TargetMode="External"/><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28600" y="244098"/>
            <a:ext cx="8686800" cy="6400800"/>
          </a:xfrm>
          <a:prstGeom prst="roundRect">
            <a:avLst>
              <a:gd name="adj" fmla="val 3390"/>
            </a:avLst>
          </a:prstGeom>
          <a:blipFill dpi="0" rotWithShape="1">
            <a:blip r:embed="rId3" r:link="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dpi="0" rotWithShape="1">
                <a:blip r:embed="rId5" r:link="rId6">
                  <a:extLst>
                    <a:ext uri="{28A0092B-C50C-407E-A947-70E740481C1C}">
                      <a14:useLocalDpi xmlns:a14="http://schemas.microsoft.com/office/drawing/2010/main" val="0"/>
                    </a:ext>
                  </a:extLst>
                </a:blip>
                <a:srcRect/>
                <a:stretch>
                  <a:fillRect/>
                </a:stretch>
              </a:blipFill>
            </a:endParaRPr>
          </a:p>
        </p:txBody>
      </p:sp>
      <p:sp>
        <p:nvSpPr>
          <p:cNvPr id="13" name="Round Single Corner Rectangle 12"/>
          <p:cNvSpPr/>
          <p:nvPr/>
        </p:nvSpPr>
        <p:spPr bwMode="auto">
          <a:xfrm rot="5400000">
            <a:off x="89755" y="-89755"/>
            <a:ext cx="1828801" cy="2008315"/>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14" name="Picture 13"/>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390458" y="398370"/>
            <a:ext cx="1266914" cy="1084842"/>
          </a:xfrm>
          <a:prstGeom prst="rect">
            <a:avLst/>
          </a:prstGeom>
        </p:spPr>
      </p:pic>
      <p:sp>
        <p:nvSpPr>
          <p:cNvPr id="7" name="AutoShape 5"/>
          <p:cNvSpPr>
            <a:spLocks/>
          </p:cNvSpPr>
          <p:nvPr/>
        </p:nvSpPr>
        <p:spPr bwMode="auto">
          <a:xfrm>
            <a:off x="600770" y="3079085"/>
            <a:ext cx="7993552" cy="372008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ctr" anchorCtr="0">
            <a:prstTxWarp prst="textNoShape">
              <a:avLst/>
            </a:prstTxWarp>
          </a:bodyPr>
          <a:lstStyle/>
          <a:p>
            <a:pPr>
              <a:lnSpc>
                <a:spcPts val="4500"/>
              </a:lnSpc>
            </a:pPr>
            <a:r>
              <a:rPr lang="en-US" sz="5000" b="1" dirty="0">
                <a:solidFill>
                  <a:schemeClr val="bg1"/>
                </a:solidFill>
                <a:latin typeface="Helvetica Neue" charset="0"/>
                <a:ea typeface="Helvetica Neue" charset="0"/>
                <a:cs typeface="Helvetica Neue" charset="0"/>
              </a:rPr>
              <a:t>Marketing 101: </a:t>
            </a:r>
          </a:p>
          <a:p>
            <a:pPr>
              <a:lnSpc>
                <a:spcPts val="4500"/>
              </a:lnSpc>
            </a:pPr>
            <a:r>
              <a:rPr lang="en-US" sz="4000" b="1" dirty="0">
                <a:solidFill>
                  <a:schemeClr val="bg1"/>
                </a:solidFill>
              </a:rPr>
              <a:t>Reaching more students with Montessori</a:t>
            </a:r>
            <a:endParaRPr lang="en-US" sz="3800"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45963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8509" y="2234278"/>
            <a:ext cx="6541536" cy="2400657"/>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American parents have a strong sense of personal agency when it comes to education and see educators as partners in child development, not replacements.</a:t>
            </a:r>
          </a:p>
        </p:txBody>
      </p:sp>
    </p:spTree>
    <p:extLst>
      <p:ext uri="{BB962C8B-B14F-4D97-AF65-F5344CB8AC3E}">
        <p14:creationId xmlns:p14="http://schemas.microsoft.com/office/powerpoint/2010/main" val="255055501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7E7267-81A5-444B-A123-310E5C870FE9}"/>
              </a:ext>
            </a:extLst>
          </p:cNvPr>
          <p:cNvSpPr/>
          <p:nvPr/>
        </p:nvSpPr>
        <p:spPr bwMode="auto">
          <a:xfrm>
            <a:off x="228600" y="228600"/>
            <a:ext cx="8686800" cy="3160776"/>
          </a:xfrm>
          <a:prstGeom prst="roundRect">
            <a:avLst>
              <a:gd name="adj" fmla="val 5736"/>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4" name="TextBox 3">
            <a:extLst>
              <a:ext uri="{FF2B5EF4-FFF2-40B4-BE49-F238E27FC236}">
                <a16:creationId xmlns:a16="http://schemas.microsoft.com/office/drawing/2014/main" id="{D85E6CB7-3E1B-EE48-AC6B-E439280B7153}"/>
              </a:ext>
            </a:extLst>
          </p:cNvPr>
          <p:cNvSpPr txBox="1"/>
          <p:nvPr/>
        </p:nvSpPr>
        <p:spPr>
          <a:xfrm>
            <a:off x="1150591" y="4138495"/>
            <a:ext cx="6842818" cy="1107996"/>
          </a:xfrm>
          <a:prstGeom prst="rect">
            <a:avLst/>
          </a:prstGeom>
          <a:noFill/>
        </p:spPr>
        <p:txBody>
          <a:bodyPr wrap="square" rtlCol="0" anchor="ctr">
            <a:spAutoFit/>
          </a:bodyPr>
          <a:lstStyle/>
          <a:p>
            <a:pPr algn="ctr"/>
            <a:r>
              <a:rPr lang="en-US" sz="2200" b="1" dirty="0">
                <a:solidFill>
                  <a:srgbClr val="0F498B"/>
                </a:solidFill>
                <a:latin typeface="Helvetica Neue" charset="0"/>
                <a:ea typeface="Helvetica Neue" charset="0"/>
                <a:cs typeface="Helvetica Neue" charset="0"/>
              </a:rPr>
              <a:t>Parents seek Montessori as a partner to </a:t>
            </a:r>
            <a:br>
              <a:rPr lang="en-US" sz="2200" b="1" dirty="0">
                <a:solidFill>
                  <a:srgbClr val="0F498B"/>
                </a:solidFill>
                <a:latin typeface="Helvetica Neue" charset="0"/>
                <a:ea typeface="Helvetica Neue" charset="0"/>
                <a:cs typeface="Helvetica Neue" charset="0"/>
              </a:rPr>
            </a:br>
            <a:r>
              <a:rPr lang="en-US" sz="2200" b="1" dirty="0">
                <a:solidFill>
                  <a:srgbClr val="0F498B"/>
                </a:solidFill>
                <a:latin typeface="Helvetica Neue" charset="0"/>
                <a:ea typeface="Helvetica Neue" charset="0"/>
                <a:cs typeface="Helvetica Neue" charset="0"/>
              </a:rPr>
              <a:t>help them develop their children into capable individuals</a:t>
            </a:r>
            <a:r>
              <a:rPr lang="en-US" sz="2200" dirty="0">
                <a:solidFill>
                  <a:srgbClr val="0F498B"/>
                </a:solidFill>
                <a:latin typeface="Helvetica Neue" charset="0"/>
                <a:ea typeface="Helvetica Neue" charset="0"/>
                <a:cs typeface="Helvetica Neue" charset="0"/>
              </a:rPr>
              <a:t>—but they often feel pushed away. </a:t>
            </a:r>
          </a:p>
        </p:txBody>
      </p:sp>
      <p:sp>
        <p:nvSpPr>
          <p:cNvPr id="5" name="Round Single Corner Rectangle 4">
            <a:extLst>
              <a:ext uri="{FF2B5EF4-FFF2-40B4-BE49-F238E27FC236}">
                <a16:creationId xmlns:a16="http://schemas.microsoft.com/office/drawing/2014/main" id="{7799181C-ECBF-9E40-8941-5EB0BE16B6D7}"/>
              </a:ext>
            </a:extLst>
          </p:cNvPr>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a:extLst>
              <a:ext uri="{FF2B5EF4-FFF2-40B4-BE49-F238E27FC236}">
                <a16:creationId xmlns:a16="http://schemas.microsoft.com/office/drawing/2014/main" id="{58DD372A-44B5-FB4C-9E7E-58F334A1E62B}"/>
              </a:ext>
            </a:extLst>
          </p:cNvPr>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361961748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7727" y="1743814"/>
            <a:ext cx="6928546" cy="3323987"/>
          </a:xfrm>
          <a:prstGeom prst="rect">
            <a:avLst/>
          </a:prstGeom>
          <a:noFill/>
        </p:spPr>
        <p:txBody>
          <a:bodyPr wrap="square" rtlCol="0" anchor="ctr">
            <a:spAutoFit/>
          </a:bodyPr>
          <a:lstStyle/>
          <a:p>
            <a:pPr algn="ctr"/>
            <a:r>
              <a:rPr lang="en-US" sz="3000" b="1" dirty="0">
                <a:solidFill>
                  <a:srgbClr val="0F498B"/>
                </a:solidFill>
                <a:latin typeface="Helvetica Neue" charset="0"/>
                <a:ea typeface="Helvetica Neue" charset="0"/>
                <a:cs typeface="Helvetica Neue" charset="0"/>
              </a:rPr>
              <a:t>Montessori is intensely focused on the development of the individual child, but your developmental approach must also make space for the parent</a:t>
            </a:r>
            <a:r>
              <a:rPr lang="en-US" sz="3000" dirty="0">
                <a:solidFill>
                  <a:srgbClr val="0F498B"/>
                </a:solidFill>
                <a:latin typeface="Helvetica Neue" charset="0"/>
                <a:ea typeface="Helvetica Neue" charset="0"/>
                <a:cs typeface="Helvetica Neue" charset="0"/>
              </a:rPr>
              <a:t>—they need attention, encouragement, explanation, and confidence to stick with you. </a:t>
            </a:r>
          </a:p>
        </p:txBody>
      </p:sp>
    </p:spTree>
    <p:extLst>
      <p:ext uri="{BB962C8B-B14F-4D97-AF65-F5344CB8AC3E}">
        <p14:creationId xmlns:p14="http://schemas.microsoft.com/office/powerpoint/2010/main" val="127697915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7727" y="1743814"/>
            <a:ext cx="6928546" cy="3323987"/>
          </a:xfrm>
          <a:prstGeom prst="rect">
            <a:avLst/>
          </a:prstGeom>
          <a:noFill/>
        </p:spPr>
        <p:txBody>
          <a:bodyPr wrap="square" rtlCol="0" anchor="ctr">
            <a:spAutoFit/>
          </a:bodyPr>
          <a:lstStyle/>
          <a:p>
            <a:pPr algn="ctr"/>
            <a:r>
              <a:rPr lang="en-US" sz="3000" b="1" dirty="0">
                <a:solidFill>
                  <a:srgbClr val="0F498B"/>
                </a:solidFill>
                <a:latin typeface="Helvetica Neue" charset="0"/>
                <a:ea typeface="Helvetica Neue" charset="0"/>
                <a:cs typeface="Helvetica Neue" charset="0"/>
              </a:rPr>
              <a:t>Montessori begins to lose students in the transition grades of K-12—retention is critical not only for child development, </a:t>
            </a:r>
            <a:r>
              <a:rPr lang="en-US" sz="3000" dirty="0">
                <a:solidFill>
                  <a:srgbClr val="0F498B"/>
                </a:solidFill>
                <a:latin typeface="Helvetica Neue" charset="0"/>
                <a:ea typeface="Helvetica Neue" charset="0"/>
                <a:cs typeface="Helvetica Neue" charset="0"/>
              </a:rPr>
              <a:t>but to develop a strong and appealing Montessori community that drives demand and advances </a:t>
            </a:r>
            <a:br>
              <a:rPr lang="en-US" sz="3000" dirty="0">
                <a:solidFill>
                  <a:srgbClr val="0F498B"/>
                </a:solidFill>
                <a:latin typeface="Helvetica Neue" charset="0"/>
                <a:ea typeface="Helvetica Neue" charset="0"/>
                <a:cs typeface="Helvetica Neue" charset="0"/>
              </a:rPr>
            </a:br>
            <a:r>
              <a:rPr lang="en-US" sz="3000" dirty="0">
                <a:solidFill>
                  <a:srgbClr val="0F498B"/>
                </a:solidFill>
                <a:latin typeface="Helvetica Neue" charset="0"/>
                <a:ea typeface="Helvetica Neue" charset="0"/>
                <a:cs typeface="Helvetica Neue" charset="0"/>
              </a:rPr>
              <a:t>the mission.</a:t>
            </a:r>
          </a:p>
        </p:txBody>
      </p:sp>
    </p:spTree>
    <p:extLst>
      <p:ext uri="{BB962C8B-B14F-4D97-AF65-F5344CB8AC3E}">
        <p14:creationId xmlns:p14="http://schemas.microsoft.com/office/powerpoint/2010/main" val="217291469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228600"/>
            <a:ext cx="8686800" cy="6400800"/>
          </a:xfrm>
          <a:prstGeom prst="roundRect">
            <a:avLst>
              <a:gd name="adj" fmla="val 3422"/>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1284542" y="2374954"/>
            <a:ext cx="6574916" cy="2400657"/>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There is a misconception among parents that Montessori focuses on socioemotional development at the expense of academics and knowledge building.</a:t>
            </a:r>
          </a:p>
        </p:txBody>
      </p:sp>
    </p:spTree>
    <p:extLst>
      <p:ext uri="{BB962C8B-B14F-4D97-AF65-F5344CB8AC3E}">
        <p14:creationId xmlns:p14="http://schemas.microsoft.com/office/powerpoint/2010/main" val="3177910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9055" y="1981846"/>
            <a:ext cx="7045891" cy="2862322"/>
          </a:xfrm>
          <a:prstGeom prst="rect">
            <a:avLst/>
          </a:prstGeom>
          <a:noFill/>
        </p:spPr>
        <p:txBody>
          <a:bodyPr wrap="square" rtlCol="0" anchor="ctr">
            <a:spAutoFit/>
          </a:bodyPr>
          <a:lstStyle/>
          <a:p>
            <a:pPr algn="ctr"/>
            <a:r>
              <a:rPr lang="en-US" sz="3000" b="1" dirty="0">
                <a:solidFill>
                  <a:srgbClr val="0F498B"/>
                </a:solidFill>
                <a:latin typeface="Helvetica Neue" charset="0"/>
                <a:ea typeface="Helvetica Neue" charset="0"/>
                <a:cs typeface="Helvetica Neue" charset="0"/>
              </a:rPr>
              <a:t>Montessori doesn’t speak enough about knowledge building and the exceptional ways in which you do it</a:t>
            </a:r>
            <a:br>
              <a:rPr lang="en-US" sz="3000" b="1" dirty="0">
                <a:solidFill>
                  <a:srgbClr val="0F498B"/>
                </a:solidFill>
                <a:latin typeface="Helvetica Neue" charset="0"/>
                <a:ea typeface="Helvetica Neue" charset="0"/>
                <a:cs typeface="Helvetica Neue" charset="0"/>
              </a:rPr>
            </a:br>
            <a:r>
              <a:rPr lang="en-US" sz="3000" dirty="0">
                <a:solidFill>
                  <a:srgbClr val="0F498B"/>
                </a:solidFill>
                <a:latin typeface="Helvetica Neue" charset="0"/>
                <a:ea typeface="Helvetica Neue" charset="0"/>
                <a:cs typeface="Helvetica Neue" charset="0"/>
              </a:rPr>
              <a:t>—it must be clear that academics and knowledge building are key qualities </a:t>
            </a:r>
            <a:br>
              <a:rPr lang="en-US" sz="3000" dirty="0">
                <a:solidFill>
                  <a:srgbClr val="0F498B"/>
                </a:solidFill>
                <a:latin typeface="Helvetica Neue" charset="0"/>
                <a:ea typeface="Helvetica Neue" charset="0"/>
                <a:cs typeface="Helvetica Neue" charset="0"/>
              </a:rPr>
            </a:br>
            <a:r>
              <a:rPr lang="en-US" sz="3000" dirty="0">
                <a:solidFill>
                  <a:srgbClr val="0F498B"/>
                </a:solidFill>
                <a:latin typeface="Helvetica Neue" charset="0"/>
                <a:ea typeface="Helvetica Neue" charset="0"/>
                <a:cs typeface="Helvetica Neue" charset="0"/>
              </a:rPr>
              <a:t>of Montessori.</a:t>
            </a:r>
          </a:p>
        </p:txBody>
      </p:sp>
    </p:spTree>
    <p:extLst>
      <p:ext uri="{BB962C8B-B14F-4D97-AF65-F5344CB8AC3E}">
        <p14:creationId xmlns:p14="http://schemas.microsoft.com/office/powerpoint/2010/main" val="69804688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228600"/>
            <a:ext cx="8686800" cy="6400800"/>
          </a:xfrm>
          <a:prstGeom prst="roundRect">
            <a:avLst>
              <a:gd name="adj" fmla="val 3422"/>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1151764" y="2374954"/>
            <a:ext cx="6840473" cy="2400657"/>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While Montessori parents very much want a just and equitable world, they believe we create it by </a:t>
            </a:r>
            <a:r>
              <a:rPr lang="en-US" sz="3000" b="1" dirty="0">
                <a:solidFill>
                  <a:schemeClr val="bg1"/>
                </a:solidFill>
                <a:latin typeface="Helvetica Neue" charset="0"/>
                <a:ea typeface="Helvetica Neue" charset="0"/>
                <a:cs typeface="Helvetica Neue" charset="0"/>
              </a:rPr>
              <a:t>developing just and equitable individuals through Montessori education.</a:t>
            </a:r>
          </a:p>
        </p:txBody>
      </p:sp>
    </p:spTree>
    <p:extLst>
      <p:ext uri="{BB962C8B-B14F-4D97-AF65-F5344CB8AC3E}">
        <p14:creationId xmlns:p14="http://schemas.microsoft.com/office/powerpoint/2010/main" val="3503844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218" y="2225486"/>
            <a:ext cx="6963565" cy="2400657"/>
          </a:xfrm>
          <a:prstGeom prst="rect">
            <a:avLst/>
          </a:prstGeom>
          <a:noFill/>
        </p:spPr>
        <p:txBody>
          <a:bodyPr wrap="square" rtlCol="0" anchor="ctr">
            <a:spAutoFit/>
          </a:bodyPr>
          <a:lstStyle/>
          <a:p>
            <a:pPr algn="ctr"/>
            <a:r>
              <a:rPr lang="en-US" sz="3000" b="1" dirty="0">
                <a:solidFill>
                  <a:srgbClr val="0F498B"/>
                </a:solidFill>
                <a:latin typeface="Helvetica Neue" charset="0"/>
                <a:ea typeface="Helvetica Neue" charset="0"/>
                <a:cs typeface="Helvetica Neue" charset="0"/>
              </a:rPr>
              <a:t>Social justice means greater </a:t>
            </a:r>
            <a:br>
              <a:rPr lang="en-US" sz="3000" b="1" dirty="0">
                <a:solidFill>
                  <a:srgbClr val="0F498B"/>
                </a:solidFill>
                <a:latin typeface="Helvetica Neue" charset="0"/>
                <a:ea typeface="Helvetica Neue" charset="0"/>
                <a:cs typeface="Helvetica Neue" charset="0"/>
              </a:rPr>
            </a:br>
            <a:r>
              <a:rPr lang="en-US" sz="3000" b="1" dirty="0">
                <a:solidFill>
                  <a:srgbClr val="0F498B"/>
                </a:solidFill>
                <a:latin typeface="Helvetica Neue" charset="0"/>
                <a:ea typeface="Helvetica Neue" charset="0"/>
                <a:cs typeface="Helvetica Neue" charset="0"/>
              </a:rPr>
              <a:t>access to Montessori—</a:t>
            </a:r>
            <a:r>
              <a:rPr lang="en-US" sz="3000" dirty="0">
                <a:solidFill>
                  <a:srgbClr val="0F498B"/>
                </a:solidFill>
                <a:latin typeface="Helvetica Neue" charset="0"/>
                <a:ea typeface="Helvetica Neue" charset="0"/>
                <a:cs typeface="Helvetica Neue" charset="0"/>
              </a:rPr>
              <a:t>and only </a:t>
            </a:r>
            <a:r>
              <a:rPr lang="en-US" sz="3000" dirty="0" err="1">
                <a:solidFill>
                  <a:srgbClr val="0F498B"/>
                </a:solidFill>
                <a:latin typeface="Helvetica Neue" charset="0"/>
                <a:ea typeface="Helvetica Neue" charset="0"/>
                <a:cs typeface="Helvetica Neue" charset="0"/>
              </a:rPr>
              <a:t>Montessorians</a:t>
            </a:r>
            <a:r>
              <a:rPr lang="en-US" sz="3000" dirty="0">
                <a:solidFill>
                  <a:srgbClr val="0F498B"/>
                </a:solidFill>
                <a:latin typeface="Helvetica Neue" charset="0"/>
                <a:ea typeface="Helvetica Neue" charset="0"/>
                <a:cs typeface="Helvetica Neue" charset="0"/>
              </a:rPr>
              <a:t> can create that by attracting more teachers and creating more schools in more communities.</a:t>
            </a:r>
          </a:p>
        </p:txBody>
      </p:sp>
    </p:spTree>
    <p:extLst>
      <p:ext uri="{BB962C8B-B14F-4D97-AF65-F5344CB8AC3E}">
        <p14:creationId xmlns:p14="http://schemas.microsoft.com/office/powerpoint/2010/main" val="269149549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42EB460E-DE96-0742-824E-A6DAAEC694C6}"/>
              </a:ext>
            </a:extLst>
          </p:cNvPr>
          <p:cNvSpPr>
            <a:spLocks/>
          </p:cNvSpPr>
          <p:nvPr/>
        </p:nvSpPr>
        <p:spPr bwMode="auto">
          <a:xfrm>
            <a:off x="0" y="2269336"/>
            <a:ext cx="9144000" cy="24756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ctr" anchorCtr="0">
            <a:prstTxWarp prst="textNoShape">
              <a:avLst/>
            </a:prstTxWarp>
          </a:bodyPr>
          <a:lstStyle/>
          <a:p>
            <a:pPr algn="ctr" defTabSz="914400"/>
            <a:r>
              <a:rPr lang="en-US" sz="6000" b="1" dirty="0">
                <a:solidFill>
                  <a:prstClr val="white"/>
                </a:solidFill>
                <a:latin typeface="Arial"/>
                <a:sym typeface="Helvetica Light" charset="0"/>
              </a:rPr>
              <a:t>Messaging</a:t>
            </a:r>
            <a:endParaRPr lang="en-US" sz="6000" dirty="0">
              <a:solidFill>
                <a:prstClr val="white"/>
              </a:solidFill>
              <a:latin typeface="Arial"/>
              <a:sym typeface="Helvetica Light" charset="0"/>
            </a:endParaRPr>
          </a:p>
        </p:txBody>
      </p:sp>
    </p:spTree>
    <p:extLst>
      <p:ext uri="{BB962C8B-B14F-4D97-AF65-F5344CB8AC3E}">
        <p14:creationId xmlns:p14="http://schemas.microsoft.com/office/powerpoint/2010/main" val="368370500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CE53B-1577-8848-9BEB-253D67FC84C3}"/>
              </a:ext>
            </a:extLst>
          </p:cNvPr>
          <p:cNvSpPr txBox="1"/>
          <p:nvPr/>
        </p:nvSpPr>
        <p:spPr>
          <a:xfrm>
            <a:off x="1439522" y="1556053"/>
            <a:ext cx="7269581" cy="3924151"/>
          </a:xfrm>
          <a:prstGeom prst="rect">
            <a:avLst/>
          </a:prstGeom>
          <a:noFill/>
        </p:spPr>
        <p:txBody>
          <a:bodyPr wrap="square" rtlCol="0" anchor="ctr">
            <a:spAutoFit/>
          </a:bodyPr>
          <a:lstStyle/>
          <a:p>
            <a:r>
              <a:rPr lang="en-US" sz="2500" b="1" dirty="0">
                <a:solidFill>
                  <a:srgbClr val="0F498B"/>
                </a:solidFill>
                <a:latin typeface="Helvetica Neue" charset="0"/>
                <a:ea typeface="Helvetica Neue" charset="0"/>
                <a:cs typeface="Helvetica Neue" charset="0"/>
              </a:rPr>
              <a:t>What it means strategically: </a:t>
            </a:r>
          </a:p>
          <a:p>
            <a:endParaRPr lang="en-US" sz="2000" b="1"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dirty="0">
                <a:solidFill>
                  <a:srgbClr val="0F498B"/>
                </a:solidFill>
                <a:latin typeface="Helvetica Neue" charset="0"/>
                <a:ea typeface="Helvetica Neue" charset="0"/>
                <a:cs typeface="Helvetica Neue" charset="0"/>
              </a:rPr>
              <a:t>We have them at hello—provide the confidence for parents to follow their intuition, select the program, and stick with it.</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dirty="0">
                <a:solidFill>
                  <a:srgbClr val="0F498B"/>
                </a:solidFill>
                <a:latin typeface="Helvetica Neue" charset="0"/>
                <a:ea typeface="Helvetica Neue" charset="0"/>
                <a:cs typeface="Helvetica Neue" charset="0"/>
              </a:rPr>
              <a:t>Teachers need to be visible, acknowledged, and multiplied.</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dirty="0">
                <a:solidFill>
                  <a:srgbClr val="0F498B"/>
                </a:solidFill>
                <a:latin typeface="Helvetica Neue" charset="0"/>
                <a:ea typeface="Helvetica Neue" charset="0"/>
                <a:cs typeface="Helvetica Neue" charset="0"/>
              </a:rPr>
              <a:t>Be for the parent—make them a partner in the experience.</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dirty="0">
                <a:solidFill>
                  <a:srgbClr val="0F498B"/>
                </a:solidFill>
                <a:latin typeface="Helvetica Neue" charset="0"/>
                <a:ea typeface="Helvetica Neue" charset="0"/>
                <a:cs typeface="Helvetica Neue" charset="0"/>
              </a:rPr>
              <a:t>Take credit for building knowledge.</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dirty="0">
                <a:solidFill>
                  <a:srgbClr val="0F498B"/>
                </a:solidFill>
                <a:latin typeface="Helvetica Neue" charset="0"/>
                <a:ea typeface="Helvetica Neue" charset="0"/>
                <a:cs typeface="Helvetica Neue" charset="0"/>
              </a:rPr>
              <a:t>Great effort should be put into scaling and retention.</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dirty="0">
                <a:solidFill>
                  <a:srgbClr val="0F498B"/>
                </a:solidFill>
                <a:latin typeface="Helvetica Neue" charset="0"/>
                <a:ea typeface="Helvetica Neue" charset="0"/>
                <a:cs typeface="Helvetica Neue" charset="0"/>
              </a:rPr>
              <a:t>Social justice is access to Montessori.</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dirty="0">
                <a:solidFill>
                  <a:srgbClr val="0F498B"/>
                </a:solidFill>
                <a:latin typeface="Helvetica Neue" charset="0"/>
                <a:ea typeface="Helvetica Neue" charset="0"/>
                <a:cs typeface="Helvetica Neue" charset="0"/>
              </a:rPr>
              <a:t>You need better, more, and more coordinated communication.</a:t>
            </a:r>
          </a:p>
        </p:txBody>
      </p:sp>
    </p:spTree>
    <p:extLst>
      <p:ext uri="{BB962C8B-B14F-4D97-AF65-F5344CB8AC3E}">
        <p14:creationId xmlns:p14="http://schemas.microsoft.com/office/powerpoint/2010/main" val="34926613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28600" y="228600"/>
            <a:ext cx="8686800" cy="5741894"/>
          </a:xfrm>
          <a:prstGeom prst="roundRect">
            <a:avLst>
              <a:gd name="adj" fmla="val 3422"/>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2" name="TextBox 1"/>
          <p:cNvSpPr txBox="1"/>
          <p:nvPr/>
        </p:nvSpPr>
        <p:spPr>
          <a:xfrm>
            <a:off x="1600200" y="2191607"/>
            <a:ext cx="5943600" cy="1815882"/>
          </a:xfrm>
          <a:prstGeom prst="rect">
            <a:avLst/>
          </a:prstGeom>
          <a:noFill/>
        </p:spPr>
        <p:txBody>
          <a:bodyPr wrap="square" rtlCol="0" anchor="ctr">
            <a:spAutoFit/>
          </a:bodyPr>
          <a:lstStyle/>
          <a:p>
            <a:pPr algn="ctr"/>
            <a:r>
              <a:rPr lang="en-US" sz="2800" b="1" dirty="0">
                <a:solidFill>
                  <a:schemeClr val="bg1"/>
                </a:solidFill>
                <a:latin typeface="Helvetica Neue" charset="0"/>
                <a:ea typeface="Helvetica Neue" charset="0"/>
                <a:cs typeface="Helvetica Neue" charset="0"/>
              </a:rPr>
              <a:t>We must reach more parents</a:t>
            </a:r>
          </a:p>
          <a:p>
            <a:pPr algn="ctr"/>
            <a:r>
              <a:rPr lang="en-US" sz="2800" b="1" dirty="0">
                <a:solidFill>
                  <a:schemeClr val="bg1"/>
                </a:solidFill>
                <a:latin typeface="Helvetica Neue" charset="0"/>
                <a:ea typeface="Helvetica Neue" charset="0"/>
                <a:cs typeface="Helvetica Neue" charset="0"/>
              </a:rPr>
              <a:t> </a:t>
            </a:r>
            <a:r>
              <a:rPr lang="en-US" sz="2800" dirty="0">
                <a:solidFill>
                  <a:schemeClr val="bg1"/>
                </a:solidFill>
                <a:latin typeface="Helvetica Neue" charset="0"/>
                <a:ea typeface="Helvetica Neue" charset="0"/>
                <a:cs typeface="Helvetica Neue" charset="0"/>
              </a:rPr>
              <a:t>to bring the education approach that supports children’s natural development to more students.</a:t>
            </a:r>
          </a:p>
        </p:txBody>
      </p:sp>
      <p:sp>
        <p:nvSpPr>
          <p:cNvPr id="4" name="Round Single Corner Rectangle 3"/>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5" name="Picture 4"/>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105259446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6185E-155B-EB48-B9AE-B8132BD96BD4}"/>
              </a:ext>
            </a:extLst>
          </p:cNvPr>
          <p:cNvPicPr>
            <a:picLocks noChangeAspect="1"/>
          </p:cNvPicPr>
          <p:nvPr/>
        </p:nvPicPr>
        <p:blipFill>
          <a:blip r:embed="rId2" r:link="rId3"/>
          <a:stretch>
            <a:fillRect/>
          </a:stretch>
        </p:blipFill>
        <p:spPr>
          <a:xfrm>
            <a:off x="228600" y="228600"/>
            <a:ext cx="8686800" cy="6400800"/>
          </a:xfrm>
          <a:prstGeom prst="roundRect">
            <a:avLst>
              <a:gd name="adj" fmla="val 3237"/>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1155700" y="3144898"/>
            <a:ext cx="6832600" cy="1477328"/>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Parents don’t always know what Montessori is, </a:t>
            </a:r>
            <a:r>
              <a:rPr lang="en-US" sz="3000" b="1" dirty="0">
                <a:solidFill>
                  <a:schemeClr val="bg1"/>
                </a:solidFill>
                <a:latin typeface="Helvetica Neue" charset="0"/>
                <a:ea typeface="Helvetica Neue" charset="0"/>
                <a:cs typeface="Helvetica Neue" charset="0"/>
              </a:rPr>
              <a:t>but they believe it is ideal and want it for their children. </a:t>
            </a:r>
          </a:p>
        </p:txBody>
      </p:sp>
    </p:spTree>
    <p:extLst>
      <p:ext uri="{BB962C8B-B14F-4D97-AF65-F5344CB8AC3E}">
        <p14:creationId xmlns:p14="http://schemas.microsoft.com/office/powerpoint/2010/main" val="736973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218" y="2225486"/>
            <a:ext cx="6963565" cy="2400657"/>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They rely on Montessori to help them develop the </a:t>
            </a:r>
            <a:r>
              <a:rPr lang="en-US" sz="3000" b="1" dirty="0">
                <a:solidFill>
                  <a:srgbClr val="0F498B"/>
                </a:solidFill>
                <a:latin typeface="Helvetica Neue" charset="0"/>
                <a:ea typeface="Helvetica Neue" charset="0"/>
                <a:cs typeface="Helvetica Neue" charset="0"/>
              </a:rPr>
              <a:t>moral, emotional, and behavioral abilities </a:t>
            </a:r>
            <a:r>
              <a:rPr lang="en-US" sz="3000" dirty="0">
                <a:solidFill>
                  <a:srgbClr val="0F498B"/>
                </a:solidFill>
                <a:latin typeface="Helvetica Neue" charset="0"/>
                <a:ea typeface="Helvetica Neue" charset="0"/>
                <a:cs typeface="Helvetica Neue" charset="0"/>
              </a:rPr>
              <a:t>that they understand to be key to helping their children become capable individuals.</a:t>
            </a:r>
          </a:p>
        </p:txBody>
      </p:sp>
    </p:spTree>
    <p:extLst>
      <p:ext uri="{BB962C8B-B14F-4D97-AF65-F5344CB8AC3E}">
        <p14:creationId xmlns:p14="http://schemas.microsoft.com/office/powerpoint/2010/main" val="287924523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228600"/>
            <a:ext cx="8686800" cy="6400800"/>
          </a:xfrm>
          <a:prstGeom prst="roundRect">
            <a:avLst>
              <a:gd name="adj" fmla="val 3422"/>
            </a:avLst>
          </a:prstGeom>
          <a:blipFill>
            <a:blip r:embed="rId2" r:link="rId3"/>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9" name="Rectangle 8">
            <a:extLst>
              <a:ext uri="{FF2B5EF4-FFF2-40B4-BE49-F238E27FC236}">
                <a16:creationId xmlns:a16="http://schemas.microsoft.com/office/drawing/2014/main" id="{C5463FC8-88F1-3544-B303-DF1C9A8DD209}"/>
              </a:ext>
            </a:extLst>
          </p:cNvPr>
          <p:cNvSpPr/>
          <p:nvPr/>
        </p:nvSpPr>
        <p:spPr>
          <a:xfrm>
            <a:off x="4066740" y="663016"/>
            <a:ext cx="4386137" cy="477054"/>
          </a:xfrm>
          <a:prstGeom prst="rect">
            <a:avLst/>
          </a:prstGeom>
        </p:spPr>
        <p:txBody>
          <a:bodyPr wrap="none">
            <a:spAutoFit/>
          </a:bodyPr>
          <a:lstStyle/>
          <a:p>
            <a:pPr algn="r"/>
            <a:r>
              <a:rPr lang="en-US" sz="2500" b="1" spc="300" dirty="0">
                <a:solidFill>
                  <a:schemeClr val="bg1"/>
                </a:solidFill>
                <a:latin typeface="Helvetica Neue" charset="0"/>
                <a:ea typeface="Helvetica Neue" charset="0"/>
                <a:cs typeface="Helvetica Neue" charset="0"/>
              </a:rPr>
              <a:t>THE MESSAGE FRAME</a:t>
            </a:r>
          </a:p>
        </p:txBody>
      </p:sp>
      <p:sp>
        <p:nvSpPr>
          <p:cNvPr id="10" name="TextBox 9">
            <a:extLst>
              <a:ext uri="{FF2B5EF4-FFF2-40B4-BE49-F238E27FC236}">
                <a16:creationId xmlns:a16="http://schemas.microsoft.com/office/drawing/2014/main" id="{53DA952C-5B53-0346-B175-9AC9790319F7}"/>
              </a:ext>
            </a:extLst>
          </p:cNvPr>
          <p:cNvSpPr txBox="1"/>
          <p:nvPr/>
        </p:nvSpPr>
        <p:spPr>
          <a:xfrm>
            <a:off x="945325" y="1820828"/>
            <a:ext cx="7099638" cy="4524315"/>
          </a:xfrm>
          <a:prstGeom prst="rect">
            <a:avLst/>
          </a:prstGeom>
          <a:noFill/>
        </p:spPr>
        <p:txBody>
          <a:bodyPr wrap="square" rtlCol="0" anchor="ctr">
            <a:spAutoFit/>
          </a:bodyPr>
          <a:lstStyle/>
          <a:p>
            <a:pPr marL="342900" indent="-342900">
              <a:buFont typeface="Arial" panose="020B0604020202020204" pitchFamily="34" charset="0"/>
              <a:buChar char="•"/>
            </a:pPr>
            <a:r>
              <a:rPr lang="en-US" b="1" dirty="0">
                <a:solidFill>
                  <a:schemeClr val="bg1"/>
                </a:solidFill>
                <a:latin typeface="Helvetica Neue" charset="0"/>
                <a:ea typeface="Helvetica Neue" charset="0"/>
                <a:cs typeface="Helvetica Neue" charset="0"/>
              </a:rPr>
              <a:t>Montessori works in every setting </a:t>
            </a:r>
            <a:r>
              <a:rPr lang="en-US" dirty="0">
                <a:solidFill>
                  <a:schemeClr val="bg1"/>
                </a:solidFill>
                <a:latin typeface="Helvetica Neue" charset="0"/>
                <a:ea typeface="Helvetica Neue" charset="0"/>
                <a:cs typeface="Helvetica Neue" charset="0"/>
              </a:rPr>
              <a:t>for the success </a:t>
            </a:r>
            <a:br>
              <a:rPr lang="en-US" dirty="0">
                <a:solidFill>
                  <a:schemeClr val="bg1"/>
                </a:solidFill>
                <a:latin typeface="Helvetica Neue" charset="0"/>
                <a:ea typeface="Helvetica Neue" charset="0"/>
                <a:cs typeface="Helvetica Neue" charset="0"/>
              </a:rPr>
            </a:br>
            <a:r>
              <a:rPr lang="en-US" dirty="0">
                <a:solidFill>
                  <a:schemeClr val="bg1"/>
                </a:solidFill>
                <a:latin typeface="Helvetica Neue" charset="0"/>
                <a:ea typeface="Helvetica Neue" charset="0"/>
                <a:cs typeface="Helvetica Neue" charset="0"/>
              </a:rPr>
              <a:t>of each child.</a:t>
            </a:r>
          </a:p>
          <a:p>
            <a:pPr marL="342900" indent="-342900">
              <a:buFont typeface="Arial" panose="020B0604020202020204" pitchFamily="34" charset="0"/>
              <a:buChar char="•"/>
            </a:pPr>
            <a:endParaRPr lang="en-US" dirty="0">
              <a:solidFill>
                <a:schemeClr val="bg1"/>
              </a:solidFill>
              <a:latin typeface="Helvetica Neue" charset="0"/>
              <a:ea typeface="Helvetica Neue" charset="0"/>
              <a:cs typeface="Helvetica Neue" charset="0"/>
            </a:endParaRPr>
          </a:p>
          <a:p>
            <a:pPr marL="342900" indent="-342900">
              <a:buFont typeface="Arial" panose="020B0604020202020204" pitchFamily="34" charset="0"/>
              <a:buChar char="•"/>
            </a:pPr>
            <a:r>
              <a:rPr lang="en-US" b="1" dirty="0">
                <a:solidFill>
                  <a:schemeClr val="bg1"/>
                </a:solidFill>
                <a:latin typeface="Helvetica Neue" charset="0"/>
                <a:ea typeface="Helvetica Neue" charset="0"/>
                <a:cs typeface="Helvetica Neue" charset="0"/>
              </a:rPr>
              <a:t>We help parents develop children </a:t>
            </a:r>
            <a:r>
              <a:rPr lang="en-US" dirty="0">
                <a:solidFill>
                  <a:schemeClr val="bg1"/>
                </a:solidFill>
                <a:latin typeface="Helvetica Neue" charset="0"/>
                <a:ea typeface="Helvetica Neue" charset="0"/>
                <a:cs typeface="Helvetica Neue" charset="0"/>
              </a:rPr>
              <a:t>who are morally, emotionally, and behaviorally prepared for the real world.</a:t>
            </a:r>
          </a:p>
          <a:p>
            <a:pPr marL="342900" indent="-342900">
              <a:buFont typeface="Arial" panose="020B0604020202020204" pitchFamily="34" charset="0"/>
              <a:buChar char="•"/>
            </a:pPr>
            <a:endParaRPr lang="en-US" dirty="0">
              <a:solidFill>
                <a:schemeClr val="bg1"/>
              </a:solidFill>
              <a:latin typeface="Helvetica Neue" charset="0"/>
              <a:ea typeface="Helvetica Neue" charset="0"/>
              <a:cs typeface="Helvetica Neue" charset="0"/>
            </a:endParaRPr>
          </a:p>
          <a:p>
            <a:pPr marL="342900" indent="-342900">
              <a:buFont typeface="Arial" panose="020B0604020202020204" pitchFamily="34" charset="0"/>
              <a:buChar char="•"/>
            </a:pPr>
            <a:r>
              <a:rPr lang="en-US" b="1" dirty="0">
                <a:solidFill>
                  <a:schemeClr val="bg1"/>
                </a:solidFill>
                <a:latin typeface="Helvetica Neue" charset="0"/>
                <a:ea typeface="Helvetica Neue" charset="0"/>
                <a:cs typeface="Helvetica Neue" charset="0"/>
              </a:rPr>
              <a:t>Our teachers support your child’s natural development</a:t>
            </a:r>
            <a:r>
              <a:rPr lang="en-US" dirty="0">
                <a:solidFill>
                  <a:schemeClr val="bg1"/>
                </a:solidFill>
                <a:latin typeface="Helvetica Neue" charset="0"/>
                <a:ea typeface="Helvetica Neue" charset="0"/>
                <a:cs typeface="Helvetica Neue" charset="0"/>
              </a:rPr>
              <a:t>, building the capability to become productive, fulfilled adults who contribute to the world.</a:t>
            </a:r>
            <a:br>
              <a:rPr lang="en-US" dirty="0">
                <a:solidFill>
                  <a:schemeClr val="bg1"/>
                </a:solidFill>
                <a:latin typeface="Helvetica Neue" charset="0"/>
                <a:ea typeface="Helvetica Neue" charset="0"/>
                <a:cs typeface="Helvetica Neue" charset="0"/>
              </a:rPr>
            </a:br>
            <a:endParaRPr lang="en-US" dirty="0">
              <a:solidFill>
                <a:schemeClr val="bg1"/>
              </a:solidFill>
              <a:latin typeface="Helvetica Neue" charset="0"/>
              <a:ea typeface="Helvetica Neue" charset="0"/>
              <a:cs typeface="Helvetica Neue" charset="0"/>
            </a:endParaRPr>
          </a:p>
          <a:p>
            <a:pPr marL="342900" indent="-342900">
              <a:buFont typeface="Arial" panose="020B0604020202020204" pitchFamily="34" charset="0"/>
              <a:buChar char="•"/>
            </a:pPr>
            <a:r>
              <a:rPr lang="en-US" b="1" dirty="0">
                <a:solidFill>
                  <a:schemeClr val="bg1"/>
                </a:solidFill>
                <a:latin typeface="Helvetica Neue" charset="0"/>
                <a:ea typeface="Helvetica Neue" charset="0"/>
                <a:cs typeface="Helvetica Neue" charset="0"/>
              </a:rPr>
              <a:t>Teachers help children follow their interests and passions </a:t>
            </a:r>
            <a:r>
              <a:rPr lang="en-US" dirty="0">
                <a:solidFill>
                  <a:schemeClr val="bg1"/>
                </a:solidFill>
                <a:latin typeface="Helvetica Neue" charset="0"/>
                <a:ea typeface="Helvetica Neue" charset="0"/>
                <a:cs typeface="Helvetica Neue" charset="0"/>
              </a:rPr>
              <a:t>to develop strong skills in academics, leadership, self-discipline, responsibility, independence, and initiative.</a:t>
            </a:r>
          </a:p>
          <a:p>
            <a:pPr marL="342900" indent="-342900">
              <a:buFont typeface="Arial" panose="020B0604020202020204" pitchFamily="34" charset="0"/>
              <a:buChar char="•"/>
            </a:pPr>
            <a:endParaRPr lang="en-US" dirty="0">
              <a:solidFill>
                <a:schemeClr val="bg1"/>
              </a:solidFill>
              <a:latin typeface="Helvetica Neue" charset="0"/>
              <a:ea typeface="Helvetica Neue" charset="0"/>
              <a:cs typeface="Helvetica Neue" charset="0"/>
            </a:endParaRPr>
          </a:p>
          <a:p>
            <a:pPr marL="342900" indent="-342900">
              <a:buFont typeface="Arial" panose="020B0604020202020204" pitchFamily="34" charset="0"/>
              <a:buChar char="•"/>
            </a:pPr>
            <a:r>
              <a:rPr lang="en-US" b="1" dirty="0">
                <a:solidFill>
                  <a:schemeClr val="bg1"/>
                </a:solidFill>
                <a:latin typeface="Helvetica Neue" charset="0"/>
                <a:ea typeface="Helvetica Neue" charset="0"/>
                <a:cs typeface="Helvetica Neue" charset="0"/>
              </a:rPr>
              <a:t>Our classrooms are hands-on</a:t>
            </a:r>
            <a:r>
              <a:rPr lang="en-US" dirty="0">
                <a:solidFill>
                  <a:schemeClr val="bg1"/>
                </a:solidFill>
                <a:latin typeface="Helvetica Neue" charset="0"/>
                <a:ea typeface="Helvetica Neue" charset="0"/>
                <a:cs typeface="Helvetica Neue" charset="0"/>
              </a:rPr>
              <a:t>, self-paced, collaborative, and joyful, creating a lifelong learner and doer.</a:t>
            </a:r>
          </a:p>
        </p:txBody>
      </p:sp>
      <p:cxnSp>
        <p:nvCxnSpPr>
          <p:cNvPr id="3" name="Straight Connector 2">
            <a:extLst>
              <a:ext uri="{FF2B5EF4-FFF2-40B4-BE49-F238E27FC236}">
                <a16:creationId xmlns:a16="http://schemas.microsoft.com/office/drawing/2014/main" id="{D2B73822-BCCF-8A46-844E-6184035E5F66}"/>
              </a:ext>
            </a:extLst>
          </p:cNvPr>
          <p:cNvCxnSpPr>
            <a:cxnSpLocks/>
          </p:cNvCxnSpPr>
          <p:nvPr/>
        </p:nvCxnSpPr>
        <p:spPr>
          <a:xfrm flipH="1">
            <a:off x="1820008" y="1181897"/>
            <a:ext cx="64711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708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02B0F09B-7A8F-B244-B297-B02925D1EEEC}"/>
              </a:ext>
            </a:extLst>
          </p:cNvPr>
          <p:cNvSpPr>
            <a:spLocks/>
          </p:cNvSpPr>
          <p:nvPr/>
        </p:nvSpPr>
        <p:spPr bwMode="auto">
          <a:xfrm>
            <a:off x="0" y="2269336"/>
            <a:ext cx="9144000" cy="24756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ctr" anchorCtr="0">
            <a:prstTxWarp prst="textNoShape">
              <a:avLst/>
            </a:prstTxWarp>
          </a:bodyPr>
          <a:lstStyle/>
          <a:p>
            <a:pPr algn="ctr" defTabSz="914400"/>
            <a:r>
              <a:rPr lang="en-US" sz="6000" b="1" dirty="0">
                <a:solidFill>
                  <a:prstClr val="white"/>
                </a:solidFill>
                <a:latin typeface="Arial"/>
                <a:sym typeface="Helvetica Light" charset="0"/>
              </a:rPr>
              <a:t>What this means for marketing your school</a:t>
            </a:r>
            <a:endParaRPr lang="en-US" sz="6000" dirty="0">
              <a:solidFill>
                <a:prstClr val="white"/>
              </a:solidFill>
              <a:latin typeface="Arial"/>
              <a:sym typeface="Helvetica Light" charset="0"/>
            </a:endParaRPr>
          </a:p>
        </p:txBody>
      </p:sp>
    </p:spTree>
    <p:extLst>
      <p:ext uri="{BB962C8B-B14F-4D97-AF65-F5344CB8AC3E}">
        <p14:creationId xmlns:p14="http://schemas.microsoft.com/office/powerpoint/2010/main" val="112300401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288" y="2197896"/>
            <a:ext cx="6821424" cy="2462213"/>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Highly developmental approaches that help children become </a:t>
            </a:r>
            <a:r>
              <a:rPr lang="en-US" sz="3200" dirty="0">
                <a:solidFill>
                  <a:srgbClr val="0F498B"/>
                </a:solidFill>
                <a:latin typeface="Helvetica Neue" charset="0"/>
                <a:ea typeface="Helvetica Neue" charset="0"/>
                <a:cs typeface="Helvetica Neue" charset="0"/>
              </a:rPr>
              <a:t>capable, productive, fulfilled adult</a:t>
            </a:r>
            <a:r>
              <a:rPr lang="en-US" sz="3000" dirty="0">
                <a:solidFill>
                  <a:srgbClr val="0F498B"/>
                </a:solidFill>
                <a:latin typeface="Helvetica Neue" charset="0"/>
                <a:ea typeface="Helvetica Neue" charset="0"/>
                <a:cs typeface="Helvetica Neue" charset="0"/>
              </a:rPr>
              <a:t>s who contribute to the world are in high demand from parents.</a:t>
            </a:r>
          </a:p>
        </p:txBody>
      </p:sp>
    </p:spTree>
    <p:extLst>
      <p:ext uri="{BB962C8B-B14F-4D97-AF65-F5344CB8AC3E}">
        <p14:creationId xmlns:p14="http://schemas.microsoft.com/office/powerpoint/2010/main" val="242622375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B0AC3-A88E-B140-8260-34963DF13A2E}"/>
              </a:ext>
            </a:extLst>
          </p:cNvPr>
          <p:cNvPicPr>
            <a:picLocks noChangeAspect="1"/>
          </p:cNvPicPr>
          <p:nvPr/>
        </p:nvPicPr>
        <p:blipFill>
          <a:blip r:embed="rId2" r:link="rId3"/>
          <a:stretch>
            <a:fillRect/>
          </a:stretch>
        </p:blipFill>
        <p:spPr>
          <a:xfrm>
            <a:off x="228600" y="228600"/>
            <a:ext cx="8686800" cy="6400800"/>
          </a:xfrm>
          <a:prstGeom prst="roundRect">
            <a:avLst>
              <a:gd name="adj" fmla="val 3356"/>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1151764" y="2374955"/>
            <a:ext cx="6840473" cy="2400657"/>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Tailor your message and outreach strategy—help parents understand how the Montessori approach can</a:t>
            </a:r>
            <a:br>
              <a:rPr lang="en-US" sz="3000" dirty="0">
                <a:solidFill>
                  <a:schemeClr val="bg1"/>
                </a:solidFill>
                <a:latin typeface="Helvetica Neue" charset="0"/>
                <a:ea typeface="Helvetica Neue" charset="0"/>
                <a:cs typeface="Helvetica Neue" charset="0"/>
              </a:rPr>
            </a:br>
            <a:r>
              <a:rPr lang="en-US" sz="3000" dirty="0">
                <a:solidFill>
                  <a:schemeClr val="bg1"/>
                </a:solidFill>
                <a:latin typeface="Helvetica Neue" charset="0"/>
                <a:ea typeface="Helvetica Neue" charset="0"/>
                <a:cs typeface="Helvetica Neue" charset="0"/>
              </a:rPr>
              <a:t>help them accomplish their goals</a:t>
            </a:r>
            <a:br>
              <a:rPr lang="en-US" sz="3000" dirty="0">
                <a:solidFill>
                  <a:schemeClr val="bg1"/>
                </a:solidFill>
                <a:latin typeface="Helvetica Neue" charset="0"/>
                <a:ea typeface="Helvetica Neue" charset="0"/>
                <a:cs typeface="Helvetica Neue" charset="0"/>
              </a:rPr>
            </a:br>
            <a:r>
              <a:rPr lang="en-US" sz="3000" dirty="0">
                <a:solidFill>
                  <a:schemeClr val="bg1"/>
                </a:solidFill>
                <a:latin typeface="Helvetica Neue" charset="0"/>
                <a:ea typeface="Helvetica Neue" charset="0"/>
                <a:cs typeface="Helvetica Neue" charset="0"/>
              </a:rPr>
              <a:t>as a parent.</a:t>
            </a:r>
          </a:p>
        </p:txBody>
      </p:sp>
    </p:spTree>
    <p:extLst>
      <p:ext uri="{BB962C8B-B14F-4D97-AF65-F5344CB8AC3E}">
        <p14:creationId xmlns:p14="http://schemas.microsoft.com/office/powerpoint/2010/main" val="2177908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218" y="2456321"/>
            <a:ext cx="6963565" cy="1938992"/>
          </a:xfrm>
          <a:prstGeom prst="rect">
            <a:avLst/>
          </a:prstGeom>
          <a:noFill/>
        </p:spPr>
        <p:txBody>
          <a:bodyPr wrap="square" rtlCol="0" anchor="ctr">
            <a:spAutoFit/>
          </a:bodyPr>
          <a:lstStyle/>
          <a:p>
            <a:pPr algn="ctr"/>
            <a:r>
              <a:rPr lang="en-US" sz="3000" b="1" dirty="0">
                <a:solidFill>
                  <a:srgbClr val="0F498B"/>
                </a:solidFill>
                <a:latin typeface="Helvetica Neue" charset="0"/>
                <a:ea typeface="Helvetica Neue" charset="0"/>
                <a:cs typeface="Helvetica Neue" charset="0"/>
              </a:rPr>
              <a:t>Meet parents where they are </a:t>
            </a:r>
            <a:r>
              <a:rPr lang="en-US" sz="3000" dirty="0">
                <a:solidFill>
                  <a:srgbClr val="0F498B"/>
                </a:solidFill>
                <a:latin typeface="Helvetica Neue" charset="0"/>
                <a:ea typeface="Helvetica Neue" charset="0"/>
                <a:cs typeface="Helvetica Neue" charset="0"/>
              </a:rPr>
              <a:t>regarding what they want for their child and welcoming them into their child’s learning experience.</a:t>
            </a:r>
          </a:p>
        </p:txBody>
      </p:sp>
    </p:spTree>
    <p:extLst>
      <p:ext uri="{BB962C8B-B14F-4D97-AF65-F5344CB8AC3E}">
        <p14:creationId xmlns:p14="http://schemas.microsoft.com/office/powerpoint/2010/main" val="325928272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6B1FF-57F2-BC41-9096-FDE7C2689CCF}"/>
              </a:ext>
            </a:extLst>
          </p:cNvPr>
          <p:cNvPicPr>
            <a:picLocks/>
          </p:cNvPicPr>
          <p:nvPr/>
        </p:nvPicPr>
        <p:blipFill rotWithShape="1">
          <a:blip r:embed="rId3" r:link="rId4"/>
          <a:srcRect l="16316" t="24506" r="11746" b="3584"/>
          <a:stretch>
            <a:fillRect/>
          </a:stretch>
        </p:blipFill>
        <p:spPr>
          <a:xfrm>
            <a:off x="240792" y="228600"/>
            <a:ext cx="8686800" cy="6402085"/>
          </a:xfrm>
          <a:prstGeom prst="roundRect">
            <a:avLst>
              <a:gd name="adj" fmla="val 3663"/>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1151764" y="2144122"/>
            <a:ext cx="6840473" cy="2862322"/>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Incorporate the frame into your regular communications to build confidence in current and potential parents that choosing your school is choosing the best-possible education to nurture their child’s full potential.</a:t>
            </a:r>
          </a:p>
        </p:txBody>
      </p:sp>
    </p:spTree>
    <p:extLst>
      <p:ext uri="{BB962C8B-B14F-4D97-AF65-F5344CB8AC3E}">
        <p14:creationId xmlns:p14="http://schemas.microsoft.com/office/powerpoint/2010/main" val="3435958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1F409-20BD-F54F-99B0-5F1EABE39C4D}"/>
              </a:ext>
            </a:extLst>
          </p:cNvPr>
          <p:cNvPicPr>
            <a:picLocks noChangeAspect="1"/>
          </p:cNvPicPr>
          <p:nvPr/>
        </p:nvPicPr>
        <p:blipFill>
          <a:blip r:embed="rId3" r:link="rId4"/>
          <a:stretch>
            <a:fillRect/>
          </a:stretch>
        </p:blipFill>
        <p:spPr>
          <a:xfrm>
            <a:off x="228600" y="228600"/>
            <a:ext cx="8686800" cy="3162300"/>
          </a:xfrm>
          <a:prstGeom prst="roundRect">
            <a:avLst>
              <a:gd name="adj" fmla="val 5702"/>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20E6C527-5CE2-9E46-A507-6650AA07ED34}"/>
              </a:ext>
            </a:extLst>
          </p:cNvPr>
          <p:cNvSpPr txBox="1"/>
          <p:nvPr/>
        </p:nvSpPr>
        <p:spPr>
          <a:xfrm>
            <a:off x="1394431" y="4007318"/>
            <a:ext cx="6355138" cy="1446550"/>
          </a:xfrm>
          <a:prstGeom prst="rect">
            <a:avLst/>
          </a:prstGeom>
          <a:noFill/>
        </p:spPr>
        <p:txBody>
          <a:bodyPr wrap="square" rtlCol="0" anchor="ctr">
            <a:spAutoFit/>
          </a:bodyPr>
          <a:lstStyle/>
          <a:p>
            <a:pPr algn="ctr"/>
            <a:r>
              <a:rPr lang="en-US" sz="2200" b="1" dirty="0">
                <a:solidFill>
                  <a:srgbClr val="0F498B"/>
                </a:solidFill>
                <a:latin typeface="Helvetica Neue" charset="0"/>
                <a:ea typeface="Helvetica Neue" charset="0"/>
                <a:cs typeface="Helvetica Neue" charset="0"/>
              </a:rPr>
              <a:t>Your best marketers are current parents</a:t>
            </a:r>
            <a:r>
              <a:rPr lang="en-US" sz="2200" dirty="0">
                <a:solidFill>
                  <a:srgbClr val="0F498B"/>
                </a:solidFill>
                <a:latin typeface="Helvetica Neue" charset="0"/>
                <a:ea typeface="Helvetica Neue" charset="0"/>
                <a:cs typeface="Helvetica Neue" charset="0"/>
              </a:rPr>
              <a:t> who already have positive relationships with your teachers and who know the impact Montessori</a:t>
            </a:r>
            <a:br>
              <a:rPr lang="en-US" sz="2200" dirty="0">
                <a:solidFill>
                  <a:srgbClr val="0F498B"/>
                </a:solidFill>
                <a:latin typeface="Helvetica Neue" charset="0"/>
                <a:ea typeface="Helvetica Neue" charset="0"/>
                <a:cs typeface="Helvetica Neue" charset="0"/>
              </a:rPr>
            </a:br>
            <a:r>
              <a:rPr lang="en-US" sz="2200" dirty="0">
                <a:solidFill>
                  <a:srgbClr val="0F498B"/>
                </a:solidFill>
                <a:latin typeface="Helvetica Neue" charset="0"/>
                <a:ea typeface="Helvetica Neue" charset="0"/>
                <a:cs typeface="Helvetica Neue" charset="0"/>
              </a:rPr>
              <a:t>is making for their child.</a:t>
            </a:r>
            <a:endParaRPr lang="en-US" sz="2200" b="1" dirty="0">
              <a:solidFill>
                <a:srgbClr val="0F498B"/>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2738266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1756E774-75FA-1248-B42D-29EB28249B6B}"/>
              </a:ext>
            </a:extLst>
          </p:cNvPr>
          <p:cNvSpPr>
            <a:spLocks/>
          </p:cNvSpPr>
          <p:nvPr/>
        </p:nvSpPr>
        <p:spPr bwMode="auto">
          <a:xfrm>
            <a:off x="0" y="2269336"/>
            <a:ext cx="9144000" cy="24756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ctr" anchorCtr="0">
            <a:prstTxWarp prst="textNoShape">
              <a:avLst/>
            </a:prstTxWarp>
          </a:bodyPr>
          <a:lstStyle/>
          <a:p>
            <a:pPr algn="ctr" defTabSz="914400"/>
            <a:r>
              <a:rPr lang="en-US" sz="6000" b="1" dirty="0">
                <a:solidFill>
                  <a:prstClr val="white"/>
                </a:solidFill>
                <a:latin typeface="Arial"/>
                <a:sym typeface="Helvetica Light" charset="0"/>
              </a:rPr>
              <a:t>Marketing tactics</a:t>
            </a:r>
            <a:endParaRPr lang="en-US" sz="6000" dirty="0">
              <a:solidFill>
                <a:prstClr val="white"/>
              </a:solidFill>
              <a:latin typeface="Arial"/>
              <a:sym typeface="Helvetica Light" charset="0"/>
            </a:endParaRPr>
          </a:p>
        </p:txBody>
      </p:sp>
    </p:spTree>
    <p:extLst>
      <p:ext uri="{BB962C8B-B14F-4D97-AF65-F5344CB8AC3E}">
        <p14:creationId xmlns:p14="http://schemas.microsoft.com/office/powerpoint/2010/main" val="93890041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19801C-6B47-4E4A-B634-0D4356B3B801}"/>
              </a:ext>
            </a:extLst>
          </p:cNvPr>
          <p:cNvSpPr txBox="1"/>
          <p:nvPr/>
        </p:nvSpPr>
        <p:spPr>
          <a:xfrm>
            <a:off x="1450673" y="1994654"/>
            <a:ext cx="6242655" cy="2862322"/>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Insights from recent AMI research inform ways we can better communicate the value of Montessori to parents from all walks of life throughout their children’s educational years. </a:t>
            </a:r>
          </a:p>
        </p:txBody>
      </p:sp>
    </p:spTree>
    <p:extLst>
      <p:ext uri="{BB962C8B-B14F-4D97-AF65-F5344CB8AC3E}">
        <p14:creationId xmlns:p14="http://schemas.microsoft.com/office/powerpoint/2010/main" val="7917452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CE53B-1577-8848-9BEB-253D67FC84C3}"/>
              </a:ext>
            </a:extLst>
          </p:cNvPr>
          <p:cNvSpPr txBox="1"/>
          <p:nvPr/>
        </p:nvSpPr>
        <p:spPr>
          <a:xfrm>
            <a:off x="1439523" y="1125171"/>
            <a:ext cx="6396788" cy="4785926"/>
          </a:xfrm>
          <a:prstGeom prst="rect">
            <a:avLst/>
          </a:prstGeom>
          <a:noFill/>
        </p:spPr>
        <p:txBody>
          <a:bodyPr wrap="square" rtlCol="0" anchor="ctr">
            <a:spAutoFit/>
          </a:bodyPr>
          <a:lstStyle/>
          <a:p>
            <a:r>
              <a:rPr lang="en-US" sz="2500" b="1" dirty="0">
                <a:solidFill>
                  <a:srgbClr val="0F498B"/>
                </a:solidFill>
                <a:latin typeface="Helvetica Neue" charset="0"/>
                <a:ea typeface="Helvetica Neue" charset="0"/>
                <a:cs typeface="Helvetica Neue" charset="0"/>
              </a:rPr>
              <a:t>Survey feedback</a:t>
            </a:r>
          </a:p>
          <a:p>
            <a:endParaRPr lang="en-US" sz="2000" b="1"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000" dirty="0">
                <a:solidFill>
                  <a:srgbClr val="0F498B"/>
                </a:solidFill>
                <a:latin typeface="Helvetica Neue" charset="0"/>
                <a:ea typeface="Helvetica Neue" charset="0"/>
                <a:cs typeface="Helvetica Neue" charset="0"/>
              </a:rPr>
              <a:t>Parents outrank your other audiences by far.</a:t>
            </a:r>
          </a:p>
          <a:p>
            <a:pPr marL="342900" indent="-342900">
              <a:buFont typeface="Arial" panose="020B0604020202020204" pitchFamily="34" charset="0"/>
              <a:buChar char="•"/>
            </a:pPr>
            <a:endParaRPr lang="en-US" sz="2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000" dirty="0">
                <a:solidFill>
                  <a:srgbClr val="0F498B"/>
                </a:solidFill>
                <a:latin typeface="Helvetica Neue" charset="0"/>
                <a:ea typeface="Helvetica Neue" charset="0"/>
                <a:cs typeface="Helvetica Neue" charset="0"/>
              </a:rPr>
              <a:t>Your current marketing efforts range from none at all to local advertising and event presence to parent engagement efforts to Google AdWords.</a:t>
            </a:r>
          </a:p>
          <a:p>
            <a:pPr marL="342900" indent="-342900">
              <a:buFont typeface="Arial" panose="020B0604020202020204" pitchFamily="34" charset="0"/>
              <a:buChar char="•"/>
            </a:pPr>
            <a:endParaRPr lang="en-US" sz="2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000" dirty="0">
                <a:solidFill>
                  <a:srgbClr val="0F498B"/>
                </a:solidFill>
                <a:latin typeface="Helvetica Neue" charset="0"/>
                <a:ea typeface="Helvetica Neue" charset="0"/>
                <a:cs typeface="Helvetica Neue" charset="0"/>
              </a:rPr>
              <a:t>Facebook is the most common channel used, though email newsletter is not far behind.</a:t>
            </a:r>
          </a:p>
          <a:p>
            <a:pPr marL="342900" indent="-342900">
              <a:buFont typeface="Arial" panose="020B0604020202020204" pitchFamily="34" charset="0"/>
              <a:buChar char="•"/>
            </a:pPr>
            <a:endParaRPr lang="en-US" sz="2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000" dirty="0">
                <a:solidFill>
                  <a:srgbClr val="0F498B"/>
                </a:solidFill>
                <a:latin typeface="Helvetica Neue" charset="0"/>
                <a:ea typeface="Helvetica Neue" charset="0"/>
                <a:cs typeface="Helvetica Neue" charset="0"/>
              </a:rPr>
              <a:t>How to use effective messaging to reach your target audience is ranked as the most valuable knowledge to gain.</a:t>
            </a:r>
          </a:p>
          <a:p>
            <a:pPr marL="342900" indent="-342900">
              <a:buFont typeface="Arial" panose="020B0604020202020204" pitchFamily="34" charset="0"/>
              <a:buChar char="•"/>
            </a:pPr>
            <a:endParaRPr lang="en-US" sz="2000" dirty="0">
              <a:solidFill>
                <a:srgbClr val="0F498B"/>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11987816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098" y="2456322"/>
            <a:ext cx="8091948" cy="1938992"/>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The good news is that we know from our research how to reach parents by communicating that Montessori is their partner in helping to raise a capable child.</a:t>
            </a:r>
          </a:p>
        </p:txBody>
      </p:sp>
    </p:spTree>
    <p:extLst>
      <p:ext uri="{BB962C8B-B14F-4D97-AF65-F5344CB8AC3E}">
        <p14:creationId xmlns:p14="http://schemas.microsoft.com/office/powerpoint/2010/main" val="293156984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00DE9-0849-574D-92EE-466B845F0A48}"/>
              </a:ext>
            </a:extLst>
          </p:cNvPr>
          <p:cNvPicPr>
            <a:picLocks noChangeAspect="1"/>
          </p:cNvPicPr>
          <p:nvPr/>
        </p:nvPicPr>
        <p:blipFill>
          <a:blip r:embed="rId3" r:link="rId4"/>
          <a:stretch>
            <a:fillRect/>
          </a:stretch>
        </p:blipFill>
        <p:spPr>
          <a:xfrm>
            <a:off x="228600" y="228600"/>
            <a:ext cx="8686800" cy="6400800"/>
          </a:xfrm>
          <a:prstGeom prst="roundRect">
            <a:avLst>
              <a:gd name="adj" fmla="val 3356"/>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890841" y="3575153"/>
            <a:ext cx="7362317" cy="1015663"/>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When possible, seek feedback about why </a:t>
            </a:r>
            <a:r>
              <a:rPr lang="en-US" sz="3000">
                <a:solidFill>
                  <a:schemeClr val="bg1"/>
                </a:solidFill>
                <a:latin typeface="Helvetica Neue" charset="0"/>
                <a:ea typeface="Helvetica Neue" charset="0"/>
                <a:cs typeface="Helvetica Neue" charset="0"/>
              </a:rPr>
              <a:t>parents chose </a:t>
            </a:r>
            <a:r>
              <a:rPr lang="en-US" sz="3000" dirty="0">
                <a:solidFill>
                  <a:schemeClr val="bg1"/>
                </a:solidFill>
                <a:latin typeface="Helvetica Neue" charset="0"/>
                <a:ea typeface="Helvetica Neue" charset="0"/>
                <a:cs typeface="Helvetica Neue" charset="0"/>
              </a:rPr>
              <a:t>Montessori for their child.</a:t>
            </a:r>
            <a:endParaRPr lang="en-US" sz="3000"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74488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E2FF15-0175-B747-8564-432479704E50}"/>
              </a:ext>
            </a:extLst>
          </p:cNvPr>
          <p:cNvPicPr>
            <a:picLocks noChangeAspect="1"/>
          </p:cNvPicPr>
          <p:nvPr/>
        </p:nvPicPr>
        <p:blipFill>
          <a:blip r:embed="rId3" r:link="rId4"/>
          <a:stretch>
            <a:fillRect/>
          </a:stretch>
        </p:blipFill>
        <p:spPr>
          <a:xfrm>
            <a:off x="228600" y="228600"/>
            <a:ext cx="8686800" cy="3162300"/>
          </a:xfrm>
          <a:prstGeom prst="roundRect">
            <a:avLst>
              <a:gd name="adj" fmla="val 4789"/>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20E6C527-5CE2-9E46-A507-6650AA07ED34}"/>
              </a:ext>
            </a:extLst>
          </p:cNvPr>
          <p:cNvSpPr txBox="1"/>
          <p:nvPr/>
        </p:nvSpPr>
        <p:spPr>
          <a:xfrm>
            <a:off x="1394431" y="4007318"/>
            <a:ext cx="6355138" cy="1446550"/>
          </a:xfrm>
          <a:prstGeom prst="rect">
            <a:avLst/>
          </a:prstGeom>
          <a:noFill/>
        </p:spPr>
        <p:txBody>
          <a:bodyPr wrap="square" rtlCol="0" anchor="ctr">
            <a:spAutoFit/>
          </a:bodyPr>
          <a:lstStyle/>
          <a:p>
            <a:pPr algn="ctr"/>
            <a:r>
              <a:rPr lang="en-US" sz="2200" dirty="0">
                <a:solidFill>
                  <a:srgbClr val="0F498B"/>
                </a:solidFill>
                <a:latin typeface="Helvetica Neue" charset="0"/>
                <a:ea typeface="Helvetica Neue" charset="0"/>
                <a:cs typeface="Helvetica Neue" charset="0"/>
              </a:rPr>
              <a:t>Use the insights you gain from that feedback to tweak messaging and outreach, plan future marketing efforts, and invest your resources in the tactics that are proven.</a:t>
            </a:r>
            <a:endParaRPr lang="en-US" sz="2200" b="1" dirty="0">
              <a:solidFill>
                <a:srgbClr val="0F498B"/>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18375365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917" y="2456320"/>
            <a:ext cx="7678992" cy="1938992"/>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Resources developed from the parent research can arm your teachers and staff to more effectively reach current and potential parents to advance your mission.</a:t>
            </a:r>
          </a:p>
        </p:txBody>
      </p:sp>
    </p:spTree>
    <p:extLst>
      <p:ext uri="{BB962C8B-B14F-4D97-AF65-F5344CB8AC3E}">
        <p14:creationId xmlns:p14="http://schemas.microsoft.com/office/powerpoint/2010/main" val="89313523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228" y="1691640"/>
            <a:ext cx="2464385" cy="769441"/>
          </a:xfrm>
          <a:prstGeom prst="rect">
            <a:avLst/>
          </a:prstGeom>
          <a:noFill/>
        </p:spPr>
        <p:txBody>
          <a:bodyPr wrap="square" lIns="0" tIns="0" rIns="0" bIns="0" rtlCol="0" anchor="t" anchorCtr="0">
            <a:spAutoFit/>
          </a:bodyPr>
          <a:lstStyle/>
          <a:p>
            <a:pPr>
              <a:lnSpc>
                <a:spcPts val="3000"/>
              </a:lnSpc>
            </a:pPr>
            <a:r>
              <a:rPr lang="en-US" sz="3000" b="1" dirty="0">
                <a:solidFill>
                  <a:srgbClr val="0F498B"/>
                </a:solidFill>
                <a:latin typeface="Helvetica Neue" charset="0"/>
                <a:ea typeface="Helvetica Neue" charset="0"/>
                <a:cs typeface="Helvetica Neue" charset="0"/>
              </a:rPr>
              <a:t>Parent outreach</a:t>
            </a:r>
          </a:p>
        </p:txBody>
      </p:sp>
      <p:pic>
        <p:nvPicPr>
          <p:cNvPr id="4" name="Picture 3">
            <a:extLst>
              <a:ext uri="{FF2B5EF4-FFF2-40B4-BE49-F238E27FC236}">
                <a16:creationId xmlns:a16="http://schemas.microsoft.com/office/drawing/2014/main" id="{FC8D7F8D-A40F-4F40-8EFD-3ADB549EDF9B}"/>
              </a:ext>
            </a:extLst>
          </p:cNvPr>
          <p:cNvPicPr>
            <a:picLocks noChangeAspect="1"/>
          </p:cNvPicPr>
          <p:nvPr/>
        </p:nvPicPr>
        <p:blipFill>
          <a:blip r:embed="rId3"/>
          <a:stretch>
            <a:fillRect/>
          </a:stretch>
        </p:blipFill>
        <p:spPr>
          <a:xfrm>
            <a:off x="4114800" y="457200"/>
            <a:ext cx="4251171" cy="54864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5DA1CAD-4F8A-3944-989F-EE3CB8448AD3}"/>
              </a:ext>
            </a:extLst>
          </p:cNvPr>
          <p:cNvPicPr>
            <a:picLocks noChangeAspect="1"/>
          </p:cNvPicPr>
          <p:nvPr/>
        </p:nvPicPr>
        <p:blipFill>
          <a:blip r:embed="rId4"/>
          <a:stretch>
            <a:fillRect/>
          </a:stretch>
        </p:blipFill>
        <p:spPr>
          <a:xfrm>
            <a:off x="878128" y="2733819"/>
            <a:ext cx="3438234" cy="2575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523860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8DE8E-0FAC-004D-A35E-23CD536D1C38}"/>
              </a:ext>
            </a:extLst>
          </p:cNvPr>
          <p:cNvPicPr>
            <a:picLocks noChangeAspect="1"/>
          </p:cNvPicPr>
          <p:nvPr/>
        </p:nvPicPr>
        <p:blipFill>
          <a:blip r:embed="rId3"/>
          <a:stretch>
            <a:fillRect/>
          </a:stretch>
        </p:blipFill>
        <p:spPr>
          <a:xfrm>
            <a:off x="4114800" y="457200"/>
            <a:ext cx="4234560" cy="54864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58568B7-7D7E-B149-89F3-55FE7D4CFF4A}"/>
              </a:ext>
            </a:extLst>
          </p:cNvPr>
          <p:cNvSpPr txBox="1"/>
          <p:nvPr/>
        </p:nvSpPr>
        <p:spPr>
          <a:xfrm>
            <a:off x="1075228" y="2842015"/>
            <a:ext cx="3368953" cy="769441"/>
          </a:xfrm>
          <a:prstGeom prst="rect">
            <a:avLst/>
          </a:prstGeom>
          <a:noFill/>
        </p:spPr>
        <p:txBody>
          <a:bodyPr wrap="square" lIns="0" tIns="0" rIns="0" bIns="0" rtlCol="0" anchor="t" anchorCtr="0">
            <a:spAutoFit/>
          </a:bodyPr>
          <a:lstStyle/>
          <a:p>
            <a:pPr>
              <a:lnSpc>
                <a:spcPts val="3000"/>
              </a:lnSpc>
            </a:pPr>
            <a:r>
              <a:rPr lang="en-US" sz="3000" b="1" dirty="0">
                <a:solidFill>
                  <a:srgbClr val="0F498B"/>
                </a:solidFill>
                <a:latin typeface="Helvetica Neue" charset="0"/>
                <a:ea typeface="Helvetica Neue" charset="0"/>
                <a:cs typeface="Helvetica Neue" charset="0"/>
              </a:rPr>
              <a:t>Parent engagement</a:t>
            </a:r>
          </a:p>
        </p:txBody>
      </p:sp>
    </p:spTree>
    <p:extLst>
      <p:ext uri="{BB962C8B-B14F-4D97-AF65-F5344CB8AC3E}">
        <p14:creationId xmlns:p14="http://schemas.microsoft.com/office/powerpoint/2010/main" val="67971043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228" y="1691640"/>
            <a:ext cx="6963565" cy="461665"/>
          </a:xfrm>
          <a:prstGeom prst="rect">
            <a:avLst/>
          </a:prstGeom>
          <a:noFill/>
        </p:spPr>
        <p:txBody>
          <a:bodyPr wrap="square" lIns="0" tIns="0" rIns="0" bIns="0" rtlCol="0" anchor="ctr">
            <a:spAutoFit/>
          </a:bodyPr>
          <a:lstStyle/>
          <a:p>
            <a:r>
              <a:rPr lang="en-US" sz="3000" b="1" dirty="0">
                <a:solidFill>
                  <a:srgbClr val="0F498B"/>
                </a:solidFill>
                <a:latin typeface="Helvetica Neue" charset="0"/>
                <a:ea typeface="Helvetica Neue" charset="0"/>
                <a:cs typeface="Helvetica Neue" charset="0"/>
              </a:rPr>
              <a:t>Social graphics</a:t>
            </a:r>
          </a:p>
        </p:txBody>
      </p:sp>
      <p:pic>
        <p:nvPicPr>
          <p:cNvPr id="4" name="Picture 3">
            <a:extLst>
              <a:ext uri="{FF2B5EF4-FFF2-40B4-BE49-F238E27FC236}">
                <a16:creationId xmlns:a16="http://schemas.microsoft.com/office/drawing/2014/main" id="{2A17EBF5-122C-0A49-B270-330E3FE02EB5}"/>
              </a:ext>
            </a:extLst>
          </p:cNvPr>
          <p:cNvPicPr>
            <a:picLocks noChangeAspect="1"/>
          </p:cNvPicPr>
          <p:nvPr/>
        </p:nvPicPr>
        <p:blipFill>
          <a:blip r:embed="rId3"/>
          <a:stretch>
            <a:fillRect/>
          </a:stretch>
        </p:blipFill>
        <p:spPr>
          <a:xfrm>
            <a:off x="4844160" y="1108163"/>
            <a:ext cx="3505200" cy="35052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0F7C726-0CFC-B94B-9798-2D5F047BFD1C}"/>
              </a:ext>
            </a:extLst>
          </p:cNvPr>
          <p:cNvPicPr>
            <a:picLocks noChangeAspect="1"/>
          </p:cNvPicPr>
          <p:nvPr/>
        </p:nvPicPr>
        <p:blipFill>
          <a:blip r:embed="rId4"/>
          <a:stretch>
            <a:fillRect/>
          </a:stretch>
        </p:blipFill>
        <p:spPr>
          <a:xfrm>
            <a:off x="1623376" y="2407018"/>
            <a:ext cx="3505200" cy="350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359629"/>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275" y="2397327"/>
            <a:ext cx="8053782" cy="1938992"/>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These and other resources from the parent research can be downloaded here:</a:t>
            </a:r>
          </a:p>
          <a:p>
            <a:pPr algn="ctr"/>
            <a:endParaRPr lang="en-US" sz="3000" dirty="0">
              <a:solidFill>
                <a:srgbClr val="0F498B"/>
              </a:solidFill>
              <a:latin typeface="Helvetica Neue" charset="0"/>
              <a:ea typeface="Helvetica Neue" charset="0"/>
              <a:cs typeface="Helvetica Neue" charset="0"/>
            </a:endParaRPr>
          </a:p>
          <a:p>
            <a:pPr algn="ctr"/>
            <a:r>
              <a:rPr lang="en-US" sz="3000" dirty="0">
                <a:solidFill>
                  <a:srgbClr val="0F498B"/>
                </a:solidFill>
                <a:latin typeface="Helvetica Neue" charset="0"/>
                <a:ea typeface="Helvetica Neue" charset="0"/>
                <a:cs typeface="Helvetica Neue" charset="0"/>
                <a:hlinkClick r:id="rId3"/>
              </a:rPr>
              <a:t>https://montessori-ami.org/resource-library</a:t>
            </a:r>
            <a:r>
              <a:rPr lang="en-US" sz="3000" dirty="0">
                <a:solidFill>
                  <a:srgbClr val="0F498B"/>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818780180"/>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02B0F09B-7A8F-B244-B297-B02925D1EEEC}"/>
              </a:ext>
            </a:extLst>
          </p:cNvPr>
          <p:cNvSpPr>
            <a:spLocks/>
          </p:cNvSpPr>
          <p:nvPr/>
        </p:nvSpPr>
        <p:spPr bwMode="auto">
          <a:xfrm>
            <a:off x="0" y="2269336"/>
            <a:ext cx="9144000" cy="24756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ctr" anchorCtr="0">
            <a:prstTxWarp prst="textNoShape">
              <a:avLst/>
            </a:prstTxWarp>
          </a:bodyPr>
          <a:lstStyle/>
          <a:p>
            <a:pPr algn="ctr" defTabSz="914400"/>
            <a:r>
              <a:rPr lang="en-US" sz="6000" b="1" dirty="0">
                <a:solidFill>
                  <a:prstClr val="white"/>
                </a:solidFill>
                <a:latin typeface="Arial"/>
                <a:sym typeface="Helvetica Light" charset="0"/>
              </a:rPr>
              <a:t>Thank you</a:t>
            </a:r>
            <a:endParaRPr lang="en-US" sz="6000" dirty="0">
              <a:solidFill>
                <a:prstClr val="white"/>
              </a:solidFill>
              <a:latin typeface="Arial"/>
              <a:sym typeface="Helvetica Light" charset="0"/>
            </a:endParaRPr>
          </a:p>
        </p:txBody>
      </p:sp>
    </p:spTree>
    <p:extLst>
      <p:ext uri="{BB962C8B-B14F-4D97-AF65-F5344CB8AC3E}">
        <p14:creationId xmlns:p14="http://schemas.microsoft.com/office/powerpoint/2010/main" val="255499417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EA5171EA-2F4E-1543-A6C8-6F03D3E0F3E0}"/>
              </a:ext>
            </a:extLst>
          </p:cNvPr>
          <p:cNvSpPr>
            <a:spLocks/>
          </p:cNvSpPr>
          <p:nvPr/>
        </p:nvSpPr>
        <p:spPr bwMode="auto">
          <a:xfrm>
            <a:off x="0" y="2269336"/>
            <a:ext cx="9144000" cy="24756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ctr" anchorCtr="0">
            <a:prstTxWarp prst="textNoShape">
              <a:avLst/>
            </a:prstTxWarp>
          </a:bodyPr>
          <a:lstStyle/>
          <a:p>
            <a:pPr algn="ctr" defTabSz="914400"/>
            <a:r>
              <a:rPr lang="en-US" sz="6000" b="1" dirty="0">
                <a:solidFill>
                  <a:prstClr val="white"/>
                </a:solidFill>
                <a:latin typeface="Arial"/>
                <a:sym typeface="Helvetica Light" charset="0"/>
              </a:rPr>
              <a:t>The findings</a:t>
            </a:r>
            <a:endParaRPr lang="en-US" sz="6000" dirty="0">
              <a:solidFill>
                <a:prstClr val="white"/>
              </a:solidFill>
              <a:latin typeface="Arial"/>
              <a:sym typeface="Helvetica Light" charset="0"/>
            </a:endParaRPr>
          </a:p>
        </p:txBody>
      </p:sp>
    </p:spTree>
    <p:extLst>
      <p:ext uri="{BB962C8B-B14F-4D97-AF65-F5344CB8AC3E}">
        <p14:creationId xmlns:p14="http://schemas.microsoft.com/office/powerpoint/2010/main" val="269087682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0673" y="1263685"/>
            <a:ext cx="6242655" cy="4324261"/>
          </a:xfrm>
          <a:prstGeom prst="rect">
            <a:avLst/>
          </a:prstGeom>
          <a:noFill/>
        </p:spPr>
        <p:txBody>
          <a:bodyPr wrap="square" rtlCol="0" anchor="ctr">
            <a:spAutoFit/>
          </a:bodyPr>
          <a:lstStyle/>
          <a:p>
            <a:r>
              <a:rPr lang="en-US" sz="2500" dirty="0">
                <a:solidFill>
                  <a:srgbClr val="0F498B"/>
                </a:solidFill>
                <a:latin typeface="Helvetica Neue" charset="0"/>
                <a:ea typeface="Helvetica Neue" charset="0"/>
                <a:cs typeface="Helvetica Neue" charset="0"/>
              </a:rPr>
              <a:t>Three key areas stand out where Montessori can provide the highest value to parents: </a:t>
            </a:r>
          </a:p>
          <a:p>
            <a:endParaRPr lang="en-US" sz="2000" b="1"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000" b="1" dirty="0">
                <a:solidFill>
                  <a:srgbClr val="0F498B"/>
                </a:solidFill>
                <a:latin typeface="Helvetica Neue" charset="0"/>
                <a:ea typeface="Helvetica Neue" charset="0"/>
                <a:cs typeface="Helvetica Neue" charset="0"/>
              </a:rPr>
              <a:t>Helping children develop into capable individuals </a:t>
            </a:r>
            <a:r>
              <a:rPr lang="en-US" sz="2000" dirty="0">
                <a:solidFill>
                  <a:srgbClr val="0F498B"/>
                </a:solidFill>
                <a:latin typeface="Helvetica Neue" charset="0"/>
                <a:ea typeface="Helvetica Neue" charset="0"/>
                <a:cs typeface="Helvetica Neue" charset="0"/>
              </a:rPr>
              <a:t>by focusing on their moral, behavioral, and emotional development;</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000" b="1" dirty="0">
                <a:solidFill>
                  <a:srgbClr val="0F498B"/>
                </a:solidFill>
                <a:latin typeface="Helvetica Neue" charset="0"/>
                <a:ea typeface="Helvetica Neue" charset="0"/>
                <a:cs typeface="Helvetica Neue" charset="0"/>
              </a:rPr>
              <a:t>Providing the highest quality teachers</a:t>
            </a:r>
            <a:r>
              <a:rPr lang="en-US" sz="2000" dirty="0">
                <a:solidFill>
                  <a:srgbClr val="0F498B"/>
                </a:solidFill>
                <a:latin typeface="Helvetica Neue" charset="0"/>
                <a:ea typeface="Helvetica Neue" charset="0"/>
                <a:cs typeface="Helvetica Neue" charset="0"/>
              </a:rPr>
              <a:t> to facilitate that development; and,</a:t>
            </a:r>
          </a:p>
          <a:p>
            <a:pPr marL="342900" indent="-342900">
              <a:buFont typeface="Arial" panose="020B0604020202020204" pitchFamily="34" charset="0"/>
              <a:buChar char="•"/>
            </a:pPr>
            <a:endParaRPr lang="en-US" sz="1000" dirty="0">
              <a:solidFill>
                <a:srgbClr val="0F498B"/>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000" b="1" dirty="0">
                <a:solidFill>
                  <a:srgbClr val="0F498B"/>
                </a:solidFill>
                <a:latin typeface="Helvetica Neue" charset="0"/>
                <a:ea typeface="Helvetica Neue" charset="0"/>
                <a:cs typeface="Helvetica Neue" charset="0"/>
              </a:rPr>
              <a:t>Bringing parents into the Montessori experience </a:t>
            </a:r>
            <a:r>
              <a:rPr lang="en-US" sz="2000" dirty="0">
                <a:solidFill>
                  <a:srgbClr val="0F498B"/>
                </a:solidFill>
                <a:latin typeface="Helvetica Neue" charset="0"/>
                <a:ea typeface="Helvetica Neue" charset="0"/>
                <a:cs typeface="Helvetica Neue" charset="0"/>
              </a:rPr>
              <a:t>so they can understand the process and aid in their child’s growth.</a:t>
            </a:r>
          </a:p>
        </p:txBody>
      </p:sp>
    </p:spTree>
    <p:extLst>
      <p:ext uri="{BB962C8B-B14F-4D97-AF65-F5344CB8AC3E}">
        <p14:creationId xmlns:p14="http://schemas.microsoft.com/office/powerpoint/2010/main" val="392916999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983A83-0DAC-0E4F-9B47-3FAB5CAEAA4B}"/>
              </a:ext>
            </a:extLst>
          </p:cNvPr>
          <p:cNvPicPr>
            <a:picLocks noChangeAspect="1"/>
          </p:cNvPicPr>
          <p:nvPr/>
        </p:nvPicPr>
        <p:blipFill>
          <a:blip r:embed="rId2" r:link="rId3"/>
          <a:stretch>
            <a:fillRect/>
          </a:stretch>
        </p:blipFill>
        <p:spPr>
          <a:xfrm>
            <a:off x="228600" y="228600"/>
            <a:ext cx="8686800" cy="3162300"/>
          </a:xfrm>
          <a:prstGeom prst="roundRect">
            <a:avLst>
              <a:gd name="adj" fmla="val 4839"/>
            </a:avLst>
          </a:prstGeom>
          <a:solidFill>
            <a:srgbClr val="FFFFFF">
              <a:shade val="85000"/>
            </a:srgbClr>
          </a:solidFill>
          <a:ln>
            <a:noFill/>
          </a:ln>
          <a:effectLst/>
        </p:spPr>
      </p:pic>
      <p:sp>
        <p:nvSpPr>
          <p:cNvPr id="4" name="TextBox 3">
            <a:extLst>
              <a:ext uri="{FF2B5EF4-FFF2-40B4-BE49-F238E27FC236}">
                <a16:creationId xmlns:a16="http://schemas.microsoft.com/office/drawing/2014/main" id="{D85E6CB7-3E1B-EE48-AC6B-E439280B7153}"/>
              </a:ext>
            </a:extLst>
          </p:cNvPr>
          <p:cNvSpPr txBox="1"/>
          <p:nvPr/>
        </p:nvSpPr>
        <p:spPr>
          <a:xfrm>
            <a:off x="1150591" y="4138495"/>
            <a:ext cx="6842818" cy="1107996"/>
          </a:xfrm>
          <a:prstGeom prst="rect">
            <a:avLst/>
          </a:prstGeom>
          <a:noFill/>
        </p:spPr>
        <p:txBody>
          <a:bodyPr wrap="square" rtlCol="0" anchor="ctr">
            <a:spAutoFit/>
          </a:bodyPr>
          <a:lstStyle/>
          <a:p>
            <a:pPr algn="ctr"/>
            <a:r>
              <a:rPr lang="en-US" sz="2200" dirty="0">
                <a:solidFill>
                  <a:srgbClr val="0F498B"/>
                </a:solidFill>
                <a:latin typeface="Helvetica Neue" charset="0"/>
                <a:ea typeface="Helvetica Neue" charset="0"/>
                <a:cs typeface="Helvetica Neue" charset="0"/>
              </a:rPr>
              <a:t>A capable individual is the most valued </a:t>
            </a:r>
            <a:br>
              <a:rPr lang="en-US" sz="2200" dirty="0">
                <a:solidFill>
                  <a:srgbClr val="0F498B"/>
                </a:solidFill>
                <a:latin typeface="Helvetica Neue" charset="0"/>
                <a:ea typeface="Helvetica Neue" charset="0"/>
                <a:cs typeface="Helvetica Neue" charset="0"/>
              </a:rPr>
            </a:br>
            <a:r>
              <a:rPr lang="en-US" sz="2200" dirty="0">
                <a:solidFill>
                  <a:srgbClr val="0F498B"/>
                </a:solidFill>
                <a:latin typeface="Helvetica Neue" charset="0"/>
                <a:ea typeface="Helvetica Neue" charset="0"/>
                <a:cs typeface="Helvetica Neue" charset="0"/>
              </a:rPr>
              <a:t>outcome of childhood development for</a:t>
            </a:r>
            <a:br>
              <a:rPr lang="en-US" sz="2200" dirty="0">
                <a:solidFill>
                  <a:srgbClr val="0F498B"/>
                </a:solidFill>
                <a:latin typeface="Helvetica Neue" charset="0"/>
                <a:ea typeface="Helvetica Neue" charset="0"/>
                <a:cs typeface="Helvetica Neue" charset="0"/>
              </a:rPr>
            </a:br>
            <a:r>
              <a:rPr lang="en-US" sz="2200" dirty="0">
                <a:solidFill>
                  <a:srgbClr val="0F498B"/>
                </a:solidFill>
                <a:latin typeface="Helvetica Neue" charset="0"/>
                <a:ea typeface="Helvetica Neue" charset="0"/>
                <a:cs typeface="Helvetica Neue" charset="0"/>
              </a:rPr>
              <a:t> potential Montessori parents. </a:t>
            </a:r>
          </a:p>
        </p:txBody>
      </p:sp>
      <p:sp>
        <p:nvSpPr>
          <p:cNvPr id="6" name="Round Single Corner Rectangle 5">
            <a:extLst>
              <a:ext uri="{FF2B5EF4-FFF2-40B4-BE49-F238E27FC236}">
                <a16:creationId xmlns:a16="http://schemas.microsoft.com/office/drawing/2014/main" id="{3AF6B63B-CCFC-2C46-A10B-D2CF669FA8BC}"/>
              </a:ext>
            </a:extLst>
          </p:cNvPr>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7" name="Picture 6">
            <a:extLst>
              <a:ext uri="{FF2B5EF4-FFF2-40B4-BE49-F238E27FC236}">
                <a16:creationId xmlns:a16="http://schemas.microsoft.com/office/drawing/2014/main" id="{1449D604-8932-6848-9FD7-432915C23849}"/>
              </a:ext>
            </a:extLst>
          </p:cNvPr>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77262867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228600"/>
            <a:ext cx="8686800" cy="6400800"/>
          </a:xfrm>
          <a:prstGeom prst="roundRect">
            <a:avLst>
              <a:gd name="adj" fmla="val 3422"/>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1421882" y="2374953"/>
            <a:ext cx="6300236" cy="2400657"/>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The Montessori curriculum is important to Montessori parents, but when choosing a program for their child, </a:t>
            </a:r>
            <a:r>
              <a:rPr lang="en-US" sz="3000" b="1" dirty="0">
                <a:solidFill>
                  <a:schemeClr val="bg1"/>
                </a:solidFill>
                <a:latin typeface="Helvetica Neue" charset="0"/>
                <a:ea typeface="Helvetica Neue" charset="0"/>
                <a:cs typeface="Helvetica Neue" charset="0"/>
              </a:rPr>
              <a:t>teacher quality is the highest priority. </a:t>
            </a:r>
          </a:p>
        </p:txBody>
      </p:sp>
    </p:spTree>
    <p:extLst>
      <p:ext uri="{BB962C8B-B14F-4D97-AF65-F5344CB8AC3E}">
        <p14:creationId xmlns:p14="http://schemas.microsoft.com/office/powerpoint/2010/main" val="176414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228600"/>
            <a:ext cx="8686800" cy="6400800"/>
          </a:xfrm>
          <a:prstGeom prst="roundRect">
            <a:avLst>
              <a:gd name="adj" fmla="val 3422"/>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8" name="TextBox 7">
            <a:extLst>
              <a:ext uri="{FF2B5EF4-FFF2-40B4-BE49-F238E27FC236}">
                <a16:creationId xmlns:a16="http://schemas.microsoft.com/office/drawing/2014/main" id="{88956BE4-B8A8-FB43-889A-C88E25F3CA15}"/>
              </a:ext>
            </a:extLst>
          </p:cNvPr>
          <p:cNvSpPr txBox="1"/>
          <p:nvPr/>
        </p:nvSpPr>
        <p:spPr>
          <a:xfrm>
            <a:off x="1151764" y="2144122"/>
            <a:ext cx="6840473" cy="2862322"/>
          </a:xfrm>
          <a:prstGeom prst="rect">
            <a:avLst/>
          </a:prstGeom>
          <a:noFill/>
        </p:spPr>
        <p:txBody>
          <a:bodyPr wrap="square" rtlCol="0" anchor="ctr">
            <a:spAutoFit/>
          </a:bodyPr>
          <a:lstStyle/>
          <a:p>
            <a:pPr algn="ctr"/>
            <a:r>
              <a:rPr lang="en-US" sz="3000" dirty="0">
                <a:solidFill>
                  <a:schemeClr val="bg1"/>
                </a:solidFill>
                <a:latin typeface="Helvetica Neue" charset="0"/>
                <a:ea typeface="Helvetica Neue" charset="0"/>
                <a:cs typeface="Helvetica Neue" charset="0"/>
              </a:rPr>
              <a:t>Montessori leaders place emphasis on pedagogy and classroom environment to evidence program quality and fidelity—</a:t>
            </a:r>
            <a:r>
              <a:rPr lang="en-US" sz="3000" b="1" dirty="0">
                <a:solidFill>
                  <a:schemeClr val="bg1"/>
                </a:solidFill>
                <a:latin typeface="Helvetica Neue" charset="0"/>
                <a:ea typeface="Helvetica Neue" charset="0"/>
                <a:cs typeface="Helvetica Neue" charset="0"/>
              </a:rPr>
              <a:t>but parents judge quality by their interactions and relationships with Montessori teachers.</a:t>
            </a:r>
          </a:p>
        </p:txBody>
      </p:sp>
    </p:spTree>
    <p:extLst>
      <p:ext uri="{BB962C8B-B14F-4D97-AF65-F5344CB8AC3E}">
        <p14:creationId xmlns:p14="http://schemas.microsoft.com/office/powerpoint/2010/main" val="316053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0673" y="1417573"/>
            <a:ext cx="6242655" cy="4016484"/>
          </a:xfrm>
          <a:prstGeom prst="rect">
            <a:avLst/>
          </a:prstGeom>
          <a:noFill/>
        </p:spPr>
        <p:txBody>
          <a:bodyPr wrap="square" rtlCol="0" anchor="ctr">
            <a:spAutoFit/>
          </a:bodyPr>
          <a:lstStyle/>
          <a:p>
            <a:r>
              <a:rPr lang="en-US" sz="2500" dirty="0">
                <a:solidFill>
                  <a:srgbClr val="0F498B"/>
                </a:solidFill>
                <a:latin typeface="Helvetica Neue" charset="0"/>
                <a:ea typeface="Helvetica Neue" charset="0"/>
                <a:cs typeface="Helvetica Neue" charset="0"/>
              </a:rPr>
              <a:t>Positioning teachers at the forefront of Montessori will accomplish two important objectives:  </a:t>
            </a:r>
          </a:p>
          <a:p>
            <a:endParaRPr lang="en-US" sz="2000" b="1" dirty="0">
              <a:solidFill>
                <a:srgbClr val="0F498B"/>
              </a:solidFill>
              <a:latin typeface="Helvetica Neue" charset="0"/>
              <a:ea typeface="Helvetica Neue" charset="0"/>
              <a:cs typeface="Helvetica Neue" charset="0"/>
            </a:endParaRPr>
          </a:p>
          <a:p>
            <a:pPr marL="457200" indent="-457200">
              <a:buFont typeface="+mj-lt"/>
              <a:buAutoNum type="arabicPeriod"/>
            </a:pPr>
            <a:r>
              <a:rPr lang="en-US" sz="2000" b="1" dirty="0">
                <a:solidFill>
                  <a:srgbClr val="0F498B"/>
                </a:solidFill>
                <a:latin typeface="Helvetica Neue" charset="0"/>
                <a:ea typeface="Helvetica Neue" charset="0"/>
                <a:cs typeface="Helvetica Neue" charset="0"/>
              </a:rPr>
              <a:t>It will attract more teachers </a:t>
            </a:r>
            <a:r>
              <a:rPr lang="en-US" sz="2000" dirty="0">
                <a:solidFill>
                  <a:srgbClr val="0F498B"/>
                </a:solidFill>
                <a:latin typeface="Helvetica Neue" charset="0"/>
                <a:ea typeface="Helvetica Neue" charset="0"/>
                <a:cs typeface="Helvetica Neue" charset="0"/>
              </a:rPr>
              <a:t>because they will understand that they are respected, supported, and empowered; </a:t>
            </a:r>
          </a:p>
          <a:p>
            <a:pPr marL="457200" indent="-457200">
              <a:buFont typeface="+mj-lt"/>
              <a:buAutoNum type="arabicPeriod"/>
            </a:pPr>
            <a:r>
              <a:rPr lang="en-US" sz="2000" b="1" dirty="0">
                <a:solidFill>
                  <a:srgbClr val="0F498B"/>
                </a:solidFill>
                <a:latin typeface="Helvetica Neue" charset="0"/>
                <a:ea typeface="Helvetica Neue" charset="0"/>
                <a:cs typeface="Helvetica Neue" charset="0"/>
              </a:rPr>
              <a:t>It will send parents clear messages </a:t>
            </a:r>
            <a:r>
              <a:rPr lang="en-US" sz="2000" dirty="0">
                <a:solidFill>
                  <a:srgbClr val="0F498B"/>
                </a:solidFill>
                <a:latin typeface="Helvetica Neue" charset="0"/>
                <a:ea typeface="Helvetica Neue" charset="0"/>
                <a:cs typeface="Helvetica Neue" charset="0"/>
              </a:rPr>
              <a:t>that the quality of Montessori lies in the preparation of its teachers and will contribute to parental preference for programs with the most highly trained and skilled teachers.</a:t>
            </a:r>
          </a:p>
        </p:txBody>
      </p:sp>
    </p:spTree>
    <p:extLst>
      <p:ext uri="{BB962C8B-B14F-4D97-AF65-F5344CB8AC3E}">
        <p14:creationId xmlns:p14="http://schemas.microsoft.com/office/powerpoint/2010/main" val="1000615217"/>
      </p:ext>
    </p:extLst>
  </p:cSld>
  <p:clrMapOvr>
    <a:masterClrMapping/>
  </p:clrMapOvr>
  <p:transition spd="slow">
    <p:wipe/>
  </p:transition>
</p:sld>
</file>

<file path=ppt/theme/theme1.xml><?xml version="1.0" encoding="utf-8"?>
<a:theme xmlns:a="http://schemas.openxmlformats.org/drawingml/2006/main" name="Default - Title Slide">
  <a:themeElements>
    <a:clrScheme name="">
      <a:dk1>
        <a:srgbClr val="052754"/>
      </a:dk1>
      <a:lt1>
        <a:srgbClr val="FFFFFF"/>
      </a:lt1>
      <a:dk2>
        <a:srgbClr val="000000"/>
      </a:dk2>
      <a:lt2>
        <a:srgbClr val="808080"/>
      </a:lt2>
      <a:accent1>
        <a:srgbClr val="FFFFFF"/>
      </a:accent1>
      <a:accent2>
        <a:srgbClr val="333399"/>
      </a:accent2>
      <a:accent3>
        <a:srgbClr val="FFFFFF"/>
      </a:accent3>
      <a:accent4>
        <a:srgbClr val="032046"/>
      </a:accent4>
      <a:accent5>
        <a:srgbClr val="FFFFFF"/>
      </a:accent5>
      <a:accent6>
        <a:srgbClr val="2D2D8A"/>
      </a:accent6>
      <a:hlink>
        <a:srgbClr val="009999"/>
      </a:hlink>
      <a:folHlink>
        <a:srgbClr val="99CC00"/>
      </a:folHlink>
    </a:clrScheme>
    <a:fontScheme name="Default - Title Slide">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1871</TotalTime>
  <Words>1270</Words>
  <Application>Microsoft Macintosh PowerPoint</Application>
  <PresentationFormat>On-screen Show (4:3)</PresentationFormat>
  <Paragraphs>106</Paragraphs>
  <Slides>39</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ヒラギノ角ゴ ProN W3</vt:lpstr>
      <vt:lpstr>Arial</vt:lpstr>
      <vt:lpstr>Calibri</vt:lpstr>
      <vt:lpstr>Calibri Light</vt:lpstr>
      <vt:lpstr>Gill Sans</vt:lpstr>
      <vt:lpstr>Helvetica Light</vt:lpstr>
      <vt:lpstr>Helvetica Neue</vt:lpstr>
      <vt:lpstr>Default - Title Slide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Hershey</dc:creator>
  <cp:lastModifiedBy>Catherine Solomon</cp:lastModifiedBy>
  <cp:revision>172</cp:revision>
  <dcterms:created xsi:type="dcterms:W3CDTF">2017-09-14T15:11:34Z</dcterms:created>
  <dcterms:modified xsi:type="dcterms:W3CDTF">2018-11-05T17:10:00Z</dcterms:modified>
</cp:coreProperties>
</file>