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notesMasterIdLst>
    <p:notesMasterId r:id="rId31"/>
  </p:notesMasterIdLst>
  <p:sldIdLst>
    <p:sldId id="302" r:id="rId3"/>
    <p:sldId id="260" r:id="rId4"/>
    <p:sldId id="294" r:id="rId5"/>
    <p:sldId id="271" r:id="rId6"/>
    <p:sldId id="310" r:id="rId7"/>
    <p:sldId id="312" r:id="rId8"/>
    <p:sldId id="313" r:id="rId9"/>
    <p:sldId id="261" r:id="rId10"/>
    <p:sldId id="270" r:id="rId11"/>
    <p:sldId id="315" r:id="rId12"/>
    <p:sldId id="292" r:id="rId13"/>
    <p:sldId id="316" r:id="rId14"/>
    <p:sldId id="275" r:id="rId15"/>
    <p:sldId id="318" r:id="rId16"/>
    <p:sldId id="262" r:id="rId17"/>
    <p:sldId id="305" r:id="rId18"/>
    <p:sldId id="298" r:id="rId19"/>
    <p:sldId id="296" r:id="rId20"/>
    <p:sldId id="319" r:id="rId21"/>
    <p:sldId id="314" r:id="rId22"/>
    <p:sldId id="263" r:id="rId23"/>
    <p:sldId id="300" r:id="rId24"/>
    <p:sldId id="307" r:id="rId25"/>
    <p:sldId id="308" r:id="rId26"/>
    <p:sldId id="299" r:id="rId27"/>
    <p:sldId id="264" r:id="rId28"/>
    <p:sldId id="306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98B"/>
    <a:srgbClr val="39B4A8"/>
    <a:srgbClr val="F49200"/>
    <a:srgbClr val="D0007E"/>
    <a:srgbClr val="52AE30"/>
    <a:srgbClr val="555546"/>
    <a:srgbClr val="008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2"/>
    <p:restoredTop sz="89694"/>
  </p:normalViewPr>
  <p:slideViewPr>
    <p:cSldViewPr snapToGrid="0" snapToObjects="1">
      <p:cViewPr varScale="1">
        <p:scale>
          <a:sx n="155" d="100"/>
          <a:sy n="155" d="100"/>
        </p:scale>
        <p:origin x="1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39685-6E76-7743-A6DD-C5A0D8654407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7534-5966-7145-82D1-EC16ADEA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7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4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2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AMI%20Parent%20Outreach%20Presentation/links/bg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AMI%20Parent%20Outreach%20Presentation/links/logo-small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r:link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04" y="1536192"/>
            <a:ext cx="5682996" cy="532180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b="0" i="0" smtClean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pPr/>
              <a:t>‹#›</a:t>
            </a:fld>
            <a:endParaRPr lang="en-US" sz="900" b="0" i="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32667" y="6316552"/>
            <a:ext cx="4324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0" i="0" kern="1200" dirty="0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 Association Montessori </a:t>
            </a:r>
            <a:r>
              <a:rPr lang="en-US" sz="900" b="0" i="0" kern="1200" dirty="0" err="1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Internationale</a:t>
            </a:r>
            <a:r>
              <a:rPr lang="en-US" sz="900" b="0" i="0" kern="1200" dirty="0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 | </a:t>
            </a:r>
            <a:r>
              <a:rPr lang="en-US" sz="900" b="0" i="0" kern="1200" dirty="0" err="1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montessori-ami.org</a:t>
            </a:r>
            <a:endParaRPr lang="en-US" sz="900" b="0" i="0" kern="1200" dirty="0">
              <a:solidFill>
                <a:srgbClr val="0F498B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78699" y="6202837"/>
            <a:ext cx="81866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F498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6544-8909-5248-9344-2F0792A85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7"/>
            <a:ext cx="1943100" cy="3508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7"/>
            <a:ext cx="5676900" cy="350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4DC2-5116-6645-8E9B-B4571ACED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solidFill>
            <a:srgbClr val="BE5E2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3" name="Round Single Corner Rectangle 2"/>
          <p:cNvSpPr/>
          <p:nvPr userDrawn="1"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8F813-C757-4041-B8E0-5C9BB155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BCAE-E39D-9345-BBEE-6CAEDE4D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DD26-4FCD-6042-9711-D67195FF9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0DE05-FAEA-7842-BD7D-1436A823B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CA46-98DF-0B4E-B29E-A6EA4A2C1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3DA-299E-F247-8298-44E95A42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0D43-798C-8445-AA39-F76B9237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7"/>
            <a:ext cx="77724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67475"/>
            <a:ext cx="258762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A9AAF"/>
                </a:solidFill>
                <a:latin typeface="Arial"/>
                <a:ea typeface="Arial"/>
                <a:cs typeface="Arial"/>
                <a:sym typeface="Arial" charset="0"/>
              </a:defRPr>
            </a:lvl1pPr>
          </a:lstStyle>
          <a:p>
            <a:pPr>
              <a:defRPr/>
            </a:pPr>
            <a:fld id="{E0F7C14B-BC53-6940-9AE1-7A72902EB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itle-teachers.jpg" TargetMode="External"/><Relationship Id="rId7" Type="http://schemas.openxmlformats.org/officeDocument/2006/relationships/image" Target="file:////Users/peter/Dropbox%20(NC)/Artwork%20Files/ami/AMI%20Parent%20Outreach%20Presentation/links/logo-small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file:////Users/peter/Dropbox%20(NC)/Artwork%20Files/ami/AMI%20Parent%20Outreach%20Presentation/links/title.jpg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header-interaction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child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15-16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15-16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2-3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teacher-background-respect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teacher-background-respect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teacher-background-becometeacher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background-becometeacher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background-join-us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2-3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peter/Dropbox%20(NC)/Artwork%20Files/ami/AMI%20Parent%20Outreach%20Presentation/links/logo-small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background-training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teacher-background-trainin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44098"/>
            <a:ext cx="8686800" cy="6400800"/>
          </a:xfrm>
          <a:prstGeom prst="roundRect">
            <a:avLst>
              <a:gd name="adj" fmla="val 3390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4" r:link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Round Single Corner Rectangle 12"/>
          <p:cNvSpPr/>
          <p:nvPr/>
        </p:nvSpPr>
        <p:spPr bwMode="auto">
          <a:xfrm rot="5400000">
            <a:off x="89755" y="-89755"/>
            <a:ext cx="1828801" cy="2008315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8" y="398370"/>
            <a:ext cx="1266914" cy="1084842"/>
          </a:xfrm>
          <a:prstGeom prst="rect">
            <a:avLst/>
          </a:prstGeom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600770" y="2736475"/>
            <a:ext cx="7993552" cy="37200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 anchorCtr="0">
            <a:prstTxWarp prst="textNoShape">
              <a:avLst/>
            </a:prstTxWarp>
          </a:bodyPr>
          <a:lstStyle/>
          <a:p>
            <a:pPr defTabSz="914400"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AMI Teacher </a:t>
            </a:r>
            <a:br>
              <a:rPr lang="en-US" sz="5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5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Training:</a:t>
            </a:r>
          </a:p>
          <a:p>
            <a:pPr>
              <a:lnSpc>
                <a:spcPts val="4000"/>
              </a:lnSpc>
            </a:pPr>
            <a:r>
              <a:rPr lang="en-US" sz="3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You can transform lives </a:t>
            </a:r>
            <a:br>
              <a:rPr lang="en-US" sz="3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one child at a time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57330" y="5843912"/>
            <a:ext cx="7936992" cy="4663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 anchorCtr="0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sym typeface="Helvetica" charset="0"/>
              </a:rPr>
              <a:t>PRESENTED BY [TRAINING CENTER NAME]</a:t>
            </a:r>
          </a:p>
        </p:txBody>
      </p:sp>
    </p:spTree>
    <p:extLst>
      <p:ext uri="{BB962C8B-B14F-4D97-AF65-F5344CB8AC3E}">
        <p14:creationId xmlns:p14="http://schemas.microsoft.com/office/powerpoint/2010/main" val="29800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700" y="2690337"/>
            <a:ext cx="60706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You’ll learn how to personalize education for each child while moving all forward.</a:t>
            </a:r>
          </a:p>
        </p:txBody>
      </p:sp>
    </p:spTree>
    <p:extLst>
      <p:ext uri="{BB962C8B-B14F-4D97-AF65-F5344CB8AC3E}">
        <p14:creationId xmlns:p14="http://schemas.microsoft.com/office/powerpoint/2010/main" val="196516082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228600"/>
            <a:ext cx="8686800" cy="3160776"/>
          </a:xfrm>
          <a:prstGeom prst="roundRect">
            <a:avLst>
              <a:gd name="adj" fmla="val 5736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632" y="4109399"/>
            <a:ext cx="5888736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How to help all thrive in a hands-on, self-paced, collaborative, and</a:t>
            </a:r>
            <a:b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joyful classroom. </a:t>
            </a: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364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2459506"/>
            <a:ext cx="72644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How to guide a child’s independence, discovery, and skill-building capabilities while building greater connections to others and the world around them.</a:t>
            </a:r>
          </a:p>
        </p:txBody>
      </p:sp>
    </p:spTree>
    <p:extLst>
      <p:ext uri="{BB962C8B-B14F-4D97-AF65-F5344CB8AC3E}">
        <p14:creationId xmlns:p14="http://schemas.microsoft.com/office/powerpoint/2010/main" val="6892798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560" y="2459504"/>
            <a:ext cx="704088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[Training Center Name] breaks down what great teachers do intuitively into an intentional process you can master to practice education as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7969823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228600"/>
            <a:ext cx="8686800" cy="3160776"/>
          </a:xfrm>
          <a:prstGeom prst="roundRect">
            <a:avLst>
              <a:gd name="adj" fmla="val 5736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632" y="4109399"/>
            <a:ext cx="5888736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The children you guide find their path in life and are truly capable of creating a better world for themselves and others.</a:t>
            </a: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624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8296" y="2613392"/>
            <a:ext cx="4407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Helping you live to teach.</a:t>
            </a:r>
          </a:p>
        </p:txBody>
      </p:sp>
    </p:spTree>
    <p:extLst>
      <p:ext uri="{BB962C8B-B14F-4D97-AF65-F5344CB8AC3E}">
        <p14:creationId xmlns:p14="http://schemas.microsoft.com/office/powerpoint/2010/main" val="143049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0" y="2192096"/>
            <a:ext cx="67564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[Training Center Name]</a:t>
            </a:r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 is staffed by highly qualified AMI teacher trainers who ensure fidelity to the highest principles and practices of Montessori. </a:t>
            </a:r>
          </a:p>
        </p:txBody>
      </p:sp>
    </p:spTree>
    <p:extLst>
      <p:ext uri="{BB962C8B-B14F-4D97-AF65-F5344CB8AC3E}">
        <p14:creationId xmlns:p14="http://schemas.microsoft.com/office/powerpoint/2010/main" val="45676943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 t="71" b="-11545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2775297"/>
            <a:ext cx="54864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AMI teachers are in high demand </a:t>
            </a:r>
            <a:r>
              <a:rPr lang="en-US" sz="2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locally and globally</a:t>
            </a:r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5586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92096"/>
            <a:ext cx="59436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Your AMI teacher certification identifies you as the highest quality Montessori teacher—someone who is rigorously trained and highly skilled. </a:t>
            </a:r>
          </a:p>
        </p:txBody>
      </p:sp>
    </p:spTree>
    <p:extLst>
      <p:ext uri="{BB962C8B-B14F-4D97-AF65-F5344CB8AC3E}">
        <p14:creationId xmlns:p14="http://schemas.microsoft.com/office/powerpoint/2010/main" val="45606983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0" y="2422928"/>
            <a:ext cx="67564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You’ll receive real classroom training,</a:t>
            </a:r>
            <a:b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and the accreditation qualifies you</a:t>
            </a:r>
            <a:b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to teach across the nation and worldwide. </a:t>
            </a:r>
          </a:p>
        </p:txBody>
      </p:sp>
    </p:spTree>
    <p:extLst>
      <p:ext uri="{BB962C8B-B14F-4D97-AF65-F5344CB8AC3E}">
        <p14:creationId xmlns:p14="http://schemas.microsoft.com/office/powerpoint/2010/main" val="15961566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54024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Become the teacher you always wanted to be.</a:t>
            </a:r>
          </a:p>
        </p:txBody>
      </p:sp>
    </p:spTree>
    <p:extLst>
      <p:ext uri="{BB962C8B-B14F-4D97-AF65-F5344CB8AC3E}">
        <p14:creationId xmlns:p14="http://schemas.microsoft.com/office/powerpoint/2010/main" val="179355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52" y="2192096"/>
            <a:ext cx="6325496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There is greater demand for Montessori schools than there are teachers to fill positions—become an AMI trained Montessori teacher and you’ll always be able to teach. </a:t>
            </a:r>
          </a:p>
        </p:txBody>
      </p:sp>
    </p:spTree>
    <p:extLst>
      <p:ext uri="{BB962C8B-B14F-4D97-AF65-F5344CB8AC3E}">
        <p14:creationId xmlns:p14="http://schemas.microsoft.com/office/powerpoint/2010/main" val="163541973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1100" y="2228671"/>
            <a:ext cx="4241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A world of professional respect.</a:t>
            </a:r>
          </a:p>
        </p:txBody>
      </p:sp>
    </p:spTree>
    <p:extLst>
      <p:ext uri="{BB962C8B-B14F-4D97-AF65-F5344CB8AC3E}">
        <p14:creationId xmlns:p14="http://schemas.microsoft.com/office/powerpoint/2010/main" val="34456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 t="71" b="-11545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3496" y="1913523"/>
            <a:ext cx="5637008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Once in the classroom, you’ll find parents who respect you as a partner in making sure their child is morally, emotionally, behaviorally, and academically prepared for the real world. 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396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2653760"/>
            <a:ext cx="44704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 You’ll find students who are as interested in you as you are in them. </a:t>
            </a:r>
          </a:p>
        </p:txBody>
      </p:sp>
    </p:spTree>
    <p:extLst>
      <p:ext uri="{BB962C8B-B14F-4D97-AF65-F5344CB8AC3E}">
        <p14:creationId xmlns:p14="http://schemas.microsoft.com/office/powerpoint/2010/main" val="68193290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52" y="2422929"/>
            <a:ext cx="632549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And, you’ll find a school environment that is intentionally designed to help you be the best possible teacher and mentor.</a:t>
            </a:r>
          </a:p>
        </p:txBody>
      </p:sp>
    </p:spTree>
    <p:extLst>
      <p:ext uri="{BB962C8B-B14F-4D97-AF65-F5344CB8AC3E}">
        <p14:creationId xmlns:p14="http://schemas.microsoft.com/office/powerpoint/2010/main" val="92357361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7736" y="2775297"/>
            <a:ext cx="63685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Be the teacher you always wanted to be in the school of your dreams.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8490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500" y="2228671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Become an AMI certified teacher. </a:t>
            </a:r>
          </a:p>
        </p:txBody>
      </p:sp>
    </p:spTree>
    <p:extLst>
      <p:ext uri="{BB962C8B-B14F-4D97-AF65-F5344CB8AC3E}">
        <p14:creationId xmlns:p14="http://schemas.microsoft.com/office/powerpoint/2010/main" val="155485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52" y="1730431"/>
            <a:ext cx="6325496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[Training center name] </a:t>
            </a:r>
          </a:p>
          <a:p>
            <a:pPr algn="ctr"/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[Relevant training dates] </a:t>
            </a:r>
          </a:p>
          <a:p>
            <a:pPr algn="ctr"/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[Location]</a:t>
            </a:r>
          </a:p>
          <a:p>
            <a:pPr algn="ctr"/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[Contact]</a:t>
            </a:r>
          </a:p>
        </p:txBody>
      </p:sp>
    </p:spTree>
    <p:extLst>
      <p:ext uri="{BB962C8B-B14F-4D97-AF65-F5344CB8AC3E}">
        <p14:creationId xmlns:p14="http://schemas.microsoft.com/office/powerpoint/2010/main" val="3269267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5920" y="2998113"/>
            <a:ext cx="5852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Join us.</a:t>
            </a:r>
          </a:p>
        </p:txBody>
      </p:sp>
    </p:spTree>
    <p:extLst>
      <p:ext uri="{BB962C8B-B14F-4D97-AF65-F5344CB8AC3E}">
        <p14:creationId xmlns:p14="http://schemas.microsoft.com/office/powerpoint/2010/main" val="179155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 t="71" b="-11545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407049"/>
            <a:ext cx="594360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You already know it takes someone special like you to become an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AMI Montessori teacher. 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66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312" y="2521682"/>
            <a:ext cx="4151376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Someone who wants to support each child’s natural development. </a:t>
            </a:r>
            <a:endParaRPr lang="en-US" sz="3000" b="1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434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228600"/>
            <a:ext cx="8686800" cy="3160776"/>
          </a:xfrm>
          <a:prstGeom prst="roundRect">
            <a:avLst>
              <a:gd name="adj" fmla="val 5736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304" y="4109400"/>
            <a:ext cx="6565392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Someone who helps them build their capability to become a productive, fulfilled adult who contributes to a better world. </a:t>
            </a: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61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304" y="2459507"/>
            <a:ext cx="580339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Someone who is not content to just teach content, but intent on helping a child become a lifelong learner and doer. </a:t>
            </a:r>
          </a:p>
        </p:txBody>
      </p:sp>
    </p:spTree>
    <p:extLst>
      <p:ext uri="{BB962C8B-B14F-4D97-AF65-F5344CB8AC3E}">
        <p14:creationId xmlns:p14="http://schemas.microsoft.com/office/powerpoint/2010/main" val="82031701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216" y="2580613"/>
            <a:ext cx="492556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AMI Montessori training helps you become that teacher.</a:t>
            </a:r>
          </a:p>
        </p:txBody>
      </p:sp>
    </p:spTree>
    <p:extLst>
      <p:ext uri="{BB962C8B-B14F-4D97-AF65-F5344CB8AC3E}">
        <p14:creationId xmlns:p14="http://schemas.microsoft.com/office/powerpoint/2010/main" val="7079960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374" y="2413337"/>
            <a:ext cx="5981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AMI teacher training addresses </a:t>
            </a:r>
            <a:r>
              <a:rPr lang="en-US" sz="42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why</a:t>
            </a:r>
            <a:r>
              <a:rPr lang="en-US" sz="4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 you want to teach and shows you </a:t>
            </a:r>
            <a:r>
              <a:rPr lang="en-US" sz="42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how</a:t>
            </a:r>
            <a:r>
              <a:rPr lang="en-US" sz="4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51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 t="71" b="-11545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0918" y="2457183"/>
            <a:ext cx="656216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At [Training Center Name] you’ll receive intensive, hands-on Montessori training that moves you to greater impact by starting at the core of </a:t>
            </a:r>
            <a:r>
              <a:rPr lang="en-US" sz="25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transformational teaching.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624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- Title Slide">
  <a:themeElements>
    <a:clrScheme name="">
      <a:dk1>
        <a:srgbClr val="05275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32046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9" charset="0"/>
            <a:ea typeface="ヒラギノ角ゴ ProN W3" pitchFamily="-109" charset="-128"/>
            <a:cs typeface="ヒラギノ角ゴ ProN W3" pitchFamily="-109" charset="-128"/>
            <a:sym typeface="Gill San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9" charset="0"/>
            <a:ea typeface="ヒラギノ角ゴ ProN W3" pitchFamily="-109" charset="-128"/>
            <a:cs typeface="ヒラギノ角ゴ ProN W3" pitchFamily="-109" charset="-128"/>
            <a:sym typeface="Gill Sans" pitchFamily="-109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460</Words>
  <Application>Microsoft Macintosh PowerPoint</Application>
  <PresentationFormat>On-screen Show (4:3)</PresentationFormat>
  <Paragraphs>42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ヒラギノ角ゴ ProN W3</vt:lpstr>
      <vt:lpstr>Arial</vt:lpstr>
      <vt:lpstr>Calibri</vt:lpstr>
      <vt:lpstr>Calibri Light</vt:lpstr>
      <vt:lpstr>Gill Sans</vt:lpstr>
      <vt:lpstr>Helvetica</vt:lpstr>
      <vt:lpstr>Helvetica Neue</vt:lpstr>
      <vt:lpstr>Default - Title Slide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Hershey</dc:creator>
  <cp:lastModifiedBy>Catherine Solomon</cp:lastModifiedBy>
  <cp:revision>63</cp:revision>
  <dcterms:created xsi:type="dcterms:W3CDTF">2017-09-14T15:11:34Z</dcterms:created>
  <dcterms:modified xsi:type="dcterms:W3CDTF">2018-05-29T15:54:32Z</dcterms:modified>
</cp:coreProperties>
</file>