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  <p:sldMasterId id="2147483660" r:id="rId2"/>
  </p:sldMasterIdLst>
  <p:notesMasterIdLst>
    <p:notesMasterId r:id="rId34"/>
  </p:notesMasterIdLst>
  <p:sldIdLst>
    <p:sldId id="302" r:id="rId3"/>
    <p:sldId id="260" r:id="rId4"/>
    <p:sldId id="294" r:id="rId5"/>
    <p:sldId id="271" r:id="rId6"/>
    <p:sldId id="310" r:id="rId7"/>
    <p:sldId id="312" r:id="rId8"/>
    <p:sldId id="297" r:id="rId9"/>
    <p:sldId id="313" r:id="rId10"/>
    <p:sldId id="261" r:id="rId11"/>
    <p:sldId id="270" r:id="rId12"/>
    <p:sldId id="273" r:id="rId13"/>
    <p:sldId id="315" r:id="rId14"/>
    <p:sldId id="292" r:id="rId15"/>
    <p:sldId id="316" r:id="rId16"/>
    <p:sldId id="275" r:id="rId17"/>
    <p:sldId id="318" r:id="rId18"/>
    <p:sldId id="262" r:id="rId19"/>
    <p:sldId id="298" r:id="rId20"/>
    <p:sldId id="296" r:id="rId21"/>
    <p:sldId id="314" r:id="rId22"/>
    <p:sldId id="263" r:id="rId23"/>
    <p:sldId id="300" r:id="rId24"/>
    <p:sldId id="307" r:id="rId25"/>
    <p:sldId id="308" r:id="rId26"/>
    <p:sldId id="264" r:id="rId27"/>
    <p:sldId id="299" r:id="rId28"/>
    <p:sldId id="305" r:id="rId29"/>
    <p:sldId id="319" r:id="rId30"/>
    <p:sldId id="309" r:id="rId31"/>
    <p:sldId id="306" r:id="rId32"/>
    <p:sldId id="265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498B"/>
    <a:srgbClr val="39B4A8"/>
    <a:srgbClr val="F49200"/>
    <a:srgbClr val="D0007E"/>
    <a:srgbClr val="52AE30"/>
    <a:srgbClr val="555546"/>
    <a:srgbClr val="0084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39"/>
    <p:restoredTop sz="89694"/>
  </p:normalViewPr>
  <p:slideViewPr>
    <p:cSldViewPr snapToGrid="0" snapToObjects="1">
      <p:cViewPr varScale="1">
        <p:scale>
          <a:sx n="155" d="100"/>
          <a:sy n="155" d="100"/>
        </p:scale>
        <p:origin x="180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939685-6E76-7743-A6DD-C5A0D8654407}" type="datetimeFigureOut">
              <a:rPr lang="en-US" smtClean="0"/>
              <a:t>5/29/18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3A7534-5966-7145-82D1-EC16ADEA4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672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A7534-5966-7145-82D1-EC16ADEA4C2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5768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Certification allows you to work as a Montessori teacher anywhere across the country and around the world.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A7534-5966-7145-82D1-EC16ADEA4C2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3483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A7534-5966-7145-82D1-EC16ADEA4C2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4843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A7534-5966-7145-82D1-EC16ADEA4C2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7870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A7534-5966-7145-82D1-EC16ADEA4C2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425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file:////Users/peter/Dropbox%20(NC)/Artwork%20Files/ami/AMI%20Parent%20Outreach%20Presentation/links/bg.jpg" TargetMode="External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file:////Users/peter/Dropbox%20(NC)/Artwork%20Files/ami/AMI%20Parent%20Outreach%20Presentation/links/logo-small.png" TargetMode="Externa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file:////Users/peter/Dropbox%20(NC)/Artwork%20Files/ami/AMI%20Parent%20Outreach%20Presentation/links/logo-small.png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r:link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1004" y="1536192"/>
            <a:ext cx="5682996" cy="5321808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401216" y="6316552"/>
            <a:ext cx="1600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2FF2AFB-3C31-B049-9852-FC04B6B1FCB8}" type="slidenum">
              <a:rPr lang="en-US" sz="900" b="0" i="0" smtClean="0">
                <a:solidFill>
                  <a:srgbClr val="0F498B"/>
                </a:solidFill>
                <a:latin typeface="Helvetica Neue" charset="0"/>
                <a:ea typeface="Helvetica Neue" charset="0"/>
                <a:cs typeface="Helvetica Neue" charset="0"/>
              </a:rPr>
              <a:pPr/>
              <a:t>‹#›</a:t>
            </a:fld>
            <a:endParaRPr lang="en-US" sz="900" b="0" i="0" dirty="0">
              <a:solidFill>
                <a:srgbClr val="0F498B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16" y="355338"/>
            <a:ext cx="1088219" cy="931828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4432667" y="6316552"/>
            <a:ext cx="432483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0" i="0" kern="1200" dirty="0">
                <a:solidFill>
                  <a:srgbClr val="0F498B"/>
                </a:solidFill>
                <a:effectLst/>
                <a:latin typeface="Helvetica Neue" charset="0"/>
                <a:ea typeface="Helvetica Neue" charset="0"/>
                <a:cs typeface="Helvetica Neue" charset="0"/>
              </a:rPr>
              <a:t> Association Montessori </a:t>
            </a:r>
            <a:r>
              <a:rPr lang="en-US" sz="900" b="0" i="0" kern="1200" dirty="0" err="1">
                <a:solidFill>
                  <a:srgbClr val="0F498B"/>
                </a:solidFill>
                <a:effectLst/>
                <a:latin typeface="Helvetica Neue" charset="0"/>
                <a:ea typeface="Helvetica Neue" charset="0"/>
                <a:cs typeface="Helvetica Neue" charset="0"/>
              </a:rPr>
              <a:t>Internationale</a:t>
            </a:r>
            <a:r>
              <a:rPr lang="en-US" sz="900" b="0" i="0" kern="1200" dirty="0">
                <a:solidFill>
                  <a:srgbClr val="0F498B"/>
                </a:solidFill>
                <a:effectLst/>
                <a:latin typeface="Helvetica Neue" charset="0"/>
                <a:ea typeface="Helvetica Neue" charset="0"/>
                <a:cs typeface="Helvetica Neue" charset="0"/>
              </a:rPr>
              <a:t> | </a:t>
            </a:r>
            <a:r>
              <a:rPr lang="en-US" sz="900" b="0" i="0" kern="1200" dirty="0" err="1">
                <a:solidFill>
                  <a:srgbClr val="0F498B"/>
                </a:solidFill>
                <a:effectLst/>
                <a:latin typeface="Helvetica Neue" charset="0"/>
                <a:ea typeface="Helvetica Neue" charset="0"/>
                <a:cs typeface="Helvetica Neue" charset="0"/>
              </a:rPr>
              <a:t>montessori-ami.org</a:t>
            </a:r>
            <a:endParaRPr lang="en-US" sz="900" b="0" i="0" kern="1200" dirty="0">
              <a:solidFill>
                <a:srgbClr val="0F498B"/>
              </a:solidFill>
              <a:effectLst/>
              <a:latin typeface="Helvetica Neue" charset="0"/>
              <a:ea typeface="Helvetica Neue" charset="0"/>
              <a:cs typeface="Helvetica Neue" charset="0"/>
            </a:endParaRPr>
          </a:p>
        </p:txBody>
      </p:sp>
      <p:cxnSp>
        <p:nvCxnSpPr>
          <p:cNvPr id="8" name="Straight Connector 7"/>
          <p:cNvCxnSpPr/>
          <p:nvPr userDrawn="1"/>
        </p:nvCxnSpPr>
        <p:spPr bwMode="auto">
          <a:xfrm>
            <a:off x="478699" y="6202837"/>
            <a:ext cx="8186603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F498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E76544-8909-5248-9344-2F0792A856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130427"/>
            <a:ext cx="1943100" cy="35083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30427"/>
            <a:ext cx="5676900" cy="35083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E74DC2-5116-6645-8E9B-B4571ACED3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8509BF3-1FF6-6445-82AD-09F2BAAE616F}" type="datetimeFigureOut">
              <a:rPr lang="en-US" smtClean="0"/>
              <a:t>5/29/18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00DC7-CAC2-BE45-898C-01B7CC99A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302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09BF3-1FF6-6445-82AD-09F2BAAE616F}" type="datetimeFigureOut">
              <a:rPr lang="en-US" smtClean="0"/>
              <a:t>5/29/18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00DC7-CAC2-BE45-898C-01B7CC99A4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09BF3-1FF6-6445-82AD-09F2BAAE616F}" type="datetimeFigureOut">
              <a:rPr lang="en-US" smtClean="0"/>
              <a:t>5/29/18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00DC7-CAC2-BE45-898C-01B7CC99A4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09BF3-1FF6-6445-82AD-09F2BAAE616F}" type="datetimeFigureOut">
              <a:rPr lang="en-US" smtClean="0"/>
              <a:t>5/29/18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00DC7-CAC2-BE45-898C-01B7CC99A4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09BF3-1FF6-6445-82AD-09F2BAAE616F}" type="datetimeFigureOut">
              <a:rPr lang="en-US" smtClean="0"/>
              <a:t>5/29/18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00DC7-CAC2-BE45-898C-01B7CC99A4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09BF3-1FF6-6445-82AD-09F2BAAE616F}" type="datetimeFigureOut">
              <a:rPr lang="en-US" smtClean="0"/>
              <a:t>5/29/18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00DC7-CAC2-BE45-898C-01B7CC99A4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09BF3-1FF6-6445-82AD-09F2BAAE616F}" type="datetimeFigureOut">
              <a:rPr lang="en-US" smtClean="0"/>
              <a:t>5/29/18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00DC7-CAC2-BE45-898C-01B7CC99A4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09BF3-1FF6-6445-82AD-09F2BAAE616F}" type="datetimeFigureOut">
              <a:rPr lang="en-US" smtClean="0"/>
              <a:t>5/29/18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00DC7-CAC2-BE45-898C-01B7CC99A4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 bwMode="auto">
          <a:xfrm>
            <a:off x="228600" y="228600"/>
            <a:ext cx="8686800" cy="6400800"/>
          </a:xfrm>
          <a:prstGeom prst="roundRect">
            <a:avLst>
              <a:gd name="adj" fmla="val 3422"/>
            </a:avLst>
          </a:prstGeom>
          <a:solidFill>
            <a:srgbClr val="BE5E2C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itchFamily="-109" charset="0"/>
              <a:ea typeface="ヒラギノ角ゴ ProN W3" pitchFamily="-109" charset="-128"/>
              <a:cs typeface="ヒラギノ角ゴ ProN W3" pitchFamily="-109" charset="-128"/>
              <a:sym typeface="Gill Sans" pitchFamily="-109" charset="0"/>
            </a:endParaRPr>
          </a:p>
        </p:txBody>
      </p:sp>
      <p:sp>
        <p:nvSpPr>
          <p:cNvPr id="3" name="Round Single Corner Rectangle 2"/>
          <p:cNvSpPr/>
          <p:nvPr userDrawn="1"/>
        </p:nvSpPr>
        <p:spPr bwMode="auto">
          <a:xfrm rot="5400000">
            <a:off x="75413" y="-75414"/>
            <a:ext cx="1536569" cy="1687398"/>
          </a:xfrm>
          <a:prstGeom prst="round1Rect">
            <a:avLst/>
          </a:prstGeom>
          <a:solidFill>
            <a:schemeClr val="accent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itchFamily="-109" charset="0"/>
              <a:ea typeface="ヒラギノ角ゴ ProN W3" pitchFamily="-109" charset="-128"/>
              <a:cs typeface="ヒラギノ角ゴ ProN W3" pitchFamily="-109" charset="-128"/>
              <a:sym typeface="Gill Sans" pitchFamily="-109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16" y="355338"/>
            <a:ext cx="1088219" cy="931828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09BF3-1FF6-6445-82AD-09F2BAAE616F}" type="datetimeFigureOut">
              <a:rPr lang="en-US" smtClean="0"/>
              <a:t>5/29/18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00DC7-CAC2-BE45-898C-01B7CC99A4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09BF3-1FF6-6445-82AD-09F2BAAE616F}" type="datetimeFigureOut">
              <a:rPr lang="en-US" smtClean="0"/>
              <a:t>5/29/18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00DC7-CAC2-BE45-898C-01B7CC99A4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09BF3-1FF6-6445-82AD-09F2BAAE616F}" type="datetimeFigureOut">
              <a:rPr lang="en-US" smtClean="0"/>
              <a:t>5/29/18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00DC7-CAC2-BE45-898C-01B7CC99A4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09BF3-1FF6-6445-82AD-09F2BAAE616F}" type="datetimeFigureOut">
              <a:rPr lang="en-US" smtClean="0"/>
              <a:t>5/29/18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00DC7-CAC2-BE45-898C-01B7CC99A4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48F813-C757-4041-B8E0-5C9BB1550B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3886200"/>
            <a:ext cx="3124200" cy="1752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886200"/>
            <a:ext cx="3124200" cy="1752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2FBCAE-E39D-9345-BBEE-6CAEDE4D42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F6DD26-4FCD-6042-9711-D67195FF94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F0DE05-FAEA-7842-BD7D-1436A823BF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BECA46-98DF-0B4E-B29E-A6EA4A2C10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9E63DA-299E-F247-8298-44E95A42EE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Arial" pitchFamily="-109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4A0D43-798C-8445-AA39-F76B92373C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130427"/>
            <a:ext cx="7772400" cy="1470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Arial" charset="0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Arial" charset="0"/>
              </a:rPr>
              <a:t>Click to edit Master text styles</a:t>
            </a:r>
          </a:p>
          <a:p>
            <a:pPr lvl="1"/>
            <a:r>
              <a:rPr lang="en-US" dirty="0">
                <a:sym typeface="Arial" charset="0"/>
              </a:rPr>
              <a:t>Second level</a:t>
            </a:r>
          </a:p>
          <a:p>
            <a:pPr lvl="2"/>
            <a:r>
              <a:rPr lang="en-US" dirty="0">
                <a:sym typeface="Arial" charset="0"/>
              </a:rPr>
              <a:t>Third level</a:t>
            </a:r>
          </a:p>
          <a:p>
            <a:pPr lvl="3"/>
            <a:r>
              <a:rPr lang="en-US" dirty="0">
                <a:sym typeface="Arial" charset="0"/>
              </a:rPr>
              <a:t>Fourth level</a:t>
            </a:r>
          </a:p>
          <a:p>
            <a:pPr lvl="4"/>
            <a:r>
              <a:rPr lang="en-US" dirty="0">
                <a:sym typeface="Arial" charset="0"/>
              </a:rPr>
              <a:t>Fifth level</a:t>
            </a:r>
          </a:p>
        </p:txBody>
      </p:sp>
      <p:sp>
        <p:nvSpPr>
          <p:cNvPr id="2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8428038" y="6467475"/>
            <a:ext cx="258762" cy="254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A9AAF"/>
                </a:solidFill>
                <a:latin typeface="Arial"/>
                <a:ea typeface="Arial"/>
                <a:cs typeface="Arial"/>
                <a:sym typeface="Arial" charset="0"/>
              </a:defRPr>
            </a:lvl1pPr>
          </a:lstStyle>
          <a:p>
            <a:pPr>
              <a:defRPr/>
            </a:pPr>
            <a:fld id="{E0F7C14B-BC53-6940-9AE1-7A72902EB9C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773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ransition spd="slow">
    <p:wip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/>
          <a:ea typeface="+mj-ea"/>
          <a:cs typeface="+mj-cs"/>
          <a:sym typeface="Arial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09" charset="0"/>
          <a:ea typeface="ヒラギノ角ゴ ProN W3" pitchFamily="-109" charset="-128"/>
          <a:cs typeface="ヒラギノ角ゴ ProN W3" pitchFamily="-109" charset="-128"/>
          <a:sym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09" charset="0"/>
          <a:ea typeface="ヒラギノ角ゴ ProN W3" pitchFamily="-109" charset="-128"/>
          <a:cs typeface="ヒラギノ角ゴ ProN W3" pitchFamily="-109" charset="-128"/>
          <a:sym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09" charset="0"/>
          <a:ea typeface="ヒラギノ角ゴ ProN W3" pitchFamily="-109" charset="-128"/>
          <a:cs typeface="ヒラギノ角ゴ ProN W3" pitchFamily="-109" charset="-128"/>
          <a:sym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09" charset="0"/>
          <a:ea typeface="ヒラギノ角ゴ ProN W3" pitchFamily="-109" charset="-128"/>
          <a:cs typeface="ヒラギノ角ゴ ProN W3" pitchFamily="-109" charset="-128"/>
          <a:sym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09" charset="0"/>
          <a:ea typeface="ヒラギノ角ゴ ProN W3" pitchFamily="-109" charset="-128"/>
          <a:cs typeface="ヒラギノ角ゴ ProN W3" pitchFamily="-109" charset="-128"/>
          <a:sym typeface="Arial" pitchFamily="-109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09" charset="0"/>
          <a:ea typeface="ヒラギノ角ゴ ProN W3" pitchFamily="-109" charset="-128"/>
          <a:cs typeface="ヒラギノ角ゴ ProN W3" pitchFamily="-109" charset="-128"/>
          <a:sym typeface="Arial" pitchFamily="-109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09" charset="0"/>
          <a:ea typeface="ヒラギノ角ゴ ProN W3" pitchFamily="-109" charset="-128"/>
          <a:cs typeface="ヒラギノ角ゴ ProN W3" pitchFamily="-109" charset="-128"/>
          <a:sym typeface="Arial" pitchFamily="-109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09" charset="0"/>
          <a:ea typeface="ヒラギノ角ゴ ProN W3" pitchFamily="-109" charset="-128"/>
          <a:cs typeface="ヒラギノ角ゴ ProN W3" pitchFamily="-109" charset="-128"/>
          <a:sym typeface="Arial" pitchFamily="-109" charset="0"/>
        </a:defRPr>
      </a:lvl9pPr>
    </p:titleStyle>
    <p:bodyStyle>
      <a:lvl1pPr marL="342900" indent="-342900" algn="ctr" rtl="0" eaLnBrk="0" fontAlgn="base" hangingPunct="0">
        <a:spcBef>
          <a:spcPts val="800"/>
        </a:spcBef>
        <a:spcAft>
          <a:spcPct val="0"/>
        </a:spcAft>
        <a:defRPr sz="3200">
          <a:solidFill>
            <a:srgbClr val="8A9AAF"/>
          </a:solidFill>
          <a:latin typeface="Arial"/>
          <a:ea typeface="+mn-ea"/>
          <a:cs typeface="+mn-cs"/>
          <a:sym typeface="Arial" charset="0"/>
        </a:defRPr>
      </a:lvl1pPr>
      <a:lvl2pPr marL="419100" indent="38100" algn="ctr" rtl="0" eaLnBrk="0" fontAlgn="base" hangingPunct="0">
        <a:spcBef>
          <a:spcPts val="700"/>
        </a:spcBef>
        <a:spcAft>
          <a:spcPct val="0"/>
        </a:spcAft>
        <a:defRPr sz="2800">
          <a:solidFill>
            <a:srgbClr val="8A9AAF"/>
          </a:solidFill>
          <a:latin typeface="Arial"/>
          <a:ea typeface="+mn-ea"/>
          <a:cs typeface="+mn-cs"/>
          <a:sym typeface="Arial" charset="0"/>
        </a:defRPr>
      </a:lvl2pPr>
      <a:lvl3pPr marL="876300" indent="38100" algn="ctr" rtl="0" eaLnBrk="0" fontAlgn="base" hangingPunct="0">
        <a:spcBef>
          <a:spcPts val="600"/>
        </a:spcBef>
        <a:spcAft>
          <a:spcPct val="0"/>
        </a:spcAft>
        <a:defRPr sz="2400">
          <a:solidFill>
            <a:srgbClr val="8A9AAF"/>
          </a:solidFill>
          <a:latin typeface="Arial"/>
          <a:ea typeface="+mn-ea"/>
          <a:cs typeface="+mn-cs"/>
          <a:sym typeface="Arial" charset="0"/>
        </a:defRPr>
      </a:lvl3pPr>
      <a:lvl4pPr marL="1333500" indent="38100" algn="ctr" rtl="0" eaLnBrk="0" fontAlgn="base" hangingPunct="0">
        <a:spcBef>
          <a:spcPts val="500"/>
        </a:spcBef>
        <a:spcAft>
          <a:spcPct val="0"/>
        </a:spcAft>
        <a:defRPr sz="2000">
          <a:solidFill>
            <a:srgbClr val="8A9AAF"/>
          </a:solidFill>
          <a:latin typeface="Arial"/>
          <a:ea typeface="+mn-ea"/>
          <a:cs typeface="+mn-cs"/>
          <a:sym typeface="Arial" charset="0"/>
        </a:defRPr>
      </a:lvl4pPr>
      <a:lvl5pPr marL="1790700" indent="38100" algn="ctr" rtl="0" eaLnBrk="0" fontAlgn="base" hangingPunct="0">
        <a:spcBef>
          <a:spcPts val="500"/>
        </a:spcBef>
        <a:spcAft>
          <a:spcPct val="0"/>
        </a:spcAft>
        <a:defRPr sz="2000">
          <a:solidFill>
            <a:srgbClr val="8A9AAF"/>
          </a:solidFill>
          <a:latin typeface="Arial"/>
          <a:ea typeface="+mn-ea"/>
          <a:cs typeface="+mn-cs"/>
          <a:sym typeface="Arial" charset="0"/>
        </a:defRPr>
      </a:lvl5pPr>
      <a:lvl6pPr marL="2247900" algn="ctr" rtl="0" fontAlgn="base">
        <a:spcBef>
          <a:spcPts val="500"/>
        </a:spcBef>
        <a:spcAft>
          <a:spcPct val="0"/>
        </a:spcAft>
        <a:defRPr sz="2000">
          <a:solidFill>
            <a:srgbClr val="8A9AAF"/>
          </a:solidFill>
          <a:latin typeface="+mn-lt"/>
          <a:ea typeface="+mn-ea"/>
          <a:cs typeface="+mn-cs"/>
          <a:sym typeface="Arial" pitchFamily="-109" charset="0"/>
        </a:defRPr>
      </a:lvl6pPr>
      <a:lvl7pPr marL="2705100" algn="ctr" rtl="0" fontAlgn="base">
        <a:spcBef>
          <a:spcPts val="500"/>
        </a:spcBef>
        <a:spcAft>
          <a:spcPct val="0"/>
        </a:spcAft>
        <a:defRPr sz="2000">
          <a:solidFill>
            <a:srgbClr val="8A9AAF"/>
          </a:solidFill>
          <a:latin typeface="+mn-lt"/>
          <a:ea typeface="+mn-ea"/>
          <a:cs typeface="+mn-cs"/>
          <a:sym typeface="Arial" pitchFamily="-109" charset="0"/>
        </a:defRPr>
      </a:lvl7pPr>
      <a:lvl8pPr marL="3162300" algn="ctr" rtl="0" fontAlgn="base">
        <a:spcBef>
          <a:spcPts val="500"/>
        </a:spcBef>
        <a:spcAft>
          <a:spcPct val="0"/>
        </a:spcAft>
        <a:defRPr sz="2000">
          <a:solidFill>
            <a:srgbClr val="8A9AAF"/>
          </a:solidFill>
          <a:latin typeface="+mn-lt"/>
          <a:ea typeface="+mn-ea"/>
          <a:cs typeface="+mn-cs"/>
          <a:sym typeface="Arial" pitchFamily="-109" charset="0"/>
        </a:defRPr>
      </a:lvl8pPr>
      <a:lvl9pPr marL="3619500" algn="ctr" rtl="0" fontAlgn="base">
        <a:spcBef>
          <a:spcPts val="500"/>
        </a:spcBef>
        <a:spcAft>
          <a:spcPct val="0"/>
        </a:spcAft>
        <a:defRPr sz="2000">
          <a:solidFill>
            <a:srgbClr val="8A9AAF"/>
          </a:solidFill>
          <a:latin typeface="+mn-lt"/>
          <a:ea typeface="+mn-ea"/>
          <a:cs typeface="+mn-cs"/>
          <a:sym typeface="Arial" pitchFamily="-109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509BF3-1FF6-6445-82AD-09F2BAAE616F}" type="datetimeFigureOut">
              <a:rPr lang="en-US" smtClean="0"/>
              <a:t>5/29/18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600DC7-CAC2-BE45-898C-01B7CC99A4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317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file:////Users/peter/Dropbox%20(NC)/Artwork%20Files/ami/Presentations/2018/links/title-teachers.jpg" TargetMode="External"/><Relationship Id="rId7" Type="http://schemas.openxmlformats.org/officeDocument/2006/relationships/image" Target="file:////Users/peter/Dropbox%20(NC)/Artwork%20Files/ami/AMI%20Parent%20Outreach%20Presentation/links/logo-small.pn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file:////Users/peter/Dropbox%20(NC)/Artwork%20Files/ami/AMI%20Parent%20Outreach%20Presentation/links/title.jpg" TargetMode="Externa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file:////Users/peter/Dropbox%20(NC)/Artwork%20Files/ami/AMI%20Parent%20Outreach%20Presentation/links/logo-small.png" TargetMode="External"/><Relationship Id="rId5" Type="http://schemas.openxmlformats.org/officeDocument/2006/relationships/image" Target="../media/image2.png"/><Relationship Id="rId4" Type="http://schemas.openxmlformats.org/officeDocument/2006/relationships/image" Target="file:////Users/peter/Dropbox%20(NC)/Artwork%20Files/ami/Presentations/2018/links/teacher-background-training.jpg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file:////Users/peter/Dropbox%20(NC)/Artwork%20Files/ami/Presentations/2018/links/teacher-header-interaction.jpg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5" Type="http://schemas.openxmlformats.org/officeDocument/2006/relationships/image" Target="file:////Users/peter/Dropbox%20(NC)/Artwork%20Files/ami/AMI%20Parent%20Outreach%20Presentation/links/logo-small.png" TargetMode="Externa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file:////Users/peter/Dropbox%20(NC)/Artwork%20Files/ami/Presentations/2018/links/child.jpg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5" Type="http://schemas.openxmlformats.org/officeDocument/2006/relationships/image" Target="file:////Users/peter/Dropbox%20(NC)/Artwork%20Files/ami/AMI%20Parent%20Outreach%20Presentation/links/logo-small.png" TargetMode="Externa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file:////Users/peter/Dropbox%20(NC)/Artwork%20Files/ami/Presentations/2018/links/15-16.jpg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3.xml"/><Relationship Id="rId5" Type="http://schemas.openxmlformats.org/officeDocument/2006/relationships/image" Target="file:////Users/peter/Dropbox%20(NC)/Artwork%20Files/ami/AMI%20Parent%20Outreach%20Presentation/links/logo-small.png" TargetMode="Externa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file:////Users/peter/Dropbox%20(NC)/Artwork%20Files/ami/AMI%20Parent%20Outreach%20Presentation/links/logo-small.png" TargetMode="External"/><Relationship Id="rId5" Type="http://schemas.openxmlformats.org/officeDocument/2006/relationships/image" Target="../media/image2.png"/><Relationship Id="rId4" Type="http://schemas.openxmlformats.org/officeDocument/2006/relationships/image" Target="file:////Users/peter/Dropbox%20(NC)/Artwork%20Files/ami/Presentations/2018/links/15-16.jpg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file:////Users/peter/Dropbox%20(NC)/Artwork%20Files/ami/Presentations/2018/links/2-3.jpg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Relationship Id="rId5" Type="http://schemas.openxmlformats.org/officeDocument/2006/relationships/image" Target="file:////Users/peter/Dropbox%20(NC)/Artwork%20Files/ami/AMI%20Parent%20Outreach%20Presentation/links/logo-small.png" TargetMode="Externa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file:////Users/peter/Dropbox%20(NC)/Artwork%20Files/ami/AMI%20Parent%20Outreach%20Presentation/links/logo-small.png" TargetMode="External"/><Relationship Id="rId5" Type="http://schemas.openxmlformats.org/officeDocument/2006/relationships/image" Target="../media/image2.png"/><Relationship Id="rId4" Type="http://schemas.openxmlformats.org/officeDocument/2006/relationships/image" Target="file:////Users/peter/Dropbox%20(NC)/Artwork%20Files/ami/Presentations/2018/links/teacher-background-respect.jpg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file:////Users/peter/Dropbox%20(NC)/Artwork%20Files/ami/AMI%20Parent%20Outreach%20Presentation/links/logo-small.png" TargetMode="External"/><Relationship Id="rId5" Type="http://schemas.openxmlformats.org/officeDocument/2006/relationships/image" Target="../media/image2.png"/><Relationship Id="rId4" Type="http://schemas.openxmlformats.org/officeDocument/2006/relationships/image" Target="file:////Users/peter/Dropbox%20(NC)/Artwork%20Files/ami/Presentations/2018/links/teacher-background-respect.jpg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file:////Users/peter/Dropbox%20(NC)/Artwork%20Files/ami/Presentations/2018/links/teacher-background-becometeacher.jpg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Relationship Id="rId5" Type="http://schemas.openxmlformats.org/officeDocument/2006/relationships/image" Target="file:////Users/peter/Dropbox%20(NC)/Artwork%20Files/ami/AMI%20Parent%20Outreach%20Presentation/links/logo-small.png" TargetMode="External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file:////Users/peter/Dropbox%20(NC)/Artwork%20Files/ami/AMI%20Parent%20Outreach%20Presentation/links/logo-small.png" TargetMode="External"/><Relationship Id="rId5" Type="http://schemas.openxmlformats.org/officeDocument/2006/relationships/image" Target="../media/image2.png"/><Relationship Id="rId4" Type="http://schemas.openxmlformats.org/officeDocument/2006/relationships/image" Target="file:////Users/peter/Dropbox%20(NC)/Artwork%20Files/ami/Presentations/2018/links/teacher-background-becometeacher.jpg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montessori-ami.org/training-centres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file:////Users/peter/Dropbox%20(NC)/Artwork%20Files/ami/Presentations/2018/links/2-3.jpg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5" Type="http://schemas.openxmlformats.org/officeDocument/2006/relationships/image" Target="file:////Users/peter/Dropbox%20(NC)/Artwork%20Files/ami/AMI%20Parent%20Outreach%20Presentation/links/logo-small.png" TargetMode="Externa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file:////Users/peter/Dropbox%20(NC)/Artwork%20Files/ami/Presentations/2018/links/Teacher-background-join-us.jpg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3.xml"/><Relationship Id="rId5" Type="http://schemas.openxmlformats.org/officeDocument/2006/relationships/image" Target="file:////Users/peter/Dropbox%20(NC)/Artwork%20Files/ami/AMI%20Parent%20Outreach%20Presentation/links/logo-small.png" TargetMode="Externa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file:////Users/peter/Dropbox%20(NC)/Artwork%20Files/ami/AMI%20Parent%20Outreach%20Presentation/links/logo-small.png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openxmlformats.org/officeDocument/2006/relationships/image" Target="file:////Users/peter/Dropbox%20(NC)/Artwork%20Files/ami/AMI%20Parent%20Outreach%20Presentation/links/logo-small.png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file:////Users/peter/Dropbox%20(NC)/Artwork%20Files/ami/Presentations/2018/links/teacher-background-training.jpg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Relationship Id="rId5" Type="http://schemas.openxmlformats.org/officeDocument/2006/relationships/image" Target="file:////Users/peter/Dropbox%20(NC)/Artwork%20Files/ami/AMI%20Parent%20Outreach%20Presentation/links/logo-small.png" TargetMode="Externa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44098"/>
            <a:ext cx="8686800" cy="6400800"/>
          </a:xfrm>
          <a:prstGeom prst="roundRect">
            <a:avLst>
              <a:gd name="adj" fmla="val 3390"/>
            </a:avLst>
          </a:prstGeom>
          <a:blipFill dpi="0" rotWithShape="1">
            <a:blip r:embed="rId2" r:link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blipFill dpi="0" rotWithShape="1">
                <a:blip r:embed="rId4" r:link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  <p:sp>
        <p:nvSpPr>
          <p:cNvPr id="13" name="Round Single Corner Rectangle 12"/>
          <p:cNvSpPr/>
          <p:nvPr/>
        </p:nvSpPr>
        <p:spPr bwMode="auto">
          <a:xfrm rot="5400000">
            <a:off x="89755" y="-89755"/>
            <a:ext cx="1828801" cy="2008315"/>
          </a:xfrm>
          <a:prstGeom prst="round1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itchFamily="-109" charset="0"/>
              <a:ea typeface="ヒラギノ角ゴ ProN W3" pitchFamily="-109" charset="-128"/>
              <a:cs typeface="ヒラギノ角ゴ ProN W3" pitchFamily="-109" charset="-128"/>
              <a:sym typeface="Gill Sans" pitchFamily="-109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458" y="398370"/>
            <a:ext cx="1266914" cy="1084842"/>
          </a:xfrm>
          <a:prstGeom prst="rect">
            <a:avLst/>
          </a:prstGeom>
        </p:spPr>
      </p:pic>
      <p:sp>
        <p:nvSpPr>
          <p:cNvPr id="7" name="AutoShape 5"/>
          <p:cNvSpPr>
            <a:spLocks/>
          </p:cNvSpPr>
          <p:nvPr/>
        </p:nvSpPr>
        <p:spPr bwMode="auto">
          <a:xfrm>
            <a:off x="600770" y="2736475"/>
            <a:ext cx="7993552" cy="372008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0" tIns="0" rIns="0" bIns="0" anchor="ctr" anchorCtr="0">
            <a:prstTxWarp prst="textNoShape">
              <a:avLst/>
            </a:prstTxWarp>
          </a:bodyPr>
          <a:lstStyle/>
          <a:p>
            <a:pPr defTabSz="914400">
              <a:lnSpc>
                <a:spcPts val="45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000" b="1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AMI Teacher </a:t>
            </a:r>
            <a:br>
              <a:rPr lang="en-US" sz="5000" b="1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</a:br>
            <a:r>
              <a:rPr lang="en-US" sz="5000" b="1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Certification:</a:t>
            </a:r>
          </a:p>
          <a:p>
            <a:pPr>
              <a:lnSpc>
                <a:spcPts val="4000"/>
              </a:lnSpc>
            </a:pPr>
            <a:r>
              <a:rPr lang="en-US" sz="3800" b="1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Transforming lives </a:t>
            </a:r>
            <a:br>
              <a:rPr lang="en-US" sz="3800" b="1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</a:br>
            <a:r>
              <a:rPr lang="en-US" sz="3800" b="1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one child at a time</a:t>
            </a:r>
          </a:p>
        </p:txBody>
      </p:sp>
      <p:sp>
        <p:nvSpPr>
          <p:cNvPr id="10" name="AutoShape 5"/>
          <p:cNvSpPr>
            <a:spLocks/>
          </p:cNvSpPr>
          <p:nvPr/>
        </p:nvSpPr>
        <p:spPr bwMode="auto">
          <a:xfrm>
            <a:off x="657330" y="5843912"/>
            <a:ext cx="7936992" cy="466344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0" tIns="0" rIns="0" bIns="0" anchor="ctr" anchorCtr="0">
            <a:prstTxWarp prst="textNoShape">
              <a:avLst/>
            </a:prstTxWarp>
          </a:bodyPr>
          <a:lstStyle/>
          <a:p>
            <a:pPr>
              <a:spcBef>
                <a:spcPts val="0"/>
              </a:spcBef>
            </a:pPr>
            <a:r>
              <a:rPr lang="en-US" sz="900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  <a:sym typeface="Helvetica" charset="0"/>
              </a:rPr>
              <a:t>PRESENTED BY Association Montessori </a:t>
            </a:r>
            <a:r>
              <a:rPr lang="en-US" sz="900" dirty="0" err="1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  <a:sym typeface="Helvetica" charset="0"/>
              </a:rPr>
              <a:t>Internationale</a:t>
            </a:r>
            <a:endParaRPr lang="en-US" sz="900" dirty="0">
              <a:solidFill>
                <a:schemeClr val="bg1"/>
              </a:solidFill>
              <a:latin typeface="Helvetica Neue" charset="0"/>
              <a:ea typeface="Helvetica Neue" charset="0"/>
              <a:cs typeface="Helvetica Neue" charset="0"/>
              <a:sym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0043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228600" y="228600"/>
            <a:ext cx="8686800" cy="5741894"/>
          </a:xfrm>
          <a:prstGeom prst="roundRect">
            <a:avLst>
              <a:gd name="adj" fmla="val 3422"/>
            </a:avLst>
          </a:prstGeom>
          <a:blipFill dpi="0" rotWithShape="1">
            <a:blip r:embed="rId3" r:link="rId4"/>
            <a:srcRect/>
            <a:stretch>
              <a:fillRect t="71" b="-11545"/>
            </a:stretch>
          </a:blip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itchFamily="-109" charset="0"/>
              <a:ea typeface="ヒラギノ角ゴ ProN W3" pitchFamily="-109" charset="-128"/>
              <a:cs typeface="ヒラギノ角ゴ ProN W3" pitchFamily="-109" charset="-128"/>
              <a:sym typeface="Gill Sans" pitchFamily="-109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90918" y="2457183"/>
            <a:ext cx="6562164" cy="16312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500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AMI provides intensive, hands-on Montessori training that moves you to greater impact by starting at the core of </a:t>
            </a:r>
            <a:r>
              <a:rPr lang="en-US" sz="2500" b="1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transformational teaching.</a:t>
            </a:r>
          </a:p>
        </p:txBody>
      </p:sp>
      <p:sp>
        <p:nvSpPr>
          <p:cNvPr id="4" name="Round Single Corner Rectangle 3"/>
          <p:cNvSpPr/>
          <p:nvPr/>
        </p:nvSpPr>
        <p:spPr bwMode="auto">
          <a:xfrm rot="5400000">
            <a:off x="75413" y="-75414"/>
            <a:ext cx="1536569" cy="1687398"/>
          </a:xfrm>
          <a:prstGeom prst="round1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itchFamily="-109" charset="0"/>
              <a:ea typeface="ヒラギノ角ゴ ProN W3" pitchFamily="-109" charset="-128"/>
              <a:cs typeface="ヒラギノ角ゴ ProN W3" pitchFamily="-109" charset="-128"/>
              <a:sym typeface="Gill Sans" pitchFamily="-109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16" y="355338"/>
            <a:ext cx="1088219" cy="931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462421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61288" y="2459504"/>
            <a:ext cx="6821424" cy="19389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000" dirty="0">
                <a:solidFill>
                  <a:srgbClr val="0F498B"/>
                </a:solidFill>
                <a:latin typeface="Helvetica Neue" charset="0"/>
                <a:ea typeface="Helvetica Neue" charset="0"/>
                <a:cs typeface="Helvetica Neue" charset="0"/>
              </a:rPr>
              <a:t>Montessori provides a framework for successful teaching that works for each child, regardless of their socioeconomic status. </a:t>
            </a:r>
          </a:p>
        </p:txBody>
      </p:sp>
    </p:spTree>
    <p:extLst>
      <p:ext uri="{BB962C8B-B14F-4D97-AF65-F5344CB8AC3E}">
        <p14:creationId xmlns:p14="http://schemas.microsoft.com/office/powerpoint/2010/main" val="292181918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6700" y="2690337"/>
            <a:ext cx="6070600" cy="147732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000" dirty="0">
                <a:solidFill>
                  <a:srgbClr val="0F498B"/>
                </a:solidFill>
                <a:latin typeface="Helvetica Neue" charset="0"/>
                <a:ea typeface="Helvetica Neue" charset="0"/>
                <a:cs typeface="Helvetica Neue" charset="0"/>
              </a:rPr>
              <a:t>You’ll learn how to personalize education for each child while moving all forward.</a:t>
            </a:r>
          </a:p>
        </p:txBody>
      </p:sp>
    </p:spTree>
    <p:extLst>
      <p:ext uri="{BB962C8B-B14F-4D97-AF65-F5344CB8AC3E}">
        <p14:creationId xmlns:p14="http://schemas.microsoft.com/office/powerpoint/2010/main" val="1965160825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 bwMode="auto">
          <a:xfrm>
            <a:off x="228600" y="228600"/>
            <a:ext cx="8686800" cy="3160776"/>
          </a:xfrm>
          <a:prstGeom prst="roundRect">
            <a:avLst>
              <a:gd name="adj" fmla="val 5736"/>
            </a:avLst>
          </a:prstGeom>
          <a:blipFill dpi="0" rotWithShape="1">
            <a:blip r:embed="rId2" r:link="rId3"/>
            <a:srcRect/>
            <a:stretch>
              <a:fillRect/>
            </a:stretch>
          </a:blip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itchFamily="-109" charset="0"/>
              <a:ea typeface="ヒラギノ角ゴ ProN W3" pitchFamily="-109" charset="-128"/>
              <a:cs typeface="ヒラギノ角ゴ ProN W3" pitchFamily="-109" charset="-128"/>
              <a:sym typeface="Gill Sans" pitchFamily="-109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27632" y="4109399"/>
            <a:ext cx="5888736" cy="12464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500" dirty="0">
                <a:solidFill>
                  <a:srgbClr val="0F498B"/>
                </a:solidFill>
                <a:latin typeface="Helvetica Neue" charset="0"/>
                <a:ea typeface="Helvetica Neue" charset="0"/>
                <a:cs typeface="Helvetica Neue" charset="0"/>
              </a:rPr>
              <a:t>How to help all thrive in a hands-on, self-paced, collaborative, and</a:t>
            </a:r>
            <a:br>
              <a:rPr lang="en-US" sz="2500" dirty="0">
                <a:solidFill>
                  <a:srgbClr val="0F498B"/>
                </a:solidFill>
                <a:latin typeface="Helvetica Neue" charset="0"/>
                <a:ea typeface="Helvetica Neue" charset="0"/>
                <a:cs typeface="Helvetica Neue" charset="0"/>
              </a:rPr>
            </a:br>
            <a:r>
              <a:rPr lang="en-US" sz="2500" dirty="0">
                <a:solidFill>
                  <a:srgbClr val="0F498B"/>
                </a:solidFill>
                <a:latin typeface="Helvetica Neue" charset="0"/>
                <a:ea typeface="Helvetica Neue" charset="0"/>
                <a:cs typeface="Helvetica Neue" charset="0"/>
              </a:rPr>
              <a:t>joyful classroom. </a:t>
            </a:r>
          </a:p>
        </p:txBody>
      </p:sp>
      <p:sp>
        <p:nvSpPr>
          <p:cNvPr id="5" name="Round Single Corner Rectangle 4"/>
          <p:cNvSpPr/>
          <p:nvPr/>
        </p:nvSpPr>
        <p:spPr bwMode="auto">
          <a:xfrm rot="5400000">
            <a:off x="75413" y="-75414"/>
            <a:ext cx="1536569" cy="1687398"/>
          </a:xfrm>
          <a:prstGeom prst="round1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itchFamily="-109" charset="0"/>
              <a:ea typeface="ヒラギノ角ゴ ProN W3" pitchFamily="-109" charset="-128"/>
              <a:cs typeface="ヒラギノ角ゴ ProN W3" pitchFamily="-109" charset="-128"/>
              <a:sym typeface="Gill Sans" pitchFamily="-109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16" y="355338"/>
            <a:ext cx="1088219" cy="931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873640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39800" y="2459506"/>
            <a:ext cx="7264400" cy="19389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000" dirty="0">
                <a:solidFill>
                  <a:srgbClr val="0F498B"/>
                </a:solidFill>
                <a:latin typeface="Helvetica Neue" charset="0"/>
                <a:ea typeface="Helvetica Neue" charset="0"/>
                <a:cs typeface="Helvetica Neue" charset="0"/>
              </a:rPr>
              <a:t>How to guide a child’s independence, discovery, and skill-building capabilities while building greater connections to others and the world around them.</a:t>
            </a:r>
          </a:p>
        </p:txBody>
      </p:sp>
    </p:spTree>
    <p:extLst>
      <p:ext uri="{BB962C8B-B14F-4D97-AF65-F5344CB8AC3E}">
        <p14:creationId xmlns:p14="http://schemas.microsoft.com/office/powerpoint/2010/main" val="68927985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1560" y="2459504"/>
            <a:ext cx="7040880" cy="19389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000" dirty="0">
                <a:solidFill>
                  <a:srgbClr val="0F498B"/>
                </a:solidFill>
                <a:latin typeface="Helvetica Neue" charset="0"/>
                <a:ea typeface="Helvetica Neue" charset="0"/>
                <a:cs typeface="Helvetica Neue" charset="0"/>
              </a:rPr>
              <a:t>AMI training breaks down what great teachers do intuitively into an intentional process you can master to practice education as transformation.</a:t>
            </a:r>
          </a:p>
        </p:txBody>
      </p:sp>
    </p:spTree>
    <p:extLst>
      <p:ext uri="{BB962C8B-B14F-4D97-AF65-F5344CB8AC3E}">
        <p14:creationId xmlns:p14="http://schemas.microsoft.com/office/powerpoint/2010/main" val="79698239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 bwMode="auto">
          <a:xfrm>
            <a:off x="228600" y="228600"/>
            <a:ext cx="8686800" cy="3160776"/>
          </a:xfrm>
          <a:prstGeom prst="roundRect">
            <a:avLst>
              <a:gd name="adj" fmla="val 5736"/>
            </a:avLst>
          </a:prstGeom>
          <a:blipFill dpi="0" rotWithShape="1">
            <a:blip r:embed="rId2" r:link="rId3"/>
            <a:srcRect/>
            <a:stretch>
              <a:fillRect/>
            </a:stretch>
          </a:blip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itchFamily="-109" charset="0"/>
              <a:ea typeface="ヒラギノ角ゴ ProN W3" pitchFamily="-109" charset="-128"/>
              <a:cs typeface="ヒラギノ角ゴ ProN W3" pitchFamily="-109" charset="-128"/>
              <a:sym typeface="Gill Sans" pitchFamily="-109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27632" y="4109399"/>
            <a:ext cx="5888736" cy="12464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500" dirty="0">
                <a:solidFill>
                  <a:srgbClr val="0F498B"/>
                </a:solidFill>
                <a:latin typeface="Helvetica Neue" charset="0"/>
                <a:ea typeface="Helvetica Neue" charset="0"/>
                <a:cs typeface="Helvetica Neue" charset="0"/>
              </a:rPr>
              <a:t>The children you guide find their path in life and are truly capable of creating a better world for themselves and others.</a:t>
            </a:r>
          </a:p>
        </p:txBody>
      </p:sp>
      <p:sp>
        <p:nvSpPr>
          <p:cNvPr id="5" name="Round Single Corner Rectangle 4"/>
          <p:cNvSpPr/>
          <p:nvPr/>
        </p:nvSpPr>
        <p:spPr bwMode="auto">
          <a:xfrm rot="5400000">
            <a:off x="75413" y="-75414"/>
            <a:ext cx="1536569" cy="1687398"/>
          </a:xfrm>
          <a:prstGeom prst="round1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itchFamily="-109" charset="0"/>
              <a:ea typeface="ヒラギノ角ゴ ProN W3" pitchFamily="-109" charset="-128"/>
              <a:cs typeface="ヒラギノ角ゴ ProN W3" pitchFamily="-109" charset="-128"/>
              <a:sym typeface="Gill Sans" pitchFamily="-109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16" y="355338"/>
            <a:ext cx="1088219" cy="931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216249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 bwMode="auto">
          <a:xfrm>
            <a:off x="228600" y="228600"/>
            <a:ext cx="8686800" cy="6400800"/>
          </a:xfrm>
          <a:prstGeom prst="roundRect">
            <a:avLst>
              <a:gd name="adj" fmla="val 3422"/>
            </a:avLst>
          </a:prstGeom>
          <a:blipFill dpi="0" rotWithShape="1">
            <a:blip r:embed="rId2" r:link="rId3"/>
            <a:srcRect/>
            <a:stretch>
              <a:fillRect/>
            </a:stretch>
          </a:blip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pitchFamily="-109" charset="0"/>
              <a:ea typeface="ヒラギノ角ゴ ProN W3" pitchFamily="-109" charset="-128"/>
              <a:cs typeface="ヒラギノ角ゴ ProN W3" pitchFamily="-109" charset="-128"/>
              <a:sym typeface="Gill Sans" pitchFamily="-109" charset="0"/>
            </a:endParaRPr>
          </a:p>
        </p:txBody>
      </p:sp>
      <p:sp>
        <p:nvSpPr>
          <p:cNvPr id="5" name="Round Single Corner Rectangle 4"/>
          <p:cNvSpPr/>
          <p:nvPr/>
        </p:nvSpPr>
        <p:spPr bwMode="auto">
          <a:xfrm rot="5400000">
            <a:off x="75413" y="-75414"/>
            <a:ext cx="1536569" cy="1687398"/>
          </a:xfrm>
          <a:prstGeom prst="round1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itchFamily="-109" charset="0"/>
              <a:ea typeface="ヒラギノ角ゴ ProN W3" pitchFamily="-109" charset="-128"/>
              <a:cs typeface="ヒラギノ角ゴ ProN W3" pitchFamily="-109" charset="-128"/>
              <a:sym typeface="Gill Sans" pitchFamily="-109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16" y="355338"/>
            <a:ext cx="1088219" cy="9318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68296" y="2613392"/>
            <a:ext cx="440740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>
                <a:solidFill>
                  <a:srgbClr val="FFFFFF"/>
                </a:solidFill>
                <a:latin typeface="Helvetica Neue" charset="0"/>
                <a:ea typeface="Helvetica Neue" charset="0"/>
                <a:cs typeface="Helvetica Neue" charset="0"/>
                <a:sym typeface="Helvetica Neue" pitchFamily="-109" charset="0"/>
              </a:rPr>
              <a:t>Helping you live to teach.</a:t>
            </a:r>
          </a:p>
        </p:txBody>
      </p:sp>
    </p:spTree>
    <p:extLst>
      <p:ext uri="{BB962C8B-B14F-4D97-AF65-F5344CB8AC3E}">
        <p14:creationId xmlns:p14="http://schemas.microsoft.com/office/powerpoint/2010/main" val="14304987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228600" y="228600"/>
            <a:ext cx="8686800" cy="5741894"/>
          </a:xfrm>
          <a:prstGeom prst="roundRect">
            <a:avLst>
              <a:gd name="adj" fmla="val 3422"/>
            </a:avLst>
          </a:prstGeom>
          <a:blipFill dpi="0" rotWithShape="1">
            <a:blip r:embed="rId3" r:link="rId4"/>
            <a:srcRect/>
            <a:stretch>
              <a:fillRect t="71" b="-11545"/>
            </a:stretch>
          </a:blip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itchFamily="-109" charset="0"/>
              <a:ea typeface="ヒラギノ角ゴ ProN W3" pitchFamily="-109" charset="-128"/>
              <a:cs typeface="ヒラギノ角ゴ ProN W3" pitchFamily="-109" charset="-128"/>
              <a:sym typeface="Gill Sans" pitchFamily="-109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28800" y="2775297"/>
            <a:ext cx="5486400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AMI teachers are in high demand </a:t>
            </a:r>
            <a:r>
              <a:rPr lang="en-US" sz="2800" b="1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locally and globally</a:t>
            </a:r>
            <a:r>
              <a:rPr lang="en-US" sz="2800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. </a:t>
            </a:r>
          </a:p>
        </p:txBody>
      </p:sp>
      <p:sp>
        <p:nvSpPr>
          <p:cNvPr id="4" name="Round Single Corner Rectangle 3"/>
          <p:cNvSpPr/>
          <p:nvPr/>
        </p:nvSpPr>
        <p:spPr bwMode="auto">
          <a:xfrm rot="5400000">
            <a:off x="75413" y="-75414"/>
            <a:ext cx="1536569" cy="1687398"/>
          </a:xfrm>
          <a:prstGeom prst="round1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itchFamily="-109" charset="0"/>
              <a:ea typeface="ヒラギノ角ゴ ProN W3" pitchFamily="-109" charset="-128"/>
              <a:cs typeface="ヒラギノ角ゴ ProN W3" pitchFamily="-109" charset="-128"/>
              <a:sym typeface="Gill Sans" pitchFamily="-109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16" y="355338"/>
            <a:ext cx="1088219" cy="931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855865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2192096"/>
            <a:ext cx="5943600" cy="240065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000" dirty="0">
                <a:solidFill>
                  <a:srgbClr val="0F498B"/>
                </a:solidFill>
                <a:latin typeface="Helvetica Neue" charset="0"/>
                <a:ea typeface="Helvetica Neue" charset="0"/>
                <a:cs typeface="Helvetica Neue" charset="0"/>
              </a:rPr>
              <a:t>Your AMI teacher certification identifies you as the highest quality Montessori teacher—someone who is rigorously trained and highly skilled. </a:t>
            </a:r>
          </a:p>
        </p:txBody>
      </p:sp>
    </p:spTree>
    <p:extLst>
      <p:ext uri="{BB962C8B-B14F-4D97-AF65-F5344CB8AC3E}">
        <p14:creationId xmlns:p14="http://schemas.microsoft.com/office/powerpoint/2010/main" val="456069839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 bwMode="auto">
          <a:xfrm>
            <a:off x="228600" y="228600"/>
            <a:ext cx="8686800" cy="6400800"/>
          </a:xfrm>
          <a:prstGeom prst="roundRect">
            <a:avLst>
              <a:gd name="adj" fmla="val 3422"/>
            </a:avLst>
          </a:prstGeom>
          <a:blipFill dpi="0" rotWithShape="1">
            <a:blip r:embed="rId2" r:link="rId3"/>
            <a:srcRect/>
            <a:stretch>
              <a:fillRect/>
            </a:stretch>
          </a:blip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itchFamily="-109" charset="0"/>
              <a:ea typeface="ヒラギノ角ゴ ProN W3" pitchFamily="-109" charset="-128"/>
              <a:cs typeface="ヒラギノ角ゴ ProN W3" pitchFamily="-109" charset="-128"/>
              <a:sym typeface="Gill Sans" pitchFamily="-109" charset="0"/>
            </a:endParaRPr>
          </a:p>
        </p:txBody>
      </p:sp>
      <p:sp>
        <p:nvSpPr>
          <p:cNvPr id="5" name="Round Single Corner Rectangle 4"/>
          <p:cNvSpPr/>
          <p:nvPr/>
        </p:nvSpPr>
        <p:spPr bwMode="auto">
          <a:xfrm rot="5400000">
            <a:off x="75413" y="-75414"/>
            <a:ext cx="1536569" cy="1687398"/>
          </a:xfrm>
          <a:prstGeom prst="round1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itchFamily="-109" charset="0"/>
              <a:ea typeface="ヒラギノ角ゴ ProN W3" pitchFamily="-109" charset="-128"/>
              <a:cs typeface="ヒラギノ角ゴ ProN W3" pitchFamily="-109" charset="-128"/>
              <a:sym typeface="Gill Sans" pitchFamily="-109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16" y="355338"/>
            <a:ext cx="1088219" cy="9318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78608" y="2540240"/>
            <a:ext cx="398678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>
                <a:solidFill>
                  <a:srgbClr val="FFFFFF"/>
                </a:solidFill>
                <a:latin typeface="Helvetica Neue" charset="0"/>
                <a:ea typeface="Helvetica Neue" charset="0"/>
                <a:cs typeface="Helvetica Neue" charset="0"/>
                <a:sym typeface="Helvetica Neue" pitchFamily="-109" charset="0"/>
              </a:rPr>
              <a:t>Why AMI Montessori?</a:t>
            </a:r>
          </a:p>
        </p:txBody>
      </p:sp>
    </p:spTree>
    <p:extLst>
      <p:ext uri="{BB962C8B-B14F-4D97-AF65-F5344CB8AC3E}">
        <p14:creationId xmlns:p14="http://schemas.microsoft.com/office/powerpoint/2010/main" val="17935553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9252" y="2192096"/>
            <a:ext cx="6325496" cy="240065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000" dirty="0">
                <a:solidFill>
                  <a:srgbClr val="0F498B"/>
                </a:solidFill>
                <a:latin typeface="Helvetica Neue" charset="0"/>
                <a:ea typeface="Helvetica Neue" charset="0"/>
                <a:cs typeface="Helvetica Neue" charset="0"/>
              </a:rPr>
              <a:t>There is greater demand for Montessori schools than there are teachers to fill positions—become an AMI trained Montessori teacher and you’ll always be able to teach. </a:t>
            </a:r>
          </a:p>
        </p:txBody>
      </p:sp>
    </p:spTree>
    <p:extLst>
      <p:ext uri="{BB962C8B-B14F-4D97-AF65-F5344CB8AC3E}">
        <p14:creationId xmlns:p14="http://schemas.microsoft.com/office/powerpoint/2010/main" val="1635419737"/>
      </p:ext>
    </p:extLst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 bwMode="auto">
          <a:xfrm>
            <a:off x="228600" y="228600"/>
            <a:ext cx="8686800" cy="6400800"/>
          </a:xfrm>
          <a:prstGeom prst="roundRect">
            <a:avLst>
              <a:gd name="adj" fmla="val 3422"/>
            </a:avLst>
          </a:prstGeom>
          <a:blipFill dpi="0" rotWithShape="1">
            <a:blip r:embed="rId3" r:link="rId4"/>
            <a:srcRect/>
            <a:stretch>
              <a:fillRect/>
            </a:stretch>
          </a:blip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pitchFamily="-109" charset="0"/>
              <a:ea typeface="ヒラギノ角ゴ ProN W3" pitchFamily="-109" charset="-128"/>
              <a:cs typeface="ヒラギノ角ゴ ProN W3" pitchFamily="-109" charset="-128"/>
              <a:sym typeface="Gill Sans" pitchFamily="-109" charset="0"/>
            </a:endParaRPr>
          </a:p>
        </p:txBody>
      </p:sp>
      <p:sp>
        <p:nvSpPr>
          <p:cNvPr id="5" name="Round Single Corner Rectangle 4"/>
          <p:cNvSpPr/>
          <p:nvPr/>
        </p:nvSpPr>
        <p:spPr bwMode="auto">
          <a:xfrm rot="5400000">
            <a:off x="75413" y="-75414"/>
            <a:ext cx="1536569" cy="1687398"/>
          </a:xfrm>
          <a:prstGeom prst="round1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itchFamily="-109" charset="0"/>
              <a:ea typeface="ヒラギノ角ゴ ProN W3" pitchFamily="-109" charset="-128"/>
              <a:cs typeface="ヒラギノ角ゴ ProN W3" pitchFamily="-109" charset="-128"/>
              <a:sym typeface="Gill Sans" pitchFamily="-109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16" y="355338"/>
            <a:ext cx="1088219" cy="9318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51100" y="2228671"/>
            <a:ext cx="42418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>
                <a:solidFill>
                  <a:srgbClr val="FFFFFF"/>
                </a:solidFill>
                <a:latin typeface="Helvetica Neue" charset="0"/>
                <a:ea typeface="Helvetica Neue" charset="0"/>
                <a:cs typeface="Helvetica Neue" charset="0"/>
                <a:sym typeface="Helvetica Neue" pitchFamily="-109" charset="0"/>
              </a:rPr>
              <a:t>A world of professional respect.</a:t>
            </a:r>
          </a:p>
        </p:txBody>
      </p:sp>
    </p:spTree>
    <p:extLst>
      <p:ext uri="{BB962C8B-B14F-4D97-AF65-F5344CB8AC3E}">
        <p14:creationId xmlns:p14="http://schemas.microsoft.com/office/powerpoint/2010/main" val="3445689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228600" y="228600"/>
            <a:ext cx="8686800" cy="5741894"/>
          </a:xfrm>
          <a:prstGeom prst="roundRect">
            <a:avLst>
              <a:gd name="adj" fmla="val 3422"/>
            </a:avLst>
          </a:prstGeom>
          <a:blipFill dpi="0" rotWithShape="1">
            <a:blip r:embed="rId3" r:link="rId4"/>
            <a:srcRect/>
            <a:stretch>
              <a:fillRect t="71" b="-11545"/>
            </a:stretch>
          </a:blip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itchFamily="-109" charset="0"/>
              <a:ea typeface="ヒラギノ角ゴ ProN W3" pitchFamily="-109" charset="-128"/>
              <a:cs typeface="ヒラギノ角ゴ ProN W3" pitchFamily="-109" charset="-128"/>
              <a:sym typeface="Gill Sans" pitchFamily="-109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53496" y="1913523"/>
            <a:ext cx="5637008" cy="2677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Once in the classroom, you’ll find parents who respect you as a partner in making sure their child is morally, emotionally, behaviorally, and academically prepared for the real world. </a:t>
            </a:r>
          </a:p>
        </p:txBody>
      </p:sp>
      <p:sp>
        <p:nvSpPr>
          <p:cNvPr id="4" name="Round Single Corner Rectangle 3"/>
          <p:cNvSpPr/>
          <p:nvPr/>
        </p:nvSpPr>
        <p:spPr bwMode="auto">
          <a:xfrm rot="5400000">
            <a:off x="75413" y="-75414"/>
            <a:ext cx="1536569" cy="1687398"/>
          </a:xfrm>
          <a:prstGeom prst="round1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itchFamily="-109" charset="0"/>
              <a:ea typeface="ヒラギノ角ゴ ProN W3" pitchFamily="-109" charset="-128"/>
              <a:cs typeface="ヒラギノ角ゴ ProN W3" pitchFamily="-109" charset="-128"/>
              <a:sym typeface="Gill Sans" pitchFamily="-109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16" y="355338"/>
            <a:ext cx="1088219" cy="931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43962"/>
      </p:ext>
    </p:extLst>
  </p:cSld>
  <p:clrMapOvr>
    <a:masterClrMapping/>
  </p:clrMapOvr>
  <p:transition spd="slow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6800" y="2653760"/>
            <a:ext cx="4470400" cy="147732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000" dirty="0">
                <a:solidFill>
                  <a:srgbClr val="0F498B"/>
                </a:solidFill>
                <a:latin typeface="Helvetica Neue" charset="0"/>
                <a:ea typeface="Helvetica Neue" charset="0"/>
                <a:cs typeface="Helvetica Neue" charset="0"/>
              </a:rPr>
              <a:t> You’ll find students who are as interested in you as you are in them. </a:t>
            </a:r>
          </a:p>
        </p:txBody>
      </p:sp>
    </p:spTree>
    <p:extLst>
      <p:ext uri="{BB962C8B-B14F-4D97-AF65-F5344CB8AC3E}">
        <p14:creationId xmlns:p14="http://schemas.microsoft.com/office/powerpoint/2010/main" val="681932906"/>
      </p:ext>
    </p:extLst>
  </p:cSld>
  <p:clrMapOvr>
    <a:masterClrMapping/>
  </p:clrMapOvr>
  <p:transition spd="slow"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9252" y="2422929"/>
            <a:ext cx="6325496" cy="19389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000" dirty="0">
                <a:solidFill>
                  <a:srgbClr val="0F498B"/>
                </a:solidFill>
                <a:latin typeface="Helvetica Neue" charset="0"/>
                <a:ea typeface="Helvetica Neue" charset="0"/>
                <a:cs typeface="Helvetica Neue" charset="0"/>
              </a:rPr>
              <a:t>And, you’ll find a school environment that is intentionally designed to help you be the best possible teacher and mentor.</a:t>
            </a:r>
          </a:p>
        </p:txBody>
      </p:sp>
    </p:spTree>
    <p:extLst>
      <p:ext uri="{BB962C8B-B14F-4D97-AF65-F5344CB8AC3E}">
        <p14:creationId xmlns:p14="http://schemas.microsoft.com/office/powerpoint/2010/main" val="923573610"/>
      </p:ext>
    </p:extLst>
  </p:cSld>
  <p:clrMapOvr>
    <a:masterClrMapping/>
  </p:clrMapOvr>
  <p:transition spd="slow"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 bwMode="auto">
          <a:xfrm>
            <a:off x="228600" y="228600"/>
            <a:ext cx="8686800" cy="6400800"/>
          </a:xfrm>
          <a:prstGeom prst="roundRect">
            <a:avLst>
              <a:gd name="adj" fmla="val 3422"/>
            </a:avLst>
          </a:prstGeom>
          <a:blipFill dpi="0" rotWithShape="1">
            <a:blip r:embed="rId2" r:link="rId3"/>
            <a:srcRect/>
            <a:stretch>
              <a:fillRect/>
            </a:stretch>
          </a:blip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itchFamily="-109" charset="0"/>
              <a:ea typeface="ヒラギノ角ゴ ProN W3" pitchFamily="-109" charset="-128"/>
              <a:cs typeface="ヒラギノ角ゴ ProN W3" pitchFamily="-109" charset="-128"/>
              <a:sym typeface="Gill Sans" pitchFamily="-109" charset="0"/>
            </a:endParaRPr>
          </a:p>
        </p:txBody>
      </p:sp>
      <p:sp>
        <p:nvSpPr>
          <p:cNvPr id="5" name="Round Single Corner Rectangle 4"/>
          <p:cNvSpPr/>
          <p:nvPr/>
        </p:nvSpPr>
        <p:spPr bwMode="auto">
          <a:xfrm rot="5400000">
            <a:off x="75413" y="-75414"/>
            <a:ext cx="1536569" cy="1687398"/>
          </a:xfrm>
          <a:prstGeom prst="round1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itchFamily="-109" charset="0"/>
              <a:ea typeface="ヒラギノ角ゴ ProN W3" pitchFamily="-109" charset="-128"/>
              <a:cs typeface="ヒラギノ角ゴ ProN W3" pitchFamily="-109" charset="-128"/>
              <a:sym typeface="Gill Sans" pitchFamily="-109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16" y="355338"/>
            <a:ext cx="1088219" cy="9318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76500" y="2228671"/>
            <a:ext cx="41910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>
                <a:solidFill>
                  <a:srgbClr val="FFFFFF"/>
                </a:solidFill>
                <a:latin typeface="Helvetica Neue" charset="0"/>
                <a:ea typeface="Helvetica Neue" charset="0"/>
                <a:cs typeface="Helvetica Neue" charset="0"/>
                <a:sym typeface="Helvetica Neue" pitchFamily="-109" charset="0"/>
              </a:rPr>
              <a:t>Become an AMI certified teacher. </a:t>
            </a:r>
          </a:p>
        </p:txBody>
      </p:sp>
    </p:spTree>
    <p:extLst>
      <p:ext uri="{BB962C8B-B14F-4D97-AF65-F5344CB8AC3E}">
        <p14:creationId xmlns:p14="http://schemas.microsoft.com/office/powerpoint/2010/main" val="15548505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228600" y="228600"/>
            <a:ext cx="8686800" cy="5741894"/>
          </a:xfrm>
          <a:prstGeom prst="roundRect">
            <a:avLst>
              <a:gd name="adj" fmla="val 3422"/>
            </a:avLst>
          </a:prstGeom>
          <a:blipFill dpi="0" rotWithShape="1">
            <a:blip r:embed="rId3" r:link="rId4"/>
            <a:srcRect/>
            <a:stretch>
              <a:fillRect/>
            </a:stretch>
          </a:blip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itchFamily="-109" charset="0"/>
              <a:ea typeface="ヒラギノ角ゴ ProN W3" pitchFamily="-109" charset="-128"/>
              <a:cs typeface="ヒラギノ角ゴ ProN W3" pitchFamily="-109" charset="-128"/>
              <a:sym typeface="Gill Sans" pitchFamily="-109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87736" y="2775297"/>
            <a:ext cx="6368528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Be the teacher you always wanted to be in the school of your dreams.</a:t>
            </a:r>
          </a:p>
        </p:txBody>
      </p:sp>
      <p:sp>
        <p:nvSpPr>
          <p:cNvPr id="4" name="Round Single Corner Rectangle 3"/>
          <p:cNvSpPr/>
          <p:nvPr/>
        </p:nvSpPr>
        <p:spPr bwMode="auto">
          <a:xfrm rot="5400000">
            <a:off x="75413" y="-75414"/>
            <a:ext cx="1536569" cy="1687398"/>
          </a:xfrm>
          <a:prstGeom prst="round1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itchFamily="-109" charset="0"/>
              <a:ea typeface="ヒラギノ角ゴ ProN W3" pitchFamily="-109" charset="-128"/>
              <a:cs typeface="ヒラギノ角ゴ ProN W3" pitchFamily="-109" charset="-128"/>
              <a:sym typeface="Gill Sans" pitchFamily="-109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16" y="355338"/>
            <a:ext cx="1088219" cy="931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984905"/>
      </p:ext>
    </p:extLst>
  </p:cSld>
  <p:clrMapOvr>
    <a:masterClrMapping/>
  </p:clrMapOvr>
  <p:transition spd="slow">
    <p:wip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93800" y="2192095"/>
            <a:ext cx="6756400" cy="240065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000" dirty="0">
                <a:solidFill>
                  <a:srgbClr val="0F498B"/>
                </a:solidFill>
                <a:latin typeface="Helvetica Neue" charset="0"/>
                <a:ea typeface="Helvetica Neue" charset="0"/>
                <a:cs typeface="Helvetica Neue" charset="0"/>
              </a:rPr>
              <a:t>AMI has affiliated training centers around the world, all staffed by highly qualified AMI teacher trainers who ensure fidelity to the highest principles and practices of Montessori. </a:t>
            </a:r>
          </a:p>
        </p:txBody>
      </p:sp>
    </p:spTree>
    <p:extLst>
      <p:ext uri="{BB962C8B-B14F-4D97-AF65-F5344CB8AC3E}">
        <p14:creationId xmlns:p14="http://schemas.microsoft.com/office/powerpoint/2010/main" val="456769432"/>
      </p:ext>
    </p:extLst>
  </p:cSld>
  <p:clrMapOvr>
    <a:masterClrMapping/>
  </p:clrMapOvr>
  <p:transition spd="slow">
    <p:wip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93800" y="2653760"/>
            <a:ext cx="6756400" cy="147732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000" dirty="0">
                <a:solidFill>
                  <a:srgbClr val="0F498B"/>
                </a:solidFill>
                <a:latin typeface="Helvetica Neue" charset="0"/>
                <a:ea typeface="Helvetica Neue" charset="0"/>
                <a:cs typeface="Helvetica Neue" charset="0"/>
              </a:rPr>
              <a:t>You’ll receive real classroom training,</a:t>
            </a:r>
            <a:br>
              <a:rPr lang="en-US" sz="3000" dirty="0">
                <a:solidFill>
                  <a:srgbClr val="0F498B"/>
                </a:solidFill>
                <a:latin typeface="Helvetica Neue" charset="0"/>
                <a:ea typeface="Helvetica Neue" charset="0"/>
                <a:cs typeface="Helvetica Neue" charset="0"/>
              </a:rPr>
            </a:br>
            <a:r>
              <a:rPr lang="en-US" sz="3000" dirty="0">
                <a:solidFill>
                  <a:srgbClr val="0F498B"/>
                </a:solidFill>
                <a:latin typeface="Helvetica Neue" charset="0"/>
                <a:ea typeface="Helvetica Neue" charset="0"/>
                <a:cs typeface="Helvetica Neue" charset="0"/>
              </a:rPr>
              <a:t>and the accreditation qualifies you</a:t>
            </a:r>
            <a:br>
              <a:rPr lang="en-US" sz="3000" dirty="0">
                <a:solidFill>
                  <a:srgbClr val="0F498B"/>
                </a:solidFill>
                <a:latin typeface="Helvetica Neue" charset="0"/>
                <a:ea typeface="Helvetica Neue" charset="0"/>
                <a:cs typeface="Helvetica Neue" charset="0"/>
              </a:rPr>
            </a:br>
            <a:r>
              <a:rPr lang="en-US" sz="3000" dirty="0">
                <a:solidFill>
                  <a:srgbClr val="0F498B"/>
                </a:solidFill>
                <a:latin typeface="Helvetica Neue" charset="0"/>
                <a:ea typeface="Helvetica Neue" charset="0"/>
                <a:cs typeface="Helvetica Neue" charset="0"/>
              </a:rPr>
              <a:t>to teach worldwide. </a:t>
            </a:r>
          </a:p>
        </p:txBody>
      </p:sp>
    </p:spTree>
    <p:extLst>
      <p:ext uri="{BB962C8B-B14F-4D97-AF65-F5344CB8AC3E}">
        <p14:creationId xmlns:p14="http://schemas.microsoft.com/office/powerpoint/2010/main" val="1596156688"/>
      </p:ext>
    </p:extLst>
  </p:cSld>
  <p:clrMapOvr>
    <a:masterClrMapping/>
  </p:clrMapOvr>
  <p:transition spd="slow">
    <p:wip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92200" y="2192097"/>
            <a:ext cx="6959600" cy="240065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000" dirty="0">
                <a:solidFill>
                  <a:srgbClr val="0F498B"/>
                </a:solidFill>
                <a:latin typeface="Helvetica Neue" charset="0"/>
                <a:ea typeface="Helvetica Neue" charset="0"/>
                <a:cs typeface="Helvetica Neue" charset="0"/>
              </a:rPr>
              <a:t>Find more information and AMI teacher training center locations at </a:t>
            </a:r>
          </a:p>
          <a:p>
            <a:pPr algn="ctr"/>
            <a:r>
              <a:rPr lang="en-US" sz="3000" dirty="0" err="1">
                <a:solidFill>
                  <a:srgbClr val="0F498B"/>
                </a:solidFill>
                <a:latin typeface="Helvetica Neue" charset="0"/>
                <a:ea typeface="Helvetica Neue" charset="0"/>
                <a:cs typeface="Helvetica Neue" charset="0"/>
                <a:hlinkClick r:id="rId2"/>
              </a:rPr>
              <a:t>montessori-ami.org</a:t>
            </a:r>
            <a:r>
              <a:rPr lang="en-US" sz="3000" dirty="0">
                <a:solidFill>
                  <a:srgbClr val="0F498B"/>
                </a:solidFill>
                <a:latin typeface="Helvetica Neue" charset="0"/>
                <a:ea typeface="Helvetica Neue" charset="0"/>
                <a:cs typeface="Helvetica Neue" charset="0"/>
                <a:hlinkClick r:id="rId2"/>
              </a:rPr>
              <a:t>/training-</a:t>
            </a:r>
            <a:r>
              <a:rPr lang="en-US" sz="3000" dirty="0" err="1">
                <a:solidFill>
                  <a:srgbClr val="0F498B"/>
                </a:solidFill>
                <a:latin typeface="Helvetica Neue" charset="0"/>
                <a:ea typeface="Helvetica Neue" charset="0"/>
                <a:cs typeface="Helvetica Neue" charset="0"/>
                <a:hlinkClick r:id="rId2"/>
              </a:rPr>
              <a:t>centres</a:t>
            </a:r>
            <a:endParaRPr lang="en-US" sz="3000" dirty="0">
              <a:solidFill>
                <a:srgbClr val="0F498B"/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 algn="ctr"/>
            <a:r>
              <a:rPr lang="en-US" sz="3000" dirty="0">
                <a:solidFill>
                  <a:srgbClr val="0F498B"/>
                </a:solidFill>
                <a:latin typeface="Helvetica Neue" charset="0"/>
                <a:ea typeface="Helvetica Neue" charset="0"/>
                <a:cs typeface="Helvetica Neue" charset="0"/>
              </a:rPr>
              <a:t>—and learn more about how you can transform lives one child at a time.</a:t>
            </a:r>
          </a:p>
        </p:txBody>
      </p:sp>
    </p:spTree>
    <p:extLst>
      <p:ext uri="{BB962C8B-B14F-4D97-AF65-F5344CB8AC3E}">
        <p14:creationId xmlns:p14="http://schemas.microsoft.com/office/powerpoint/2010/main" val="489862754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228600" y="228600"/>
            <a:ext cx="8686800" cy="5741894"/>
          </a:xfrm>
          <a:prstGeom prst="roundRect">
            <a:avLst>
              <a:gd name="adj" fmla="val 3422"/>
            </a:avLst>
          </a:prstGeom>
          <a:blipFill dpi="0" rotWithShape="1">
            <a:blip r:embed="rId2" r:link="rId3"/>
            <a:srcRect/>
            <a:stretch>
              <a:fillRect t="71" b="-11545"/>
            </a:stretch>
          </a:blip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itchFamily="-109" charset="0"/>
              <a:ea typeface="ヒラギノ角ゴ ProN W3" pitchFamily="-109" charset="-128"/>
              <a:cs typeface="ヒラギノ角ゴ ProN W3" pitchFamily="-109" charset="-128"/>
              <a:sym typeface="Gill Sans" pitchFamily="-109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00200" y="2407049"/>
            <a:ext cx="5943600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Many can choose teaching, but it takes someone special like you to become an AMI Montessori teacher. </a:t>
            </a:r>
          </a:p>
        </p:txBody>
      </p:sp>
      <p:sp>
        <p:nvSpPr>
          <p:cNvPr id="4" name="Round Single Corner Rectangle 3"/>
          <p:cNvSpPr/>
          <p:nvPr/>
        </p:nvSpPr>
        <p:spPr bwMode="auto">
          <a:xfrm rot="5400000">
            <a:off x="75413" y="-75414"/>
            <a:ext cx="1536569" cy="1687398"/>
          </a:xfrm>
          <a:prstGeom prst="round1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itchFamily="-109" charset="0"/>
              <a:ea typeface="ヒラギノ角ゴ ProN W3" pitchFamily="-109" charset="-128"/>
              <a:cs typeface="ヒラギノ角ゴ ProN W3" pitchFamily="-109" charset="-128"/>
              <a:sym typeface="Gill Sans" pitchFamily="-109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16" y="355338"/>
            <a:ext cx="1088219" cy="931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36613"/>
      </p:ext>
    </p:extLst>
  </p:cSld>
  <p:clrMapOvr>
    <a:masterClrMapping/>
  </p:clrMapOvr>
  <p:transition spd="slow">
    <p:wip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9252" y="1730431"/>
            <a:ext cx="6325496" cy="33239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000" dirty="0">
                <a:solidFill>
                  <a:srgbClr val="0F498B"/>
                </a:solidFill>
                <a:latin typeface="Helvetica Neue" charset="0"/>
                <a:ea typeface="Helvetica Neue" charset="0"/>
                <a:cs typeface="Helvetica Neue" charset="0"/>
              </a:rPr>
              <a:t>[Training center name] </a:t>
            </a:r>
          </a:p>
          <a:p>
            <a:pPr algn="ctr"/>
            <a:endParaRPr lang="en-US" sz="3000" dirty="0">
              <a:solidFill>
                <a:srgbClr val="0F498B"/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 algn="ctr"/>
            <a:r>
              <a:rPr lang="en-US" sz="3000" dirty="0">
                <a:solidFill>
                  <a:srgbClr val="0F498B"/>
                </a:solidFill>
                <a:latin typeface="Helvetica Neue" charset="0"/>
                <a:ea typeface="Helvetica Neue" charset="0"/>
                <a:cs typeface="Helvetica Neue" charset="0"/>
              </a:rPr>
              <a:t>[Relevant training dates] </a:t>
            </a:r>
          </a:p>
          <a:p>
            <a:pPr algn="ctr"/>
            <a:endParaRPr lang="en-US" sz="3000" dirty="0">
              <a:solidFill>
                <a:srgbClr val="0F498B"/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 algn="ctr"/>
            <a:r>
              <a:rPr lang="en-US" sz="3000" dirty="0">
                <a:solidFill>
                  <a:srgbClr val="0F498B"/>
                </a:solidFill>
                <a:latin typeface="Helvetica Neue" charset="0"/>
                <a:ea typeface="Helvetica Neue" charset="0"/>
                <a:cs typeface="Helvetica Neue" charset="0"/>
              </a:rPr>
              <a:t>[Location]</a:t>
            </a:r>
          </a:p>
          <a:p>
            <a:pPr algn="ctr"/>
            <a:endParaRPr lang="en-US" sz="3000" dirty="0">
              <a:solidFill>
                <a:srgbClr val="0F498B"/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 algn="ctr"/>
            <a:r>
              <a:rPr lang="en-US" sz="3000" dirty="0">
                <a:solidFill>
                  <a:srgbClr val="0F498B"/>
                </a:solidFill>
                <a:latin typeface="Helvetica Neue" charset="0"/>
                <a:ea typeface="Helvetica Neue" charset="0"/>
                <a:cs typeface="Helvetica Neue" charset="0"/>
              </a:rPr>
              <a:t>[Contact]</a:t>
            </a:r>
          </a:p>
        </p:txBody>
      </p:sp>
    </p:spTree>
    <p:extLst>
      <p:ext uri="{BB962C8B-B14F-4D97-AF65-F5344CB8AC3E}">
        <p14:creationId xmlns:p14="http://schemas.microsoft.com/office/powerpoint/2010/main" val="32692677"/>
      </p:ext>
    </p:extLst>
  </p:cSld>
  <p:clrMapOvr>
    <a:masterClrMapping/>
  </p:clrMapOvr>
  <p:transition spd="slow">
    <p:wip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 bwMode="auto">
          <a:xfrm>
            <a:off x="228600" y="228600"/>
            <a:ext cx="8686800" cy="6400800"/>
          </a:xfrm>
          <a:prstGeom prst="roundRect">
            <a:avLst>
              <a:gd name="adj" fmla="val 3422"/>
            </a:avLst>
          </a:prstGeom>
          <a:blipFill dpi="0" rotWithShape="1">
            <a:blip r:embed="rId2" r:link="rId3"/>
            <a:srcRect/>
            <a:stretch>
              <a:fillRect/>
            </a:stretch>
          </a:blip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itchFamily="-109" charset="0"/>
              <a:ea typeface="ヒラギノ角ゴ ProN W3" pitchFamily="-109" charset="-128"/>
              <a:cs typeface="ヒラギノ角ゴ ProN W3" pitchFamily="-109" charset="-128"/>
              <a:sym typeface="Gill Sans" pitchFamily="-109" charset="0"/>
            </a:endParaRPr>
          </a:p>
        </p:txBody>
      </p:sp>
      <p:sp>
        <p:nvSpPr>
          <p:cNvPr id="5" name="Round Single Corner Rectangle 4"/>
          <p:cNvSpPr/>
          <p:nvPr/>
        </p:nvSpPr>
        <p:spPr bwMode="auto">
          <a:xfrm rot="5400000">
            <a:off x="75413" y="-75414"/>
            <a:ext cx="1536569" cy="1687398"/>
          </a:xfrm>
          <a:prstGeom prst="round1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itchFamily="-109" charset="0"/>
              <a:ea typeface="ヒラギノ角ゴ ProN W3" pitchFamily="-109" charset="-128"/>
              <a:cs typeface="ヒラギノ角ゴ ProN W3" pitchFamily="-109" charset="-128"/>
              <a:sym typeface="Gill Sans" pitchFamily="-109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16" y="355338"/>
            <a:ext cx="1088219" cy="9318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45920" y="2998113"/>
            <a:ext cx="585216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>
                <a:solidFill>
                  <a:srgbClr val="FFFFFF"/>
                </a:solidFill>
                <a:latin typeface="Helvetica Neue" charset="0"/>
                <a:ea typeface="Helvetica Neue" charset="0"/>
                <a:cs typeface="Helvetica Neue" charset="0"/>
                <a:sym typeface="Helvetica Neue" pitchFamily="-109" charset="0"/>
              </a:rPr>
              <a:t>Join us.</a:t>
            </a:r>
          </a:p>
        </p:txBody>
      </p:sp>
    </p:spTree>
    <p:extLst>
      <p:ext uri="{BB962C8B-B14F-4D97-AF65-F5344CB8AC3E}">
        <p14:creationId xmlns:p14="http://schemas.microsoft.com/office/powerpoint/2010/main" val="17915552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6312" y="2521682"/>
            <a:ext cx="4151376" cy="147732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000" dirty="0">
                <a:solidFill>
                  <a:srgbClr val="0F498B"/>
                </a:solidFill>
                <a:latin typeface="Helvetica Neue" charset="0"/>
                <a:ea typeface="Helvetica Neue" charset="0"/>
                <a:cs typeface="Helvetica Neue" charset="0"/>
              </a:rPr>
              <a:t>Someone who wants to support each child’s natural development. </a:t>
            </a:r>
            <a:endParaRPr lang="en-US" sz="3000" b="1" dirty="0">
              <a:solidFill>
                <a:srgbClr val="0F498B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0743481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 bwMode="auto">
          <a:xfrm>
            <a:off x="228600" y="228600"/>
            <a:ext cx="8686800" cy="3160776"/>
          </a:xfrm>
          <a:prstGeom prst="roundRect">
            <a:avLst>
              <a:gd name="adj" fmla="val 5736"/>
            </a:avLst>
          </a:prstGeom>
          <a:blipFill dpi="0" rotWithShape="1">
            <a:blip r:embed="rId2"/>
            <a:srcRect/>
            <a:stretch>
              <a:fillRect/>
            </a:stretch>
          </a:blip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pitchFamily="-109" charset="0"/>
              <a:ea typeface="ヒラギノ角ゴ ProN W3" pitchFamily="-109" charset="-128"/>
              <a:cs typeface="ヒラギノ角ゴ ProN W3" pitchFamily="-109" charset="-128"/>
              <a:sym typeface="Gill Sans" pitchFamily="-109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89304" y="4109400"/>
            <a:ext cx="6565392" cy="12464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500" dirty="0">
                <a:solidFill>
                  <a:srgbClr val="0F498B"/>
                </a:solidFill>
                <a:latin typeface="Helvetica Neue" charset="0"/>
                <a:ea typeface="Helvetica Neue" charset="0"/>
                <a:cs typeface="Helvetica Neue" charset="0"/>
              </a:rPr>
              <a:t>Someone who helps them build their capability to become a productive, fulfilled adult who contributes to a better world. </a:t>
            </a:r>
          </a:p>
        </p:txBody>
      </p:sp>
      <p:sp>
        <p:nvSpPr>
          <p:cNvPr id="5" name="Round Single Corner Rectangle 4"/>
          <p:cNvSpPr/>
          <p:nvPr/>
        </p:nvSpPr>
        <p:spPr bwMode="auto">
          <a:xfrm rot="5400000">
            <a:off x="75413" y="-75414"/>
            <a:ext cx="1536569" cy="1687398"/>
          </a:xfrm>
          <a:prstGeom prst="round1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itchFamily="-109" charset="0"/>
              <a:ea typeface="ヒラギノ角ゴ ProN W3" pitchFamily="-109" charset="-128"/>
              <a:cs typeface="ヒラギノ角ゴ ProN W3" pitchFamily="-109" charset="-128"/>
              <a:sym typeface="Gill Sans" pitchFamily="-109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16" y="355338"/>
            <a:ext cx="1088219" cy="931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466189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0304" y="2459507"/>
            <a:ext cx="5803392" cy="19389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000" dirty="0">
                <a:solidFill>
                  <a:srgbClr val="0F498B"/>
                </a:solidFill>
                <a:latin typeface="Helvetica Neue" charset="0"/>
                <a:ea typeface="Helvetica Neue" charset="0"/>
                <a:cs typeface="Helvetica Neue" charset="0"/>
              </a:rPr>
              <a:t>Someone who is not content to just teach content, but intent on helping a child become a lifelong learner and doer. </a:t>
            </a:r>
          </a:p>
        </p:txBody>
      </p:sp>
    </p:spTree>
    <p:extLst>
      <p:ext uri="{BB962C8B-B14F-4D97-AF65-F5344CB8AC3E}">
        <p14:creationId xmlns:p14="http://schemas.microsoft.com/office/powerpoint/2010/main" val="820317016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 bwMode="auto">
          <a:xfrm>
            <a:off x="228600" y="228600"/>
            <a:ext cx="8686800" cy="3160776"/>
          </a:xfrm>
          <a:prstGeom prst="roundRect">
            <a:avLst>
              <a:gd name="adj" fmla="val 5736"/>
            </a:avLst>
          </a:prstGeom>
          <a:blipFill dpi="0" rotWithShape="1">
            <a:blip r:embed="rId2"/>
            <a:srcRect/>
            <a:stretch>
              <a:fillRect/>
            </a:stretch>
          </a:blip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itchFamily="-109" charset="0"/>
              <a:ea typeface="ヒラギノ角ゴ ProN W3" pitchFamily="-109" charset="-128"/>
              <a:cs typeface="ヒラギノ角ゴ ProN W3" pitchFamily="-109" charset="-128"/>
              <a:sym typeface="Gill Sans" pitchFamily="-109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89704" y="4109400"/>
            <a:ext cx="7164592" cy="12464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500" dirty="0">
                <a:solidFill>
                  <a:srgbClr val="0F498B"/>
                </a:solidFill>
                <a:latin typeface="Helvetica Neue" charset="0"/>
                <a:ea typeface="Helvetica Neue" charset="0"/>
                <a:cs typeface="Helvetica Neue" charset="0"/>
              </a:rPr>
              <a:t>Our curriculum is important to Montessori parents, but when choosing a program for their child, teacher quality is the highest priority.</a:t>
            </a:r>
          </a:p>
        </p:txBody>
      </p:sp>
      <p:sp>
        <p:nvSpPr>
          <p:cNvPr id="5" name="Round Single Corner Rectangle 4"/>
          <p:cNvSpPr/>
          <p:nvPr/>
        </p:nvSpPr>
        <p:spPr bwMode="auto">
          <a:xfrm rot="5400000">
            <a:off x="75413" y="-75414"/>
            <a:ext cx="1536569" cy="1687398"/>
          </a:xfrm>
          <a:prstGeom prst="round1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itchFamily="-109" charset="0"/>
              <a:ea typeface="ヒラギノ角ゴ ProN W3" pitchFamily="-109" charset="-128"/>
              <a:cs typeface="ヒラギノ角ゴ ProN W3" pitchFamily="-109" charset="-128"/>
              <a:sym typeface="Gill Sans" pitchFamily="-109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16" y="355338"/>
            <a:ext cx="1088219" cy="931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562806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09216" y="2118947"/>
            <a:ext cx="4925568" cy="240065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000" dirty="0">
                <a:solidFill>
                  <a:srgbClr val="0F498B"/>
                </a:solidFill>
                <a:latin typeface="Helvetica Neue" charset="0"/>
                <a:ea typeface="Helvetica Neue" charset="0"/>
                <a:cs typeface="Helvetica Neue" charset="0"/>
              </a:rPr>
              <a:t>Montessori’s success relies on </a:t>
            </a:r>
            <a:r>
              <a:rPr lang="en-US" sz="3000" b="1" dirty="0">
                <a:solidFill>
                  <a:srgbClr val="0F498B"/>
                </a:solidFill>
                <a:latin typeface="Helvetica Neue" charset="0"/>
                <a:ea typeface="Helvetica Neue" charset="0"/>
                <a:cs typeface="Helvetica Neue" charset="0"/>
              </a:rPr>
              <a:t>people like you</a:t>
            </a:r>
            <a:r>
              <a:rPr lang="en-US" sz="3000" dirty="0">
                <a:solidFill>
                  <a:srgbClr val="0F498B"/>
                </a:solidFill>
                <a:latin typeface="Helvetica Neue" charset="0"/>
                <a:ea typeface="Helvetica Neue" charset="0"/>
                <a:cs typeface="Helvetica Neue" charset="0"/>
              </a:rPr>
              <a:t>—and Montessori supports its teachers every step of the way, each and every day. </a:t>
            </a:r>
          </a:p>
        </p:txBody>
      </p:sp>
    </p:spTree>
    <p:extLst>
      <p:ext uri="{BB962C8B-B14F-4D97-AF65-F5344CB8AC3E}">
        <p14:creationId xmlns:p14="http://schemas.microsoft.com/office/powerpoint/2010/main" val="707996048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 bwMode="auto">
          <a:xfrm>
            <a:off x="228600" y="228600"/>
            <a:ext cx="8686800" cy="6400800"/>
          </a:xfrm>
          <a:prstGeom prst="roundRect">
            <a:avLst>
              <a:gd name="adj" fmla="val 3422"/>
            </a:avLst>
          </a:prstGeom>
          <a:blipFill dpi="0" rotWithShape="1">
            <a:blip r:embed="rId2" r:link="rId3"/>
            <a:srcRect/>
            <a:stretch>
              <a:fillRect/>
            </a:stretch>
          </a:blip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itchFamily="-109" charset="0"/>
              <a:ea typeface="ヒラギノ角ゴ ProN W3" pitchFamily="-109" charset="-128"/>
              <a:cs typeface="ヒラギノ角ゴ ProN W3" pitchFamily="-109" charset="-128"/>
              <a:sym typeface="Gill Sans" pitchFamily="-109" charset="0"/>
            </a:endParaRPr>
          </a:p>
        </p:txBody>
      </p:sp>
      <p:sp>
        <p:nvSpPr>
          <p:cNvPr id="5" name="Round Single Corner Rectangle 4"/>
          <p:cNvSpPr/>
          <p:nvPr/>
        </p:nvSpPr>
        <p:spPr bwMode="auto">
          <a:xfrm rot="5400000">
            <a:off x="75413" y="-75414"/>
            <a:ext cx="1536569" cy="1687398"/>
          </a:xfrm>
          <a:prstGeom prst="round1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itchFamily="-109" charset="0"/>
              <a:ea typeface="ヒラギノ角ゴ ProN W3" pitchFamily="-109" charset="-128"/>
              <a:cs typeface="ヒラギノ角ゴ ProN W3" pitchFamily="-109" charset="-128"/>
              <a:sym typeface="Gill Sans" pitchFamily="-109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16" y="355338"/>
            <a:ext cx="1088219" cy="9318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81374" y="2413337"/>
            <a:ext cx="598125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dirty="0">
                <a:solidFill>
                  <a:srgbClr val="FFFFFF"/>
                </a:solidFill>
                <a:latin typeface="Helvetica Neue" charset="0"/>
                <a:ea typeface="Helvetica Neue" charset="0"/>
                <a:cs typeface="Helvetica Neue" charset="0"/>
                <a:sym typeface="Helvetica Neue" pitchFamily="-109" charset="0"/>
              </a:rPr>
              <a:t>AMI training addresses </a:t>
            </a:r>
            <a:r>
              <a:rPr lang="en-US" sz="4200" b="1" dirty="0">
                <a:solidFill>
                  <a:srgbClr val="FFFFFF"/>
                </a:solidFill>
                <a:latin typeface="Helvetica Neue" charset="0"/>
                <a:ea typeface="Helvetica Neue" charset="0"/>
                <a:cs typeface="Helvetica Neue" charset="0"/>
                <a:sym typeface="Helvetica Neue" pitchFamily="-109" charset="0"/>
              </a:rPr>
              <a:t>why</a:t>
            </a:r>
            <a:r>
              <a:rPr lang="en-US" sz="4200" dirty="0">
                <a:solidFill>
                  <a:srgbClr val="FFFFFF"/>
                </a:solidFill>
                <a:latin typeface="Helvetica Neue" charset="0"/>
                <a:ea typeface="Helvetica Neue" charset="0"/>
                <a:cs typeface="Helvetica Neue" charset="0"/>
                <a:sym typeface="Helvetica Neue" pitchFamily="-109" charset="0"/>
              </a:rPr>
              <a:t> you want to teach and shows you </a:t>
            </a:r>
            <a:r>
              <a:rPr lang="en-US" sz="4200" b="1" dirty="0">
                <a:solidFill>
                  <a:srgbClr val="FFFFFF"/>
                </a:solidFill>
                <a:latin typeface="Helvetica Neue" charset="0"/>
                <a:ea typeface="Helvetica Neue" charset="0"/>
                <a:cs typeface="Helvetica Neue" charset="0"/>
                <a:sym typeface="Helvetica Neue" pitchFamily="-109" charset="0"/>
              </a:rPr>
              <a:t>how</a:t>
            </a:r>
            <a:r>
              <a:rPr lang="en-US" sz="4200" dirty="0">
                <a:solidFill>
                  <a:srgbClr val="FFFFFF"/>
                </a:solidFill>
                <a:latin typeface="Helvetica Neue" charset="0"/>
                <a:ea typeface="Helvetica Neue" charset="0"/>
                <a:cs typeface="Helvetica Neue" charset="0"/>
                <a:sym typeface="Helvetica Neue" pitchFamily="-109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22513819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- Title Slide">
  <a:themeElements>
    <a:clrScheme name="">
      <a:dk1>
        <a:srgbClr val="052754"/>
      </a:dk1>
      <a:lt1>
        <a:srgbClr val="FFFFFF"/>
      </a:lt1>
      <a:dk2>
        <a:srgbClr val="000000"/>
      </a:dk2>
      <a:lt2>
        <a:srgbClr val="808080"/>
      </a:lt2>
      <a:accent1>
        <a:srgbClr val="FFFFFF"/>
      </a:accent1>
      <a:accent2>
        <a:srgbClr val="333399"/>
      </a:accent2>
      <a:accent3>
        <a:srgbClr val="FFFFFF"/>
      </a:accent3>
      <a:accent4>
        <a:srgbClr val="032046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Title Slide">
      <a:majorFont>
        <a:latin typeface="Arial"/>
        <a:ea typeface="ヒラギノ角ゴ ProN W3"/>
        <a:cs typeface="ヒラギノ角ゴ ProN W3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pitchFamily="-109" charset="0"/>
            <a:ea typeface="ヒラギノ角ゴ ProN W3" pitchFamily="-109" charset="-128"/>
            <a:cs typeface="ヒラギノ角ゴ ProN W3" pitchFamily="-109" charset="-128"/>
            <a:sym typeface="Gill Sans" pitchFamily="-109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pitchFamily="-109" charset="0"/>
            <a:ea typeface="ヒラギノ角ゴ ProN W3" pitchFamily="-109" charset="-128"/>
            <a:cs typeface="ヒラギノ角ゴ ProN W3" pitchFamily="-109" charset="-128"/>
            <a:sym typeface="Gill Sans" pitchFamily="-109" charset="0"/>
          </a:defRPr>
        </a:defPPr>
      </a:lstStyle>
    </a:lnDef>
  </a:objectDefaults>
  <a:extraClrSchemeLst>
    <a:extraClrScheme>
      <a:clrScheme name="Default - 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380</TotalTime>
  <Words>557</Words>
  <Application>Microsoft Macintosh PowerPoint</Application>
  <PresentationFormat>On-screen Show (4:3)</PresentationFormat>
  <Paragraphs>47</Paragraphs>
  <Slides>31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40" baseType="lpstr">
      <vt:lpstr>ヒラギノ角ゴ ProN W3</vt:lpstr>
      <vt:lpstr>Arial</vt:lpstr>
      <vt:lpstr>Calibri</vt:lpstr>
      <vt:lpstr>Calibri Light</vt:lpstr>
      <vt:lpstr>Gill Sans</vt:lpstr>
      <vt:lpstr>Helvetica</vt:lpstr>
      <vt:lpstr>Helvetica Neue</vt:lpstr>
      <vt:lpstr>Default - Title Slide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Hershey</dc:creator>
  <cp:lastModifiedBy>Catherine Solomon</cp:lastModifiedBy>
  <cp:revision>56</cp:revision>
  <dcterms:created xsi:type="dcterms:W3CDTF">2017-09-14T15:11:34Z</dcterms:created>
  <dcterms:modified xsi:type="dcterms:W3CDTF">2018-05-29T14:28:09Z</dcterms:modified>
</cp:coreProperties>
</file>