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60" r:id="rId2"/>
  </p:sldMasterIdLst>
  <p:notesMasterIdLst>
    <p:notesMasterId r:id="rId26"/>
  </p:notesMasterIdLst>
  <p:sldIdLst>
    <p:sldId id="320" r:id="rId3"/>
    <p:sldId id="319" r:id="rId4"/>
    <p:sldId id="326" r:id="rId5"/>
    <p:sldId id="312" r:id="rId6"/>
    <p:sldId id="331" r:id="rId7"/>
    <p:sldId id="323" r:id="rId8"/>
    <p:sldId id="332" r:id="rId9"/>
    <p:sldId id="328" r:id="rId10"/>
    <p:sldId id="334" r:id="rId11"/>
    <p:sldId id="321" r:id="rId12"/>
    <p:sldId id="335" r:id="rId13"/>
    <p:sldId id="314" r:id="rId14"/>
    <p:sldId id="275" r:id="rId15"/>
    <p:sldId id="322" r:id="rId16"/>
    <p:sldId id="325" r:id="rId17"/>
    <p:sldId id="338" r:id="rId18"/>
    <p:sldId id="305" r:id="rId19"/>
    <p:sldId id="336" r:id="rId20"/>
    <p:sldId id="339" r:id="rId21"/>
    <p:sldId id="337" r:id="rId22"/>
    <p:sldId id="329" r:id="rId23"/>
    <p:sldId id="306" r:id="rId24"/>
    <p:sldId id="32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Solomon" initials="CS" lastIdx="3" clrIdx="0">
    <p:extLst>
      <p:ext uri="{19B8F6BF-5375-455C-9EA6-DF929625EA0E}">
        <p15:presenceInfo xmlns:p15="http://schemas.microsoft.com/office/powerpoint/2012/main" userId="Catherine Solom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498B"/>
    <a:srgbClr val="39B4A8"/>
    <a:srgbClr val="F49200"/>
    <a:srgbClr val="D0007E"/>
    <a:srgbClr val="52AE30"/>
    <a:srgbClr val="555546"/>
    <a:srgbClr val="0084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4"/>
    <p:restoredTop sz="89592"/>
  </p:normalViewPr>
  <p:slideViewPr>
    <p:cSldViewPr snapToGrid="0" snapToObjects="1">
      <p:cViewPr varScale="1">
        <p:scale>
          <a:sx n="155" d="100"/>
          <a:sy n="155" d="100"/>
        </p:scale>
        <p:origin x="1464" y="1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39685-6E76-7743-A6DD-C5A0D8654407}" type="datetimeFigureOut">
              <a:rPr lang="en-US" smtClean="0"/>
              <a:t>6/1/18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A7534-5966-7145-82D1-EC16ADEA4C2F}" type="slidenum">
              <a:rPr lang="en-US" smtClean="0"/>
              <a:t>‹#›</a:t>
            </a:fld>
            <a:endParaRPr lang="en-US"/>
          </a:p>
        </p:txBody>
      </p:sp>
    </p:spTree>
    <p:extLst>
      <p:ext uri="{BB962C8B-B14F-4D97-AF65-F5344CB8AC3E}">
        <p14:creationId xmlns:p14="http://schemas.microsoft.com/office/powerpoint/2010/main" val="1975672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A7534-5966-7145-82D1-EC16ADEA4C2F}" type="slidenum">
              <a:rPr lang="en-US" smtClean="0"/>
              <a:t>1</a:t>
            </a:fld>
            <a:endParaRPr lang="en-US"/>
          </a:p>
        </p:txBody>
      </p:sp>
    </p:spTree>
    <p:extLst>
      <p:ext uri="{BB962C8B-B14F-4D97-AF65-F5344CB8AC3E}">
        <p14:creationId xmlns:p14="http://schemas.microsoft.com/office/powerpoint/2010/main" val="47405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A7534-5966-7145-82D1-EC16ADEA4C2F}" type="slidenum">
              <a:rPr lang="en-US" smtClean="0"/>
              <a:t>3</a:t>
            </a:fld>
            <a:endParaRPr lang="en-US"/>
          </a:p>
        </p:txBody>
      </p:sp>
    </p:spTree>
    <p:extLst>
      <p:ext uri="{BB962C8B-B14F-4D97-AF65-F5344CB8AC3E}">
        <p14:creationId xmlns:p14="http://schemas.microsoft.com/office/powerpoint/2010/main" val="3695165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kern="1200" dirty="0">
                <a:solidFill>
                  <a:schemeClr val="tx1"/>
                </a:solidFill>
                <a:effectLst/>
                <a:latin typeface="+mn-lt"/>
                <a:ea typeface="+mn-ea"/>
                <a:cs typeface="+mn-cs"/>
              </a:rPr>
              <a:t>A recent study (</a:t>
            </a:r>
            <a:r>
              <a:rPr lang="en-US" sz="1200" b="0" kern="1200" dirty="0" err="1">
                <a:solidFill>
                  <a:schemeClr val="tx1"/>
                </a:solidFill>
                <a:effectLst/>
                <a:latin typeface="+mn-lt"/>
                <a:ea typeface="+mn-ea"/>
                <a:cs typeface="+mn-cs"/>
              </a:rPr>
              <a:t>Lillard</a:t>
            </a:r>
            <a:r>
              <a:rPr lang="en-US" sz="1200" b="0" kern="1200" dirty="0">
                <a:solidFill>
                  <a:schemeClr val="tx1"/>
                </a:solidFill>
                <a:effectLst/>
                <a:latin typeface="+mn-lt"/>
                <a:ea typeface="+mn-ea"/>
                <a:cs typeface="+mn-cs"/>
              </a:rPr>
              <a:t>) of Montessori magnet schools in Hartford, Connecticut shows that all Montessori students had higher achievement than students in traditional schools. </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In addition, low-income children performed at nearly the same rate as their more affluent peers, dramatically closing the opportunity/achievement gap without lowering expectations or standards. </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The researchers note, “By the end of kindergarten, the Montessori children performed better on standardized tests of reading and math, engaged in more positive interaction on the playground, and showed more advanced social cognition and executive control. They also showed more concern for fairness and justice.” </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These exceptional results are mirrored in school districts in states as different as Texas (Terry Ford – </a:t>
            </a:r>
            <a:r>
              <a:rPr lang="en-US" sz="1200" b="0" kern="1200" dirty="0" err="1">
                <a:solidFill>
                  <a:schemeClr val="tx1"/>
                </a:solidFill>
                <a:effectLst/>
                <a:latin typeface="+mn-lt"/>
                <a:ea typeface="+mn-ea"/>
                <a:cs typeface="+mn-cs"/>
              </a:rPr>
              <a:t>Lumin</a:t>
            </a:r>
            <a:r>
              <a:rPr lang="en-US" sz="1200" b="0" kern="1200" dirty="0">
                <a:solidFill>
                  <a:schemeClr val="tx1"/>
                </a:solidFill>
                <a:effectLst/>
                <a:latin typeface="+mn-lt"/>
                <a:ea typeface="+mn-ea"/>
                <a:cs typeface="+mn-cs"/>
              </a:rPr>
              <a:t>) and South Carolina (Riley Institute Study).</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3A7534-5966-7145-82D1-EC16ADEA4C2F}" type="slidenum">
              <a:rPr lang="en-US" smtClean="0"/>
              <a:t>7</a:t>
            </a:fld>
            <a:endParaRPr lang="en-US"/>
          </a:p>
        </p:txBody>
      </p:sp>
    </p:spTree>
    <p:extLst>
      <p:ext uri="{BB962C8B-B14F-4D97-AF65-F5344CB8AC3E}">
        <p14:creationId xmlns:p14="http://schemas.microsoft.com/office/powerpoint/2010/main" val="169563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A7534-5966-7145-82D1-EC16ADEA4C2F}" type="slidenum">
              <a:rPr lang="en-US" smtClean="0"/>
              <a:t>15</a:t>
            </a:fld>
            <a:endParaRPr lang="en-US"/>
          </a:p>
        </p:txBody>
      </p:sp>
    </p:spTree>
    <p:extLst>
      <p:ext uri="{BB962C8B-B14F-4D97-AF65-F5344CB8AC3E}">
        <p14:creationId xmlns:p14="http://schemas.microsoft.com/office/powerpoint/2010/main" val="2065301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A7534-5966-7145-82D1-EC16ADEA4C2F}" type="slidenum">
              <a:rPr lang="en-US" smtClean="0"/>
              <a:t>21</a:t>
            </a:fld>
            <a:endParaRPr lang="en-US"/>
          </a:p>
        </p:txBody>
      </p:sp>
    </p:spTree>
    <p:extLst>
      <p:ext uri="{BB962C8B-B14F-4D97-AF65-F5344CB8AC3E}">
        <p14:creationId xmlns:p14="http://schemas.microsoft.com/office/powerpoint/2010/main" val="2599453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Users/peter/Dropbox%20(NC)/Artwork%20Files/ami/AMI%20Parent%20Outreach%20Presentation/links/bg.jpg"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file:////Users/peter/Dropbox%20(NC)/Artwork%20Files/ami/AMI%20Parent%20Outreach%20Presentation/links/logo-small.png"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Users/peter/Dropbox%20(NC)/Artwork%20Files/ami/AMI%20Parent%20Outreach%20Presentation/links/logo-small.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r:link="rId3">
            <a:alphaModFix amt="25000"/>
            <a:extLst>
              <a:ext uri="{28A0092B-C50C-407E-A947-70E740481C1C}">
                <a14:useLocalDpi xmlns:a14="http://schemas.microsoft.com/office/drawing/2010/main" val="0"/>
              </a:ext>
            </a:extLst>
          </a:blip>
          <a:stretch>
            <a:fillRect/>
          </a:stretch>
        </p:blipFill>
        <p:spPr>
          <a:xfrm>
            <a:off x="3461004" y="1536192"/>
            <a:ext cx="5682996" cy="5321808"/>
          </a:xfrm>
          <a:prstGeom prst="rect">
            <a:avLst/>
          </a:prstGeom>
        </p:spPr>
      </p:pic>
      <p:sp>
        <p:nvSpPr>
          <p:cNvPr id="6" name="TextBox 5"/>
          <p:cNvSpPr txBox="1"/>
          <p:nvPr userDrawn="1"/>
        </p:nvSpPr>
        <p:spPr>
          <a:xfrm>
            <a:off x="401216" y="6316552"/>
            <a:ext cx="1600200" cy="230832"/>
          </a:xfrm>
          <a:prstGeom prst="rect">
            <a:avLst/>
          </a:prstGeom>
          <a:noFill/>
        </p:spPr>
        <p:txBody>
          <a:bodyPr wrap="square" rtlCol="0">
            <a:spAutoFit/>
          </a:bodyPr>
          <a:lstStyle/>
          <a:p>
            <a:fld id="{C2FF2AFB-3C31-B049-9852-FC04B6B1FCB8}" type="slidenum">
              <a:rPr lang="en-US" sz="900" b="0" i="0" smtClean="0">
                <a:solidFill>
                  <a:srgbClr val="0F498B"/>
                </a:solidFill>
                <a:latin typeface="Helvetica Neue" charset="0"/>
                <a:ea typeface="Helvetica Neue" charset="0"/>
                <a:cs typeface="Helvetica Neue" charset="0"/>
              </a:rPr>
              <a:pPr/>
              <a:t>‹#›</a:t>
            </a:fld>
            <a:endParaRPr lang="en-US" sz="900" b="0" i="0" dirty="0">
              <a:solidFill>
                <a:srgbClr val="0F498B"/>
              </a:solidFill>
              <a:latin typeface="Helvetica Neue" charset="0"/>
              <a:ea typeface="Helvetica Neue" charset="0"/>
              <a:cs typeface="Helvetica Neue" charset="0"/>
            </a:endParaRPr>
          </a:p>
        </p:txBody>
      </p:sp>
      <p:pic>
        <p:nvPicPr>
          <p:cNvPr id="2" name="Picture 1"/>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
        <p:nvSpPr>
          <p:cNvPr id="3" name="TextBox 2"/>
          <p:cNvSpPr txBox="1"/>
          <p:nvPr userDrawn="1"/>
        </p:nvSpPr>
        <p:spPr>
          <a:xfrm>
            <a:off x="4432667" y="6316552"/>
            <a:ext cx="4324834" cy="230832"/>
          </a:xfrm>
          <a:prstGeom prst="rect">
            <a:avLst/>
          </a:prstGeom>
          <a:noFill/>
        </p:spPr>
        <p:txBody>
          <a:bodyPr wrap="square" rtlCol="0">
            <a:spAutoFit/>
          </a:bodyPr>
          <a:lstStyle/>
          <a:p>
            <a:pPr algn="r"/>
            <a:r>
              <a:rPr lang="en-US" sz="900" b="0" i="0" kern="1200" dirty="0">
                <a:solidFill>
                  <a:srgbClr val="0F498B"/>
                </a:solidFill>
                <a:effectLst/>
                <a:latin typeface="Helvetica Neue" charset="0"/>
                <a:ea typeface="Helvetica Neue" charset="0"/>
                <a:cs typeface="Helvetica Neue" charset="0"/>
              </a:rPr>
              <a:t> Association Montessori </a:t>
            </a:r>
            <a:r>
              <a:rPr lang="en-US" sz="900" b="0" i="0" kern="1200" dirty="0" err="1">
                <a:solidFill>
                  <a:srgbClr val="0F498B"/>
                </a:solidFill>
                <a:effectLst/>
                <a:latin typeface="Helvetica Neue" charset="0"/>
                <a:ea typeface="Helvetica Neue" charset="0"/>
                <a:cs typeface="Helvetica Neue" charset="0"/>
              </a:rPr>
              <a:t>Internationale</a:t>
            </a:r>
            <a:r>
              <a:rPr lang="en-US" sz="900" b="0" i="0" kern="1200" dirty="0">
                <a:solidFill>
                  <a:srgbClr val="0F498B"/>
                </a:solidFill>
                <a:effectLst/>
                <a:latin typeface="Helvetica Neue" charset="0"/>
                <a:ea typeface="Helvetica Neue" charset="0"/>
                <a:cs typeface="Helvetica Neue" charset="0"/>
              </a:rPr>
              <a:t> | </a:t>
            </a:r>
            <a:r>
              <a:rPr lang="en-US" sz="900" b="0" i="0" kern="1200" dirty="0" err="1">
                <a:solidFill>
                  <a:srgbClr val="0F498B"/>
                </a:solidFill>
                <a:effectLst/>
                <a:latin typeface="Helvetica Neue" charset="0"/>
                <a:ea typeface="Helvetica Neue" charset="0"/>
                <a:cs typeface="Helvetica Neue" charset="0"/>
              </a:rPr>
              <a:t>montessori-ami.org</a:t>
            </a:r>
            <a:endParaRPr lang="en-US" sz="900" b="0" i="0" kern="1200" dirty="0">
              <a:solidFill>
                <a:srgbClr val="0F498B"/>
              </a:solidFill>
              <a:effectLst/>
              <a:latin typeface="Helvetica Neue" charset="0"/>
              <a:ea typeface="Helvetica Neue" charset="0"/>
              <a:cs typeface="Helvetica Neue" charset="0"/>
            </a:endParaRPr>
          </a:p>
        </p:txBody>
      </p:sp>
      <p:cxnSp>
        <p:nvCxnSpPr>
          <p:cNvPr id="8" name="Straight Connector 7"/>
          <p:cNvCxnSpPr/>
          <p:nvPr userDrawn="1"/>
        </p:nvCxnSpPr>
        <p:spPr bwMode="auto">
          <a:xfrm>
            <a:off x="478699" y="6202837"/>
            <a:ext cx="8186603" cy="0"/>
          </a:xfrm>
          <a:prstGeom prst="line">
            <a:avLst/>
          </a:prstGeom>
          <a:solidFill>
            <a:schemeClr val="accent1"/>
          </a:solidFill>
          <a:ln w="12700" cap="flat" cmpd="sng" algn="ctr">
            <a:solidFill>
              <a:srgbClr val="0F498B"/>
            </a:solidFill>
            <a:prstDash val="solid"/>
            <a:round/>
            <a:headEnd type="none" w="med" len="med"/>
            <a:tailEnd type="none" w="med" len="med"/>
          </a:ln>
          <a:effectLst/>
        </p:spPr>
      </p:cxn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DEE76544-8909-5248-9344-2F0792A856C5}" type="slidenum">
              <a:rPr lang="en-US"/>
              <a:pPr>
                <a:defRPr/>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30427"/>
            <a:ext cx="1943100" cy="3508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130427"/>
            <a:ext cx="5676900" cy="3508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69E74DC2-5116-6645-8E9B-B4571ACED372}" type="slidenum">
              <a:rPr lang="en-US"/>
              <a:pPr>
                <a:defRPr/>
              </a:pPr>
              <a:t>‹#›</a:t>
            </a:fld>
            <a:endParaRPr 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509BF3-1FF6-6445-82AD-09F2BAAE616F}" type="datetimeFigureOut">
              <a:rPr lang="en-US" smtClean="0"/>
              <a:t>6/1/18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4600DC7-CAC2-BE45-898C-01B7CC99A49E}" type="slidenum">
              <a:rPr lang="en-US" smtClean="0"/>
              <a:t>‹#›</a:t>
            </a:fld>
            <a:endParaRPr lang="en-US"/>
          </a:p>
        </p:txBody>
      </p:sp>
    </p:spTree>
    <p:extLst>
      <p:ext uri="{BB962C8B-B14F-4D97-AF65-F5344CB8AC3E}">
        <p14:creationId xmlns:p14="http://schemas.microsoft.com/office/powerpoint/2010/main" val="423330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509BF3-1FF6-6445-82AD-09F2BAAE616F}" type="datetimeFigureOut">
              <a:rPr lang="en-US" smtClean="0"/>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509BF3-1FF6-6445-82AD-09F2BAAE616F}" type="datetimeFigureOut">
              <a:rPr lang="en-US" smtClean="0"/>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509BF3-1FF6-6445-82AD-09F2BAAE616F}" type="datetimeFigureOut">
              <a:rPr lang="en-US" smtClean="0"/>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509BF3-1FF6-6445-82AD-09F2BAAE616F}" type="datetimeFigureOut">
              <a:rPr lang="en-US" smtClean="0"/>
              <a:t>6/1/18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509BF3-1FF6-6445-82AD-09F2BAAE616F}" type="datetimeFigureOut">
              <a:rPr lang="en-US" smtClean="0"/>
              <a:t>6/1/18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509BF3-1FF6-6445-82AD-09F2BAAE616F}" type="datetimeFigureOut">
              <a:rPr lang="en-US" smtClean="0"/>
              <a:t>6/1/18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509BF3-1FF6-6445-82AD-09F2BAAE616F}" type="datetimeFigureOut">
              <a:rPr lang="en-US" smtClean="0"/>
              <a:t>6/1/18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1"/>
          <p:cNvSpPr/>
          <p:nvPr userDrawn="1"/>
        </p:nvSpPr>
        <p:spPr bwMode="auto">
          <a:xfrm>
            <a:off x="228600" y="228600"/>
            <a:ext cx="8686800" cy="6400800"/>
          </a:xfrm>
          <a:prstGeom prst="roundRect">
            <a:avLst>
              <a:gd name="adj" fmla="val 3422"/>
            </a:avLst>
          </a:prstGeom>
          <a:solidFill>
            <a:srgbClr val="BE5E2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3" name="Round Single Corner Rectangle 2"/>
          <p:cNvSpPr/>
          <p:nvPr userDrawn="1"/>
        </p:nvSpPr>
        <p:spPr bwMode="auto">
          <a:xfrm rot="5400000">
            <a:off x="75413" y="-75414"/>
            <a:ext cx="1536569" cy="1687398"/>
          </a:xfrm>
          <a:prstGeom prst="round1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10" name="Picture 9"/>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509BF3-1FF6-6445-82AD-09F2BAAE616F}" type="datetimeFigureOut">
              <a:rPr lang="en-US" smtClean="0"/>
              <a:t>6/1/18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509BF3-1FF6-6445-82AD-09F2BAAE616F}" type="datetimeFigureOut">
              <a:rPr lang="en-US" smtClean="0"/>
              <a:t>6/1/18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509BF3-1FF6-6445-82AD-09F2BAAE616F}" type="datetimeFigureOut">
              <a:rPr lang="en-US" smtClean="0"/>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509BF3-1FF6-6445-82AD-09F2BAAE616F}" type="datetimeFigureOut">
              <a:rPr lang="en-US" smtClean="0"/>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9148F813-C757-4041-B8E0-5C9BB1550B1C}" type="slidenum">
              <a:rPr lang="en-US"/>
              <a:pPr>
                <a:defRPr/>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762FBCAE-E39D-9345-BBEE-6CAEDE4D421F}" type="slidenum">
              <a:rPr lang="en-US"/>
              <a:pPr>
                <a:defRPr/>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3EF6DD26-4FCD-6042-9711-D67195FF9404}" type="slidenum">
              <a:rPr lang="en-US"/>
              <a:pPr>
                <a:defRPr/>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92F0DE05-FAEA-7842-BD7D-1436A823BF67}" type="slidenum">
              <a:rPr lang="en-US"/>
              <a:pPr>
                <a:defRPr/>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EEBECA46-98DF-0B4E-B29E-A6EA4A2C105A}" type="slidenum">
              <a:rPr lang="en-US"/>
              <a:pPr>
                <a:defRPr/>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009E63DA-299E-F247-8298-44E95A42EEEE}" type="slidenum">
              <a:rPr lang="en-US"/>
              <a:pPr>
                <a:defRPr/>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09"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84A0D43-798C-8445-AA39-F76B92373C51}" type="slidenum">
              <a:rPr lang="en-US"/>
              <a:pPr>
                <a:defRPr/>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2130427"/>
            <a:ext cx="7772400" cy="1470025"/>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dirty="0">
                <a:sym typeface="Arial" charset="0"/>
              </a:rPr>
              <a:t>Click to edit Master title style</a:t>
            </a:r>
          </a:p>
        </p:txBody>
      </p:sp>
      <p:sp>
        <p:nvSpPr>
          <p:cNvPr id="1027" name="Rectangle 2"/>
          <p:cNvSpPr>
            <a:spLocks noGrp="1" noChangeArrowheads="1"/>
          </p:cNvSpPr>
          <p:nvPr>
            <p:ph type="body" idx="1"/>
          </p:nvPr>
        </p:nvSpPr>
        <p:spPr bwMode="auto">
          <a:xfrm>
            <a:off x="1371600" y="3886200"/>
            <a:ext cx="6400800" cy="17526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2" name="Text Box 3"/>
          <p:cNvSpPr txBox="1">
            <a:spLocks noGrp="1" noChangeArrowheads="1"/>
          </p:cNvSpPr>
          <p:nvPr>
            <p:ph type="sldNum" sz="quarter" idx="4"/>
          </p:nvPr>
        </p:nvSpPr>
        <p:spPr bwMode="auto">
          <a:xfrm>
            <a:off x="8428038" y="6467475"/>
            <a:ext cx="258762" cy="2540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a:defRPr sz="1200">
                <a:solidFill>
                  <a:srgbClr val="8A9AAF"/>
                </a:solidFill>
                <a:latin typeface="Arial"/>
                <a:ea typeface="Arial"/>
                <a:cs typeface="Arial"/>
                <a:sym typeface="Arial" charset="0"/>
              </a:defRPr>
            </a:lvl1pPr>
          </a:lstStyle>
          <a:p>
            <a:pPr>
              <a:defRPr/>
            </a:pPr>
            <a:fld id="{E0F7C14B-BC53-6940-9AE1-7A72902EB9C3}" type="slidenum">
              <a:rPr lang="en-US" smtClean="0"/>
              <a:pPr>
                <a:defRPr/>
              </a:pPr>
              <a:t>‹#›</a:t>
            </a:fld>
            <a:endParaRPr lang="en-US" dirty="0"/>
          </a:p>
        </p:txBody>
      </p:sp>
    </p:spTree>
    <p:extLst>
      <p:ext uri="{BB962C8B-B14F-4D97-AF65-F5344CB8AC3E}">
        <p14:creationId xmlns:p14="http://schemas.microsoft.com/office/powerpoint/2010/main" val="1523773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wipe/>
  </p:transition>
  <p:hf hdr="0" ftr="0" dt="0"/>
  <p:txStyles>
    <p:titleStyle>
      <a:lvl1pPr algn="ctr" rtl="0" eaLnBrk="0" fontAlgn="base" hangingPunct="0">
        <a:spcBef>
          <a:spcPct val="0"/>
        </a:spcBef>
        <a:spcAft>
          <a:spcPct val="0"/>
        </a:spcAft>
        <a:defRPr sz="4400">
          <a:solidFill>
            <a:schemeClr val="tx1"/>
          </a:solidFill>
          <a:latin typeface="Arial"/>
          <a:ea typeface="+mj-ea"/>
          <a:cs typeface="+mj-cs"/>
          <a:sym typeface="Arial" charset="0"/>
        </a:defRPr>
      </a:lvl1pPr>
      <a:lvl2pPr algn="ctr" rtl="0" eaLnBrk="0" fontAlgn="base" hangingPunct="0">
        <a:spcBef>
          <a:spcPct val="0"/>
        </a:spcBef>
        <a:spcAft>
          <a:spcPct val="0"/>
        </a:spcAft>
        <a:defRPr sz="4400">
          <a:solidFill>
            <a:schemeClr val="tx1"/>
          </a:solidFill>
          <a:latin typeface="Arial" pitchFamily="-109" charset="0"/>
          <a:ea typeface="ヒラギノ角ゴ ProN W3" pitchFamily="-109" charset="-128"/>
          <a:cs typeface="ヒラギノ角ゴ ProN W3" pitchFamily="-109" charset="-128"/>
          <a:sym typeface="Arial" charset="0"/>
        </a:defRPr>
      </a:lvl2pPr>
      <a:lvl3pPr algn="ctr" rtl="0" eaLnBrk="0" fontAlgn="base" hangingPunct="0">
        <a:spcBef>
          <a:spcPct val="0"/>
        </a:spcBef>
        <a:spcAft>
          <a:spcPct val="0"/>
        </a:spcAft>
        <a:defRPr sz="4400">
          <a:solidFill>
            <a:schemeClr val="tx1"/>
          </a:solidFill>
          <a:latin typeface="Arial" pitchFamily="-109" charset="0"/>
          <a:ea typeface="ヒラギノ角ゴ ProN W3" pitchFamily="-109" charset="-128"/>
          <a:cs typeface="ヒラギノ角ゴ ProN W3" pitchFamily="-109" charset="-128"/>
          <a:sym typeface="Arial" charset="0"/>
        </a:defRPr>
      </a:lvl3pPr>
      <a:lvl4pPr algn="ctr" rtl="0" eaLnBrk="0" fontAlgn="base" hangingPunct="0">
        <a:spcBef>
          <a:spcPct val="0"/>
        </a:spcBef>
        <a:spcAft>
          <a:spcPct val="0"/>
        </a:spcAft>
        <a:defRPr sz="4400">
          <a:solidFill>
            <a:schemeClr val="tx1"/>
          </a:solidFill>
          <a:latin typeface="Arial" pitchFamily="-109" charset="0"/>
          <a:ea typeface="ヒラギノ角ゴ ProN W3" pitchFamily="-109" charset="-128"/>
          <a:cs typeface="ヒラギノ角ゴ ProN W3" pitchFamily="-109" charset="-128"/>
          <a:sym typeface="Arial" charset="0"/>
        </a:defRPr>
      </a:lvl4pPr>
      <a:lvl5pPr algn="ctr" rtl="0" eaLnBrk="0" fontAlgn="base" hangingPunct="0">
        <a:spcBef>
          <a:spcPct val="0"/>
        </a:spcBef>
        <a:spcAft>
          <a:spcPct val="0"/>
        </a:spcAft>
        <a:defRPr sz="4400">
          <a:solidFill>
            <a:schemeClr val="tx1"/>
          </a:solidFill>
          <a:latin typeface="Arial" pitchFamily="-109" charset="0"/>
          <a:ea typeface="ヒラギノ角ゴ ProN W3" pitchFamily="-109" charset="-128"/>
          <a:cs typeface="ヒラギノ角ゴ ProN W3" pitchFamily="-109" charset="-128"/>
          <a:sym typeface="Arial" charset="0"/>
        </a:defRPr>
      </a:lvl5pPr>
      <a:lvl6pPr marL="457200" algn="ctr" rtl="0" fontAlgn="base">
        <a:spcBef>
          <a:spcPct val="0"/>
        </a:spcBef>
        <a:spcAft>
          <a:spcPct val="0"/>
        </a:spcAft>
        <a:defRPr sz="4400">
          <a:solidFill>
            <a:schemeClr val="tx1"/>
          </a:solidFill>
          <a:latin typeface="Arial" pitchFamily="-109" charset="0"/>
          <a:ea typeface="ヒラギノ角ゴ ProN W3" pitchFamily="-109" charset="-128"/>
          <a:cs typeface="ヒラギノ角ゴ ProN W3" pitchFamily="-109" charset="-128"/>
          <a:sym typeface="Arial" pitchFamily="-109" charset="0"/>
        </a:defRPr>
      </a:lvl6pPr>
      <a:lvl7pPr marL="914400" algn="ctr" rtl="0" fontAlgn="base">
        <a:spcBef>
          <a:spcPct val="0"/>
        </a:spcBef>
        <a:spcAft>
          <a:spcPct val="0"/>
        </a:spcAft>
        <a:defRPr sz="4400">
          <a:solidFill>
            <a:schemeClr val="tx1"/>
          </a:solidFill>
          <a:latin typeface="Arial" pitchFamily="-109" charset="0"/>
          <a:ea typeface="ヒラギノ角ゴ ProN W3" pitchFamily="-109" charset="-128"/>
          <a:cs typeface="ヒラギノ角ゴ ProN W3" pitchFamily="-109" charset="-128"/>
          <a:sym typeface="Arial" pitchFamily="-109" charset="0"/>
        </a:defRPr>
      </a:lvl7pPr>
      <a:lvl8pPr marL="1371600" algn="ctr" rtl="0" fontAlgn="base">
        <a:spcBef>
          <a:spcPct val="0"/>
        </a:spcBef>
        <a:spcAft>
          <a:spcPct val="0"/>
        </a:spcAft>
        <a:defRPr sz="4400">
          <a:solidFill>
            <a:schemeClr val="tx1"/>
          </a:solidFill>
          <a:latin typeface="Arial" pitchFamily="-109" charset="0"/>
          <a:ea typeface="ヒラギノ角ゴ ProN W3" pitchFamily="-109" charset="-128"/>
          <a:cs typeface="ヒラギノ角ゴ ProN W3" pitchFamily="-109" charset="-128"/>
          <a:sym typeface="Arial" pitchFamily="-109" charset="0"/>
        </a:defRPr>
      </a:lvl8pPr>
      <a:lvl9pPr marL="1828800" algn="ctr" rtl="0" fontAlgn="base">
        <a:spcBef>
          <a:spcPct val="0"/>
        </a:spcBef>
        <a:spcAft>
          <a:spcPct val="0"/>
        </a:spcAft>
        <a:defRPr sz="4400">
          <a:solidFill>
            <a:schemeClr val="tx1"/>
          </a:solidFill>
          <a:latin typeface="Arial" pitchFamily="-109" charset="0"/>
          <a:ea typeface="ヒラギノ角ゴ ProN W3" pitchFamily="-109" charset="-128"/>
          <a:cs typeface="ヒラギノ角ゴ ProN W3" pitchFamily="-109" charset="-128"/>
          <a:sym typeface="Arial" pitchFamily="-109" charset="0"/>
        </a:defRPr>
      </a:lvl9pPr>
    </p:titleStyle>
    <p:bodyStyle>
      <a:lvl1pPr marL="342900" indent="-342900" algn="ctr" rtl="0" eaLnBrk="0" fontAlgn="base" hangingPunct="0">
        <a:spcBef>
          <a:spcPts val="800"/>
        </a:spcBef>
        <a:spcAft>
          <a:spcPct val="0"/>
        </a:spcAft>
        <a:defRPr sz="3200">
          <a:solidFill>
            <a:srgbClr val="8A9AAF"/>
          </a:solidFill>
          <a:latin typeface="Arial"/>
          <a:ea typeface="+mn-ea"/>
          <a:cs typeface="+mn-cs"/>
          <a:sym typeface="Arial" charset="0"/>
        </a:defRPr>
      </a:lvl1pPr>
      <a:lvl2pPr marL="419100" indent="38100" algn="ctr" rtl="0" eaLnBrk="0" fontAlgn="base" hangingPunct="0">
        <a:spcBef>
          <a:spcPts val="700"/>
        </a:spcBef>
        <a:spcAft>
          <a:spcPct val="0"/>
        </a:spcAft>
        <a:defRPr sz="2800">
          <a:solidFill>
            <a:srgbClr val="8A9AAF"/>
          </a:solidFill>
          <a:latin typeface="Arial"/>
          <a:ea typeface="+mn-ea"/>
          <a:cs typeface="+mn-cs"/>
          <a:sym typeface="Arial" charset="0"/>
        </a:defRPr>
      </a:lvl2pPr>
      <a:lvl3pPr marL="876300" indent="38100" algn="ctr" rtl="0" eaLnBrk="0" fontAlgn="base" hangingPunct="0">
        <a:spcBef>
          <a:spcPts val="600"/>
        </a:spcBef>
        <a:spcAft>
          <a:spcPct val="0"/>
        </a:spcAft>
        <a:defRPr sz="2400">
          <a:solidFill>
            <a:srgbClr val="8A9AAF"/>
          </a:solidFill>
          <a:latin typeface="Arial"/>
          <a:ea typeface="+mn-ea"/>
          <a:cs typeface="+mn-cs"/>
          <a:sym typeface="Arial" charset="0"/>
        </a:defRPr>
      </a:lvl3pPr>
      <a:lvl4pPr marL="1333500" indent="38100" algn="ctr" rtl="0" eaLnBrk="0" fontAlgn="base" hangingPunct="0">
        <a:spcBef>
          <a:spcPts val="500"/>
        </a:spcBef>
        <a:spcAft>
          <a:spcPct val="0"/>
        </a:spcAft>
        <a:defRPr sz="2000">
          <a:solidFill>
            <a:srgbClr val="8A9AAF"/>
          </a:solidFill>
          <a:latin typeface="Arial"/>
          <a:ea typeface="+mn-ea"/>
          <a:cs typeface="+mn-cs"/>
          <a:sym typeface="Arial" charset="0"/>
        </a:defRPr>
      </a:lvl4pPr>
      <a:lvl5pPr marL="1790700" indent="38100" algn="ctr" rtl="0" eaLnBrk="0" fontAlgn="base" hangingPunct="0">
        <a:spcBef>
          <a:spcPts val="500"/>
        </a:spcBef>
        <a:spcAft>
          <a:spcPct val="0"/>
        </a:spcAft>
        <a:defRPr sz="2000">
          <a:solidFill>
            <a:srgbClr val="8A9AAF"/>
          </a:solidFill>
          <a:latin typeface="Arial"/>
          <a:ea typeface="+mn-ea"/>
          <a:cs typeface="+mn-cs"/>
          <a:sym typeface="Arial" charset="0"/>
        </a:defRPr>
      </a:lvl5pPr>
      <a:lvl6pPr marL="2247900" algn="ctr" rtl="0" fontAlgn="base">
        <a:spcBef>
          <a:spcPts val="500"/>
        </a:spcBef>
        <a:spcAft>
          <a:spcPct val="0"/>
        </a:spcAft>
        <a:defRPr sz="2000">
          <a:solidFill>
            <a:srgbClr val="8A9AAF"/>
          </a:solidFill>
          <a:latin typeface="+mn-lt"/>
          <a:ea typeface="+mn-ea"/>
          <a:cs typeface="+mn-cs"/>
          <a:sym typeface="Arial" pitchFamily="-109" charset="0"/>
        </a:defRPr>
      </a:lvl6pPr>
      <a:lvl7pPr marL="2705100" algn="ctr" rtl="0" fontAlgn="base">
        <a:spcBef>
          <a:spcPts val="500"/>
        </a:spcBef>
        <a:spcAft>
          <a:spcPct val="0"/>
        </a:spcAft>
        <a:defRPr sz="2000">
          <a:solidFill>
            <a:srgbClr val="8A9AAF"/>
          </a:solidFill>
          <a:latin typeface="+mn-lt"/>
          <a:ea typeface="+mn-ea"/>
          <a:cs typeface="+mn-cs"/>
          <a:sym typeface="Arial" pitchFamily="-109" charset="0"/>
        </a:defRPr>
      </a:lvl7pPr>
      <a:lvl8pPr marL="3162300" algn="ctr" rtl="0" fontAlgn="base">
        <a:spcBef>
          <a:spcPts val="500"/>
        </a:spcBef>
        <a:spcAft>
          <a:spcPct val="0"/>
        </a:spcAft>
        <a:defRPr sz="2000">
          <a:solidFill>
            <a:srgbClr val="8A9AAF"/>
          </a:solidFill>
          <a:latin typeface="+mn-lt"/>
          <a:ea typeface="+mn-ea"/>
          <a:cs typeface="+mn-cs"/>
          <a:sym typeface="Arial" pitchFamily="-109" charset="0"/>
        </a:defRPr>
      </a:lvl8pPr>
      <a:lvl9pPr marL="3619500" algn="ctr" rtl="0" fontAlgn="base">
        <a:spcBef>
          <a:spcPts val="500"/>
        </a:spcBef>
        <a:spcAft>
          <a:spcPct val="0"/>
        </a:spcAft>
        <a:defRPr sz="2000">
          <a:solidFill>
            <a:srgbClr val="8A9AAF"/>
          </a:solidFill>
          <a:latin typeface="+mn-lt"/>
          <a:ea typeface="+mn-ea"/>
          <a:cs typeface="+mn-cs"/>
          <a:sym typeface="Arial" pitchFamily="-109"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09BF3-1FF6-6445-82AD-09F2BAAE616F}" type="datetimeFigureOut">
              <a:rPr lang="en-US" smtClean="0"/>
              <a:t>6/1/18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00DC7-CAC2-BE45-898C-01B7CC99A49E}" type="slidenum">
              <a:rPr lang="en-US" smtClean="0"/>
              <a:t>‹#›</a:t>
            </a:fld>
            <a:endParaRPr lang="en-US"/>
          </a:p>
        </p:txBody>
      </p:sp>
    </p:spTree>
    <p:extLst>
      <p:ext uri="{BB962C8B-B14F-4D97-AF65-F5344CB8AC3E}">
        <p14:creationId xmlns:p14="http://schemas.microsoft.com/office/powerpoint/2010/main" val="1571317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file:////Users/peter/Dropbox%20(NC)/Artwork%20Files/ami/AMI%20Parent%20Outreach%20Presentation/links/logo-small.png" TargetMode="External"/><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file:////Users/peter/Dropbox%20(NC)/Artwork%20Files/ami/AMI%20Parent%20Outreach%20Presentation/links/title.jpg" TargetMode="External"/><Relationship Id="rId5" Type="http://schemas.openxmlformats.org/officeDocument/2006/relationships/image" Target="../media/image4.jpg"/><Relationship Id="rId4" Type="http://schemas.openxmlformats.org/officeDocument/2006/relationships/image" Target="file:////Users/peter/Dropbox%20(NC)/Artwork%20Files/ami/Presentations/2018/links/Donor-Title.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file:////Users/peter/Dropbox%20(NC)/Artwork%20Files/ami/Presentations/2018/links/Donor-MoreTeachers.jpg" TargetMode="External"/><Relationship Id="rId2" Type="http://schemas.openxmlformats.org/officeDocument/2006/relationships/image" Target="../media/image8.jpg"/><Relationship Id="rId1" Type="http://schemas.openxmlformats.org/officeDocument/2006/relationships/slideLayout" Target="../slideLayouts/slideLayout13.xml"/><Relationship Id="rId5" Type="http://schemas.openxmlformats.org/officeDocument/2006/relationships/image" Target="file:////Users/peter/Dropbox%20(NC)/Artwork%20Files/ami/AMI%20Parent%20Outreach%20Presentation/links/logo-small.png"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file:////Users/peter/Dropbox%20(NC)/Artwork%20Files/ami/Presentations/2018/links/Donor-Header1.jpg" TargetMode="External"/><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file:////Users/peter/Dropbox%20(NC)/Artwork%20Files/ami/AMI%20Parent%20Outreach%20Presentation/links/logo-small.png"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file:////Users/peter/Dropbox%20(NC)/Artwork%20Files/ami/AMI%20Parent%20Outreach%20Presentation/links/logo-small.png" TargetMode="External"/><Relationship Id="rId5" Type="http://schemas.openxmlformats.org/officeDocument/2006/relationships/image" Target="../media/image2.png"/><Relationship Id="rId4" Type="http://schemas.openxmlformats.org/officeDocument/2006/relationships/image" Target="file:////Users/peter/Dropbox%20(NC)/Artwork%20Files/ami/Presentations/2018/links/Donor-SupportTraining.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file:////Users/peter/Dropbox%20(NC)/Artwork%20Files/ami/Presentations/2018/links/Donor-GreaterAccess.jpg" TargetMode="External"/><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file:////Users/peter/Dropbox%20(NC)/Artwork%20Files/ami/AMI%20Parent%20Outreach%20Presentation/links/logo-small.png"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file:////Users/peter/Dropbox%20(NC)/Artwork%20Files/ami/AMI%20Parent%20Outreach%20Presentation/links/logo-small.png" TargetMode="External"/><Relationship Id="rId5" Type="http://schemas.openxmlformats.org/officeDocument/2006/relationships/image" Target="../media/image2.png"/><Relationship Id="rId4" Type="http://schemas.openxmlformats.org/officeDocument/2006/relationships/image" Target="file:////Users/peter/Dropbox%20(NC)/Artwork%20Files/ami/Presentations/2018/links/Donor-CustomAsk.jp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file:////Users/peter/Dropbox%20(NC)/Artwork%20Files/ami/Presentations/2018/links/Donor-JoinUs.jpg" TargetMode="External"/><Relationship Id="rId2" Type="http://schemas.openxmlformats.org/officeDocument/2006/relationships/image" Target="../media/image12.jpg"/><Relationship Id="rId1" Type="http://schemas.openxmlformats.org/officeDocument/2006/relationships/slideLayout" Target="../slideLayouts/slideLayout13.xml"/><Relationship Id="rId5" Type="http://schemas.openxmlformats.org/officeDocument/2006/relationships/image" Target="file:////Users/peter/Dropbox%20(NC)/Artwork%20Files/ami/AMI%20Parent%20Outreach%20Presentation/links/logo-small.png"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file:////Users/peter/Dropbox%20(NC)/Artwork%20Files/ami/AMI%20Parent%20Outreach%20Presentation/links/logo-small.png" TargetMode="External"/><Relationship Id="rId5" Type="http://schemas.openxmlformats.org/officeDocument/2006/relationships/image" Target="../media/image2.png"/><Relationship Id="rId4" Type="http://schemas.openxmlformats.org/officeDocument/2006/relationships/image" Target="file:////Users/peter/Dropbox%20(NC)/Artwork%20Files/ami/Presentations/2018/links/Donor-SettingSuccess.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file:////Users/peter/Dropbox%20(NC)/Artwork%20Files/ami/Presentations/2018/links/Donor-Header2.jpg" TargetMode="External"/><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file:////Users/peter/Dropbox%20(NC)/Artwork%20Files/ami/AMI%20Parent%20Outreach%20Presentation/links/logo-small.png"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file:////Users/peter/Dropbox%20(NC)/Artwork%20Files/ami/Presentations/2018/links/Donor-GreaterAccess.jpg" TargetMode="External"/><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file:////Users/peter/Dropbox%20(NC)/Artwork%20Files/ami/AMI%20Parent%20Outreach%20Presentation/links/logo-small.png"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28600" y="244098"/>
            <a:ext cx="8686800" cy="6400800"/>
          </a:xfrm>
          <a:prstGeom prst="roundRect">
            <a:avLst>
              <a:gd name="adj" fmla="val 3390"/>
            </a:avLst>
          </a:prstGeom>
          <a:blipFill dpi="0" rotWithShape="1">
            <a:blip r:embed="rId3" r:link="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5" r:link="rId6">
                  <a:extLst>
                    <a:ext uri="{28A0092B-C50C-407E-A947-70E740481C1C}">
                      <a14:useLocalDpi xmlns:a14="http://schemas.microsoft.com/office/drawing/2010/main" val="0"/>
                    </a:ext>
                  </a:extLst>
                </a:blip>
                <a:srcRect/>
                <a:stretch>
                  <a:fillRect/>
                </a:stretch>
              </a:blipFill>
            </a:endParaRPr>
          </a:p>
        </p:txBody>
      </p:sp>
      <p:sp>
        <p:nvSpPr>
          <p:cNvPr id="13" name="Round Single Corner Rectangle 12"/>
          <p:cNvSpPr/>
          <p:nvPr/>
        </p:nvSpPr>
        <p:spPr bwMode="auto">
          <a:xfrm rot="5400000">
            <a:off x="89755" y="-89755"/>
            <a:ext cx="1828801" cy="2008315"/>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14" name="Picture 13"/>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390458" y="398370"/>
            <a:ext cx="1266914" cy="1084842"/>
          </a:xfrm>
          <a:prstGeom prst="rect">
            <a:avLst/>
          </a:prstGeom>
        </p:spPr>
      </p:pic>
      <p:sp>
        <p:nvSpPr>
          <p:cNvPr id="7" name="AutoShape 5"/>
          <p:cNvSpPr>
            <a:spLocks/>
          </p:cNvSpPr>
          <p:nvPr/>
        </p:nvSpPr>
        <p:spPr bwMode="auto">
          <a:xfrm>
            <a:off x="600770" y="2736475"/>
            <a:ext cx="7993552" cy="372008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defTabSz="914400">
              <a:lnSpc>
                <a:spcPts val="4500"/>
              </a:lnSpc>
              <a:spcBef>
                <a:spcPts val="0"/>
              </a:spcBef>
              <a:spcAft>
                <a:spcPts val="0"/>
              </a:spcAft>
            </a:pPr>
            <a:r>
              <a:rPr lang="en-US" sz="5000" b="1" dirty="0">
                <a:solidFill>
                  <a:schemeClr val="bg1"/>
                </a:solidFill>
                <a:latin typeface="Helvetica Neue" charset="0"/>
                <a:ea typeface="Helvetica Neue" charset="0"/>
                <a:cs typeface="Helvetica Neue" charset="0"/>
              </a:rPr>
              <a:t>AMI Teacher </a:t>
            </a:r>
            <a:br>
              <a:rPr lang="en-US" sz="5000" b="1" dirty="0">
                <a:solidFill>
                  <a:schemeClr val="bg1"/>
                </a:solidFill>
                <a:latin typeface="Helvetica Neue" charset="0"/>
                <a:ea typeface="Helvetica Neue" charset="0"/>
                <a:cs typeface="Helvetica Neue" charset="0"/>
              </a:rPr>
            </a:br>
            <a:r>
              <a:rPr lang="en-US" sz="5000" b="1" dirty="0">
                <a:solidFill>
                  <a:schemeClr val="bg1"/>
                </a:solidFill>
                <a:latin typeface="Helvetica Neue" charset="0"/>
                <a:ea typeface="Helvetica Neue" charset="0"/>
                <a:cs typeface="Helvetica Neue" charset="0"/>
              </a:rPr>
              <a:t>Training:</a:t>
            </a:r>
          </a:p>
          <a:p>
            <a:pPr>
              <a:lnSpc>
                <a:spcPts val="4000"/>
              </a:lnSpc>
            </a:pPr>
            <a:r>
              <a:rPr lang="en-US" sz="3800" b="1" dirty="0">
                <a:solidFill>
                  <a:schemeClr val="bg1"/>
                </a:solidFill>
                <a:latin typeface="Helvetica Neue" charset="0"/>
                <a:ea typeface="Helvetica Neue" charset="0"/>
                <a:cs typeface="Helvetica Neue" charset="0"/>
              </a:rPr>
              <a:t>Investing in Truly </a:t>
            </a:r>
          </a:p>
          <a:p>
            <a:pPr>
              <a:lnSpc>
                <a:spcPts val="4000"/>
              </a:lnSpc>
            </a:pPr>
            <a:r>
              <a:rPr lang="en-US" sz="3800" b="1" dirty="0">
                <a:solidFill>
                  <a:schemeClr val="bg1"/>
                </a:solidFill>
                <a:latin typeface="Helvetica Neue" charset="0"/>
                <a:ea typeface="Helvetica Neue" charset="0"/>
                <a:cs typeface="Helvetica Neue" charset="0"/>
              </a:rPr>
              <a:t>Transformative Education</a:t>
            </a:r>
          </a:p>
        </p:txBody>
      </p:sp>
      <p:sp>
        <p:nvSpPr>
          <p:cNvPr id="10" name="AutoShape 5"/>
          <p:cNvSpPr>
            <a:spLocks/>
          </p:cNvSpPr>
          <p:nvPr/>
        </p:nvSpPr>
        <p:spPr bwMode="auto">
          <a:xfrm>
            <a:off x="657330" y="5843912"/>
            <a:ext cx="7936992" cy="46634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a:spcBef>
                <a:spcPts val="0"/>
              </a:spcBef>
            </a:pPr>
            <a:r>
              <a:rPr lang="en-US" sz="900" dirty="0">
                <a:solidFill>
                  <a:schemeClr val="bg1"/>
                </a:solidFill>
                <a:latin typeface="Helvetica Neue" charset="0"/>
                <a:ea typeface="Helvetica Neue" charset="0"/>
                <a:cs typeface="Helvetica Neue" charset="0"/>
                <a:sym typeface="Helvetica" charset="0"/>
              </a:rPr>
              <a:t>PRESENTED BY [TRAINING CENTER NAME]</a:t>
            </a:r>
          </a:p>
        </p:txBody>
      </p:sp>
    </p:spTree>
    <p:extLst>
      <p:ext uri="{BB962C8B-B14F-4D97-AF65-F5344CB8AC3E}">
        <p14:creationId xmlns:p14="http://schemas.microsoft.com/office/powerpoint/2010/main" val="2459635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28600" y="228600"/>
            <a:ext cx="8686800" cy="6400800"/>
          </a:xfrm>
          <a:prstGeom prst="roundRect">
            <a:avLst>
              <a:gd name="adj" fmla="val 3422"/>
            </a:avLst>
          </a:prstGeom>
          <a:blipFill dpi="0" rotWithShape="1">
            <a:blip r:embed="rId2" r:link="rId3"/>
            <a:srcRect/>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5" name="Round Single Corner Rectangle 4"/>
          <p:cNvSpPr/>
          <p:nvPr/>
        </p:nvSpPr>
        <p:spPr bwMode="auto">
          <a:xfrm rot="5400000">
            <a:off x="75413" y="-75414"/>
            <a:ext cx="1536569" cy="1687398"/>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6" name="Picture 5"/>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
        <p:nvSpPr>
          <p:cNvPr id="7" name="TextBox 6"/>
          <p:cNvSpPr txBox="1"/>
          <p:nvPr/>
        </p:nvSpPr>
        <p:spPr>
          <a:xfrm>
            <a:off x="1083580" y="2249030"/>
            <a:ext cx="6976839" cy="2677656"/>
          </a:xfrm>
          <a:prstGeom prst="rect">
            <a:avLst/>
          </a:prstGeom>
          <a:noFill/>
        </p:spPr>
        <p:txBody>
          <a:bodyPr wrap="square" rtlCol="0">
            <a:spAutoFit/>
          </a:bodyPr>
          <a:lstStyle/>
          <a:p>
            <a:pPr algn="ctr"/>
            <a:r>
              <a:rPr lang="en-US" sz="4200" dirty="0">
                <a:solidFill>
                  <a:srgbClr val="FFFFFF"/>
                </a:solidFill>
                <a:latin typeface="Helvetica Neue" charset="0"/>
                <a:ea typeface="Helvetica Neue" charset="0"/>
                <a:cs typeface="Helvetica Neue" charset="0"/>
                <a:sym typeface="Helvetica Neue" pitchFamily="-109" charset="0"/>
              </a:rPr>
              <a:t>We cannot bring Montessori to more children without bringing more teachers to Montessori.</a:t>
            </a:r>
          </a:p>
        </p:txBody>
      </p:sp>
    </p:spTree>
    <p:extLst>
      <p:ext uri="{BB962C8B-B14F-4D97-AF65-F5344CB8AC3E}">
        <p14:creationId xmlns:p14="http://schemas.microsoft.com/office/powerpoint/2010/main" val="79295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1560" y="1997839"/>
            <a:ext cx="7040880" cy="2862322"/>
          </a:xfrm>
          <a:prstGeom prst="rect">
            <a:avLst/>
          </a:prstGeom>
          <a:noFill/>
        </p:spPr>
        <p:txBody>
          <a:bodyPr wrap="square" rtlCol="0" anchor="ctr">
            <a:spAutoFit/>
          </a:bodyPr>
          <a:lstStyle/>
          <a:p>
            <a:pPr algn="ctr"/>
            <a:r>
              <a:rPr lang="en-US" sz="3000" dirty="0">
                <a:solidFill>
                  <a:srgbClr val="0F498B"/>
                </a:solidFill>
                <a:latin typeface="Helvetica Neue" charset="0"/>
                <a:ea typeface="Helvetica Neue" charset="0"/>
                <a:cs typeface="Helvetica Neue" charset="0"/>
              </a:rPr>
              <a:t>Your support of AMI teacher training is the spearhead of helping children find their path in life and becoming productive, fulfilled adults capable of creating a better world for themselves and others.</a:t>
            </a:r>
          </a:p>
        </p:txBody>
      </p:sp>
    </p:spTree>
    <p:extLst>
      <p:ext uri="{BB962C8B-B14F-4D97-AF65-F5344CB8AC3E}">
        <p14:creationId xmlns:p14="http://schemas.microsoft.com/office/powerpoint/2010/main" val="264018622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9252" y="2653761"/>
            <a:ext cx="6325496" cy="1477328"/>
          </a:xfrm>
          <a:prstGeom prst="rect">
            <a:avLst/>
          </a:prstGeom>
          <a:noFill/>
        </p:spPr>
        <p:txBody>
          <a:bodyPr wrap="square" rtlCol="0" anchor="ctr">
            <a:spAutoFit/>
          </a:bodyPr>
          <a:lstStyle/>
          <a:p>
            <a:pPr algn="ctr"/>
            <a:r>
              <a:rPr lang="en-US" sz="3000" dirty="0">
                <a:solidFill>
                  <a:srgbClr val="0F498B"/>
                </a:solidFill>
                <a:latin typeface="Helvetica Neue" charset="0"/>
                <a:ea typeface="Helvetica Neue" charset="0"/>
                <a:cs typeface="Helvetica Neue" charset="0"/>
              </a:rPr>
              <a:t>There is greater demand for Montessori schools than there are teachers to fill positions. </a:t>
            </a:r>
          </a:p>
        </p:txBody>
      </p:sp>
    </p:spTree>
    <p:extLst>
      <p:ext uri="{BB962C8B-B14F-4D97-AF65-F5344CB8AC3E}">
        <p14:creationId xmlns:p14="http://schemas.microsoft.com/office/powerpoint/2010/main" val="163541973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1560" y="2690336"/>
            <a:ext cx="7040880" cy="1477328"/>
          </a:xfrm>
          <a:prstGeom prst="rect">
            <a:avLst/>
          </a:prstGeom>
          <a:noFill/>
        </p:spPr>
        <p:txBody>
          <a:bodyPr wrap="square" rtlCol="0" anchor="ctr">
            <a:spAutoFit/>
          </a:bodyPr>
          <a:lstStyle/>
          <a:p>
            <a:pPr algn="ctr"/>
            <a:r>
              <a:rPr lang="en-US" sz="3000" dirty="0">
                <a:solidFill>
                  <a:srgbClr val="0F498B"/>
                </a:solidFill>
                <a:latin typeface="Helvetica Neue" charset="0"/>
                <a:ea typeface="Helvetica Neue" charset="0"/>
                <a:cs typeface="Helvetica Neue" charset="0"/>
              </a:rPr>
              <a:t>Training centers are at the forefront of a worldwide movement to bring Montessori outcomes to more children.</a:t>
            </a:r>
          </a:p>
        </p:txBody>
      </p:sp>
    </p:spTree>
    <p:extLst>
      <p:ext uri="{BB962C8B-B14F-4D97-AF65-F5344CB8AC3E}">
        <p14:creationId xmlns:p14="http://schemas.microsoft.com/office/powerpoint/2010/main" val="7969823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228600" y="228600"/>
            <a:ext cx="8686800" cy="3160776"/>
          </a:xfrm>
          <a:prstGeom prst="roundRect">
            <a:avLst>
              <a:gd name="adj" fmla="val 5736"/>
            </a:avLst>
          </a:prstGeom>
          <a:blipFill dpi="0" rotWithShape="1">
            <a:blip r:embed="rId2" r:link="rId3"/>
            <a:srcRect/>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2" name="TextBox 1"/>
          <p:cNvSpPr txBox="1"/>
          <p:nvPr/>
        </p:nvSpPr>
        <p:spPr>
          <a:xfrm>
            <a:off x="1627632" y="3917038"/>
            <a:ext cx="5888736" cy="1631216"/>
          </a:xfrm>
          <a:prstGeom prst="rect">
            <a:avLst/>
          </a:prstGeom>
          <a:noFill/>
        </p:spPr>
        <p:txBody>
          <a:bodyPr wrap="square" rtlCol="0" anchor="ctr">
            <a:spAutoFit/>
          </a:bodyPr>
          <a:lstStyle/>
          <a:p>
            <a:pPr algn="ctr"/>
            <a:r>
              <a:rPr lang="en-US" sz="2500" dirty="0">
                <a:solidFill>
                  <a:srgbClr val="0F498B"/>
                </a:solidFill>
                <a:latin typeface="Helvetica Neue" charset="0"/>
                <a:ea typeface="Helvetica Neue" charset="0"/>
                <a:cs typeface="Helvetica Neue" charset="0"/>
              </a:rPr>
              <a:t>AMI training breaks down what great teachers do intuitively into an intentional, transformative process that develops the full potential in each child.</a:t>
            </a:r>
          </a:p>
        </p:txBody>
      </p:sp>
      <p:sp>
        <p:nvSpPr>
          <p:cNvPr id="5" name="Round Single Corner Rectangle 4"/>
          <p:cNvSpPr/>
          <p:nvPr/>
        </p:nvSpPr>
        <p:spPr bwMode="auto">
          <a:xfrm rot="5400000">
            <a:off x="75413" y="-75414"/>
            <a:ext cx="1536569" cy="1687398"/>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6" name="Picture 5"/>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Tree>
    <p:extLst>
      <p:ext uri="{BB962C8B-B14F-4D97-AF65-F5344CB8AC3E}">
        <p14:creationId xmlns:p14="http://schemas.microsoft.com/office/powerpoint/2010/main" val="241127232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28600" y="228599"/>
            <a:ext cx="8686800" cy="5807869"/>
          </a:xfrm>
          <a:prstGeom prst="roundRect">
            <a:avLst>
              <a:gd name="adj" fmla="val 3422"/>
            </a:avLst>
          </a:prstGeom>
          <a:blipFill dpi="0" rotWithShape="1">
            <a:blip r:embed="rId3" r:link="rId4"/>
            <a:srcRect/>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2" name="TextBox 1"/>
          <p:cNvSpPr txBox="1"/>
          <p:nvPr/>
        </p:nvSpPr>
        <p:spPr>
          <a:xfrm>
            <a:off x="1753496" y="2559853"/>
            <a:ext cx="5637008" cy="1384995"/>
          </a:xfrm>
          <a:prstGeom prst="rect">
            <a:avLst/>
          </a:prstGeom>
          <a:noFill/>
        </p:spPr>
        <p:txBody>
          <a:bodyPr wrap="square" rtlCol="0" anchor="ctr">
            <a:spAutoFit/>
          </a:bodyPr>
          <a:lstStyle/>
          <a:p>
            <a:pPr algn="ctr"/>
            <a:r>
              <a:rPr lang="en-US" sz="4200" dirty="0">
                <a:solidFill>
                  <a:schemeClr val="bg1"/>
                </a:solidFill>
                <a:latin typeface="Helvetica Neue" charset="0"/>
                <a:ea typeface="Helvetica Neue" charset="0"/>
                <a:cs typeface="Helvetica Neue" charset="0"/>
              </a:rPr>
              <a:t>Support Montessori teacher training</a:t>
            </a:r>
          </a:p>
        </p:txBody>
      </p:sp>
      <p:sp>
        <p:nvSpPr>
          <p:cNvPr id="4" name="Round Single Corner Rectangle 3"/>
          <p:cNvSpPr/>
          <p:nvPr/>
        </p:nvSpPr>
        <p:spPr bwMode="auto">
          <a:xfrm rot="5400000">
            <a:off x="75413" y="-75414"/>
            <a:ext cx="1536569" cy="1687398"/>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5" name="Picture 4"/>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Tree>
    <p:extLst>
      <p:ext uri="{BB962C8B-B14F-4D97-AF65-F5344CB8AC3E}">
        <p14:creationId xmlns:p14="http://schemas.microsoft.com/office/powerpoint/2010/main" val="169777433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800" y="2653762"/>
            <a:ext cx="6756400" cy="1477328"/>
          </a:xfrm>
          <a:prstGeom prst="rect">
            <a:avLst/>
          </a:prstGeom>
          <a:noFill/>
        </p:spPr>
        <p:txBody>
          <a:bodyPr wrap="square" rtlCol="0" anchor="ctr">
            <a:spAutoFit/>
          </a:bodyPr>
          <a:lstStyle/>
          <a:p>
            <a:pPr algn="ctr"/>
            <a:r>
              <a:rPr lang="en-US" sz="3000" dirty="0">
                <a:solidFill>
                  <a:srgbClr val="0F498B"/>
                </a:solidFill>
                <a:latin typeface="Helvetica Neue" charset="0"/>
                <a:ea typeface="Helvetica Neue" charset="0"/>
                <a:cs typeface="Helvetica Neue" charset="0"/>
              </a:rPr>
              <a:t>To achieve our vision of a more peaceful world, we must train more teachers to grow our global presence.</a:t>
            </a:r>
          </a:p>
        </p:txBody>
      </p:sp>
    </p:spTree>
    <p:extLst>
      <p:ext uri="{BB962C8B-B14F-4D97-AF65-F5344CB8AC3E}">
        <p14:creationId xmlns:p14="http://schemas.microsoft.com/office/powerpoint/2010/main" val="262403275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800" y="2192095"/>
            <a:ext cx="6756400" cy="2400657"/>
          </a:xfrm>
          <a:prstGeom prst="rect">
            <a:avLst/>
          </a:prstGeom>
          <a:noFill/>
        </p:spPr>
        <p:txBody>
          <a:bodyPr wrap="square" rtlCol="0" anchor="ctr">
            <a:spAutoFit/>
          </a:bodyPr>
          <a:lstStyle/>
          <a:p>
            <a:pPr algn="ctr"/>
            <a:r>
              <a:rPr lang="en-US" sz="3000" dirty="0">
                <a:solidFill>
                  <a:srgbClr val="0F498B"/>
                </a:solidFill>
                <a:latin typeface="Helvetica Neue" charset="0"/>
                <a:ea typeface="Helvetica Neue" charset="0"/>
                <a:cs typeface="Helvetica Neue" charset="0"/>
              </a:rPr>
              <a:t>AMI has affiliated training centers around the world, all staffed by highly qualified AMI teacher trainers who ensure fidelity to the highest principles and practices of Montessori. </a:t>
            </a:r>
          </a:p>
        </p:txBody>
      </p:sp>
    </p:spTree>
    <p:extLst>
      <p:ext uri="{BB962C8B-B14F-4D97-AF65-F5344CB8AC3E}">
        <p14:creationId xmlns:p14="http://schemas.microsoft.com/office/powerpoint/2010/main" val="45676943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800" y="2192096"/>
            <a:ext cx="6756400" cy="2400657"/>
          </a:xfrm>
          <a:prstGeom prst="rect">
            <a:avLst/>
          </a:prstGeom>
          <a:noFill/>
        </p:spPr>
        <p:txBody>
          <a:bodyPr wrap="square" rtlCol="0" anchor="ctr">
            <a:spAutoFit/>
          </a:bodyPr>
          <a:lstStyle/>
          <a:p>
            <a:pPr algn="ctr"/>
            <a:r>
              <a:rPr lang="en-US" sz="3000" dirty="0">
                <a:solidFill>
                  <a:srgbClr val="0F498B"/>
                </a:solidFill>
                <a:latin typeface="Helvetica Neue" charset="0"/>
                <a:ea typeface="Helvetica Neue" charset="0"/>
                <a:cs typeface="Helvetica Neue" charset="0"/>
              </a:rPr>
              <a:t>Teacher trainees participate in lectures, seminars, reading sessions, and other study modules over the course of one academic year or multiple consecutive summers.</a:t>
            </a:r>
          </a:p>
        </p:txBody>
      </p:sp>
    </p:spTree>
    <p:extLst>
      <p:ext uri="{BB962C8B-B14F-4D97-AF65-F5344CB8AC3E}">
        <p14:creationId xmlns:p14="http://schemas.microsoft.com/office/powerpoint/2010/main" val="399964765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800" y="2192097"/>
            <a:ext cx="6756400" cy="2400657"/>
          </a:xfrm>
          <a:prstGeom prst="rect">
            <a:avLst/>
          </a:prstGeom>
          <a:noFill/>
        </p:spPr>
        <p:txBody>
          <a:bodyPr wrap="square" rtlCol="0" anchor="ctr">
            <a:spAutoFit/>
          </a:bodyPr>
          <a:lstStyle/>
          <a:p>
            <a:pPr algn="ctr"/>
            <a:r>
              <a:rPr lang="en-US" sz="3000" dirty="0">
                <a:solidFill>
                  <a:srgbClr val="0F498B"/>
                </a:solidFill>
                <a:latin typeface="Helvetica Neue" charset="0"/>
                <a:ea typeface="Helvetica Neue" charset="0"/>
                <a:cs typeface="Helvetica Neue" charset="0"/>
              </a:rPr>
              <a:t>The difference in AMI teacher training is the intensive, hands-on, real classroom experience that prepares teachers to practice anywhere </a:t>
            </a:r>
          </a:p>
          <a:p>
            <a:pPr algn="ctr"/>
            <a:r>
              <a:rPr lang="en-US" sz="3000" dirty="0">
                <a:solidFill>
                  <a:srgbClr val="0F498B"/>
                </a:solidFill>
                <a:latin typeface="Helvetica Neue" charset="0"/>
                <a:ea typeface="Helvetica Neue" charset="0"/>
                <a:cs typeface="Helvetica Neue" charset="0"/>
              </a:rPr>
              <a:t>in the world.</a:t>
            </a:r>
          </a:p>
        </p:txBody>
      </p:sp>
    </p:spTree>
    <p:extLst>
      <p:ext uri="{BB962C8B-B14F-4D97-AF65-F5344CB8AC3E}">
        <p14:creationId xmlns:p14="http://schemas.microsoft.com/office/powerpoint/2010/main" val="209082297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28600" y="228600"/>
            <a:ext cx="8686800" cy="5741894"/>
          </a:xfrm>
          <a:prstGeom prst="roundRect">
            <a:avLst>
              <a:gd name="adj" fmla="val 3422"/>
            </a:avLst>
          </a:prstGeom>
          <a:blipFill dpi="0" rotWithShape="1">
            <a:blip r:embed="rId2" r:link="rId3"/>
            <a:srcRect/>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2" name="TextBox 1"/>
          <p:cNvSpPr txBox="1"/>
          <p:nvPr/>
        </p:nvSpPr>
        <p:spPr>
          <a:xfrm>
            <a:off x="1600200" y="2191606"/>
            <a:ext cx="5943600" cy="1815882"/>
          </a:xfrm>
          <a:prstGeom prst="rect">
            <a:avLst/>
          </a:prstGeom>
          <a:noFill/>
        </p:spPr>
        <p:txBody>
          <a:bodyPr wrap="square" rtlCol="0" anchor="ctr">
            <a:spAutoFit/>
          </a:bodyPr>
          <a:lstStyle/>
          <a:p>
            <a:pPr algn="ctr"/>
            <a:r>
              <a:rPr lang="en-US" sz="2800" dirty="0">
                <a:solidFill>
                  <a:schemeClr val="bg1"/>
                </a:solidFill>
                <a:latin typeface="Helvetica Neue" charset="0"/>
                <a:ea typeface="Helvetica Neue" charset="0"/>
                <a:cs typeface="Helvetica Neue" charset="0"/>
              </a:rPr>
              <a:t>Investing in AMI Montessori training does a world of good by bringing the highest quality Montessori to children and families.</a:t>
            </a:r>
          </a:p>
        </p:txBody>
      </p:sp>
      <p:sp>
        <p:nvSpPr>
          <p:cNvPr id="4" name="Round Single Corner Rectangle 3"/>
          <p:cNvSpPr/>
          <p:nvPr/>
        </p:nvSpPr>
        <p:spPr bwMode="auto">
          <a:xfrm rot="5400000">
            <a:off x="75413" y="-75414"/>
            <a:ext cx="1536569" cy="1687398"/>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5" name="Picture 4"/>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Tree>
    <p:extLst>
      <p:ext uri="{BB962C8B-B14F-4D97-AF65-F5344CB8AC3E}">
        <p14:creationId xmlns:p14="http://schemas.microsoft.com/office/powerpoint/2010/main" val="178988289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800" y="2192097"/>
            <a:ext cx="6756400" cy="2400657"/>
          </a:xfrm>
          <a:prstGeom prst="rect">
            <a:avLst/>
          </a:prstGeom>
          <a:noFill/>
        </p:spPr>
        <p:txBody>
          <a:bodyPr wrap="square" rtlCol="0" anchor="ctr">
            <a:spAutoFit/>
          </a:bodyPr>
          <a:lstStyle/>
          <a:p>
            <a:pPr algn="ctr"/>
            <a:r>
              <a:rPr lang="en-US" sz="3000" dirty="0">
                <a:solidFill>
                  <a:srgbClr val="0F498B"/>
                </a:solidFill>
                <a:latin typeface="Helvetica Neue" charset="0"/>
                <a:ea typeface="Helvetica Neue" charset="0"/>
                <a:cs typeface="Helvetica Neue" charset="0"/>
              </a:rPr>
              <a:t>Our most valuable recruitment method is through our alums, spreading the word and demonstrating their competencies in classrooms and communities.</a:t>
            </a:r>
          </a:p>
        </p:txBody>
      </p:sp>
    </p:spTree>
    <p:extLst>
      <p:ext uri="{BB962C8B-B14F-4D97-AF65-F5344CB8AC3E}">
        <p14:creationId xmlns:p14="http://schemas.microsoft.com/office/powerpoint/2010/main" val="332407842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28600" y="228600"/>
            <a:ext cx="8686800" cy="5741894"/>
          </a:xfrm>
          <a:prstGeom prst="roundRect">
            <a:avLst>
              <a:gd name="adj" fmla="val 3422"/>
            </a:avLst>
          </a:prstGeom>
          <a:blipFill dpi="0" rotWithShape="1">
            <a:blip r:embed="rId3" r:link="rId4"/>
            <a:srcRect/>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2" name="TextBox 1"/>
          <p:cNvSpPr txBox="1"/>
          <p:nvPr/>
        </p:nvSpPr>
        <p:spPr>
          <a:xfrm>
            <a:off x="1387736" y="2990740"/>
            <a:ext cx="6368528" cy="523220"/>
          </a:xfrm>
          <a:prstGeom prst="rect">
            <a:avLst/>
          </a:prstGeom>
          <a:noFill/>
        </p:spPr>
        <p:txBody>
          <a:bodyPr wrap="square" rtlCol="0" anchor="ctr">
            <a:spAutoFit/>
          </a:bodyPr>
          <a:lstStyle/>
          <a:p>
            <a:pPr algn="ctr"/>
            <a:r>
              <a:rPr lang="en-US" sz="2800" dirty="0">
                <a:solidFill>
                  <a:schemeClr val="bg1"/>
                </a:solidFill>
                <a:latin typeface="Helvetica Neue" charset="0"/>
                <a:ea typeface="Helvetica Neue" charset="0"/>
                <a:cs typeface="Helvetica Neue" charset="0"/>
              </a:rPr>
              <a:t>[Custom Ask]</a:t>
            </a:r>
          </a:p>
        </p:txBody>
      </p:sp>
      <p:sp>
        <p:nvSpPr>
          <p:cNvPr id="4" name="Round Single Corner Rectangle 3"/>
          <p:cNvSpPr/>
          <p:nvPr/>
        </p:nvSpPr>
        <p:spPr bwMode="auto">
          <a:xfrm rot="5400000">
            <a:off x="75413" y="-75414"/>
            <a:ext cx="1536569" cy="1687398"/>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5" name="Picture 4"/>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Tree>
    <p:extLst>
      <p:ext uri="{BB962C8B-B14F-4D97-AF65-F5344CB8AC3E}">
        <p14:creationId xmlns:p14="http://schemas.microsoft.com/office/powerpoint/2010/main" val="224481386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9252" y="2192096"/>
            <a:ext cx="6325496" cy="2400657"/>
          </a:xfrm>
          <a:prstGeom prst="rect">
            <a:avLst/>
          </a:prstGeom>
          <a:noFill/>
        </p:spPr>
        <p:txBody>
          <a:bodyPr wrap="square" rtlCol="0" anchor="ctr">
            <a:spAutoFit/>
          </a:bodyPr>
          <a:lstStyle/>
          <a:p>
            <a:pPr algn="ctr"/>
            <a:r>
              <a:rPr lang="en-US" sz="3000" dirty="0">
                <a:solidFill>
                  <a:srgbClr val="0F498B"/>
                </a:solidFill>
                <a:latin typeface="Helvetica Neue" charset="0"/>
                <a:ea typeface="Helvetica Neue" charset="0"/>
                <a:cs typeface="Helvetica Neue" charset="0"/>
              </a:rPr>
              <a:t>[Training center name] </a:t>
            </a:r>
          </a:p>
          <a:p>
            <a:pPr algn="ctr"/>
            <a:endParaRPr lang="en-US" sz="3000" dirty="0">
              <a:solidFill>
                <a:srgbClr val="0F498B"/>
              </a:solidFill>
              <a:latin typeface="Helvetica Neue" charset="0"/>
              <a:ea typeface="Helvetica Neue" charset="0"/>
              <a:cs typeface="Helvetica Neue" charset="0"/>
            </a:endParaRPr>
          </a:p>
          <a:p>
            <a:pPr algn="ctr"/>
            <a:r>
              <a:rPr lang="en-US" sz="3000" dirty="0">
                <a:solidFill>
                  <a:srgbClr val="0F498B"/>
                </a:solidFill>
                <a:latin typeface="Helvetica Neue" charset="0"/>
                <a:ea typeface="Helvetica Neue" charset="0"/>
                <a:cs typeface="Helvetica Neue" charset="0"/>
              </a:rPr>
              <a:t>[Location]</a:t>
            </a:r>
          </a:p>
          <a:p>
            <a:pPr algn="ctr"/>
            <a:endParaRPr lang="en-US" sz="3000" dirty="0">
              <a:solidFill>
                <a:srgbClr val="0F498B"/>
              </a:solidFill>
              <a:latin typeface="Helvetica Neue" charset="0"/>
              <a:ea typeface="Helvetica Neue" charset="0"/>
              <a:cs typeface="Helvetica Neue" charset="0"/>
            </a:endParaRPr>
          </a:p>
          <a:p>
            <a:pPr algn="ctr"/>
            <a:r>
              <a:rPr lang="en-US" sz="3000" dirty="0">
                <a:solidFill>
                  <a:srgbClr val="0F498B"/>
                </a:solidFill>
                <a:latin typeface="Helvetica Neue" charset="0"/>
                <a:ea typeface="Helvetica Neue" charset="0"/>
                <a:cs typeface="Helvetica Neue" charset="0"/>
              </a:rPr>
              <a:t>[Contact]</a:t>
            </a:r>
          </a:p>
        </p:txBody>
      </p:sp>
    </p:spTree>
    <p:extLst>
      <p:ext uri="{BB962C8B-B14F-4D97-AF65-F5344CB8AC3E}">
        <p14:creationId xmlns:p14="http://schemas.microsoft.com/office/powerpoint/2010/main" val="3269267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28600" y="228600"/>
            <a:ext cx="8686800" cy="6400800"/>
          </a:xfrm>
          <a:prstGeom prst="roundRect">
            <a:avLst>
              <a:gd name="adj" fmla="val 3422"/>
            </a:avLst>
          </a:prstGeom>
          <a:blipFill dpi="0" rotWithShape="1">
            <a:blip r:embed="rId2" r:link="rId3"/>
            <a:srcRect/>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5" name="Round Single Corner Rectangle 4"/>
          <p:cNvSpPr/>
          <p:nvPr/>
        </p:nvSpPr>
        <p:spPr bwMode="auto">
          <a:xfrm rot="5400000">
            <a:off x="75413" y="-75414"/>
            <a:ext cx="1536569" cy="1687398"/>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6" name="Picture 5"/>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
        <p:nvSpPr>
          <p:cNvPr id="7" name="TextBox 6"/>
          <p:cNvSpPr txBox="1"/>
          <p:nvPr/>
        </p:nvSpPr>
        <p:spPr>
          <a:xfrm>
            <a:off x="1645920" y="2290882"/>
            <a:ext cx="5852160" cy="2400657"/>
          </a:xfrm>
          <a:prstGeom prst="rect">
            <a:avLst/>
          </a:prstGeom>
          <a:noFill/>
        </p:spPr>
        <p:txBody>
          <a:bodyPr wrap="square" rtlCol="0">
            <a:spAutoFit/>
          </a:bodyPr>
          <a:lstStyle/>
          <a:p>
            <a:pPr algn="ctr"/>
            <a:r>
              <a:rPr lang="en-US" sz="5000" b="1" dirty="0">
                <a:solidFill>
                  <a:srgbClr val="FFFFFF"/>
                </a:solidFill>
                <a:latin typeface="Helvetica Neue" charset="0"/>
                <a:ea typeface="Helvetica Neue" charset="0"/>
                <a:cs typeface="Helvetica Neue" charset="0"/>
                <a:sym typeface="Helvetica Neue" pitchFamily="-109" charset="0"/>
              </a:rPr>
              <a:t>Join us in bringing Montessori to the world.</a:t>
            </a:r>
          </a:p>
        </p:txBody>
      </p:sp>
    </p:spTree>
    <p:extLst>
      <p:ext uri="{BB962C8B-B14F-4D97-AF65-F5344CB8AC3E}">
        <p14:creationId xmlns:p14="http://schemas.microsoft.com/office/powerpoint/2010/main" val="141210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28600" y="228600"/>
            <a:ext cx="8686800" cy="5741894"/>
          </a:xfrm>
          <a:prstGeom prst="roundRect">
            <a:avLst>
              <a:gd name="adj" fmla="val 3422"/>
            </a:avLst>
          </a:prstGeom>
          <a:blipFill dpi="0" rotWithShape="1">
            <a:blip r:embed="rId3" r:link="rId4"/>
            <a:srcRect/>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2" name="TextBox 1"/>
          <p:cNvSpPr txBox="1"/>
          <p:nvPr/>
        </p:nvSpPr>
        <p:spPr>
          <a:xfrm>
            <a:off x="1387736" y="2775297"/>
            <a:ext cx="6368528" cy="954107"/>
          </a:xfrm>
          <a:prstGeom prst="rect">
            <a:avLst/>
          </a:prstGeom>
          <a:noFill/>
        </p:spPr>
        <p:txBody>
          <a:bodyPr wrap="square" rtlCol="0" anchor="ctr">
            <a:spAutoFit/>
          </a:bodyPr>
          <a:lstStyle/>
          <a:p>
            <a:pPr algn="ctr"/>
            <a:r>
              <a:rPr lang="en-US" sz="2800" dirty="0">
                <a:solidFill>
                  <a:schemeClr val="bg1"/>
                </a:solidFill>
                <a:latin typeface="Helvetica Neue" charset="0"/>
                <a:ea typeface="Helvetica Neue" charset="0"/>
                <a:cs typeface="Helvetica Neue" charset="0"/>
              </a:rPr>
              <a:t>Montessori works in every setting </a:t>
            </a:r>
            <a:br>
              <a:rPr lang="en-US" sz="2800" dirty="0">
                <a:solidFill>
                  <a:schemeClr val="bg1"/>
                </a:solidFill>
                <a:latin typeface="Helvetica Neue" charset="0"/>
                <a:ea typeface="Helvetica Neue" charset="0"/>
                <a:cs typeface="Helvetica Neue" charset="0"/>
              </a:rPr>
            </a:br>
            <a:r>
              <a:rPr lang="en-US" sz="2800" dirty="0">
                <a:solidFill>
                  <a:schemeClr val="bg1"/>
                </a:solidFill>
                <a:latin typeface="Helvetica Neue" charset="0"/>
                <a:ea typeface="Helvetica Neue" charset="0"/>
                <a:cs typeface="Helvetica Neue" charset="0"/>
              </a:rPr>
              <a:t>for the success of each child. </a:t>
            </a:r>
          </a:p>
        </p:txBody>
      </p:sp>
      <p:sp>
        <p:nvSpPr>
          <p:cNvPr id="4" name="Round Single Corner Rectangle 3"/>
          <p:cNvSpPr/>
          <p:nvPr/>
        </p:nvSpPr>
        <p:spPr bwMode="auto">
          <a:xfrm rot="5400000">
            <a:off x="75413" y="-75414"/>
            <a:ext cx="1536569" cy="1687398"/>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5" name="Picture 4"/>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Tree>
    <p:extLst>
      <p:ext uri="{BB962C8B-B14F-4D97-AF65-F5344CB8AC3E}">
        <p14:creationId xmlns:p14="http://schemas.microsoft.com/office/powerpoint/2010/main" val="12911193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0304" y="2228675"/>
            <a:ext cx="5803392" cy="2400657"/>
          </a:xfrm>
          <a:prstGeom prst="rect">
            <a:avLst/>
          </a:prstGeom>
          <a:noFill/>
        </p:spPr>
        <p:txBody>
          <a:bodyPr wrap="square" rtlCol="0" anchor="ctr">
            <a:spAutoFit/>
          </a:bodyPr>
          <a:lstStyle/>
          <a:p>
            <a:pPr algn="ctr"/>
            <a:r>
              <a:rPr lang="en-US" sz="3000" dirty="0">
                <a:solidFill>
                  <a:srgbClr val="0F498B"/>
                </a:solidFill>
                <a:latin typeface="Helvetica Neue" charset="0"/>
                <a:ea typeface="Helvetica Neue" charset="0"/>
                <a:cs typeface="Helvetica Neue" charset="0"/>
              </a:rPr>
              <a:t>Montessori supports children’s natural development, developing individuals who are morally, emotionally, and behaviorally prepared for the real world.</a:t>
            </a:r>
          </a:p>
        </p:txBody>
      </p:sp>
    </p:spTree>
    <p:extLst>
      <p:ext uri="{BB962C8B-B14F-4D97-AF65-F5344CB8AC3E}">
        <p14:creationId xmlns:p14="http://schemas.microsoft.com/office/powerpoint/2010/main" val="82031701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0304" y="1997842"/>
            <a:ext cx="5803392" cy="2862322"/>
          </a:xfrm>
          <a:prstGeom prst="rect">
            <a:avLst/>
          </a:prstGeom>
          <a:noFill/>
        </p:spPr>
        <p:txBody>
          <a:bodyPr wrap="square" rtlCol="0" anchor="ctr">
            <a:spAutoFit/>
          </a:bodyPr>
          <a:lstStyle/>
          <a:p>
            <a:pPr algn="ctr"/>
            <a:r>
              <a:rPr lang="en-US" sz="3000" dirty="0">
                <a:solidFill>
                  <a:srgbClr val="0F498B"/>
                </a:solidFill>
                <a:latin typeface="Helvetica Neue" charset="0"/>
                <a:ea typeface="Helvetica Neue" charset="0"/>
                <a:cs typeface="Helvetica Neue" charset="0"/>
              </a:rPr>
              <a:t>Our teachers help children follow their interests and passions to develop strong skills in academics, leadership, self-discipline, responsibility, independence, and initiative.</a:t>
            </a:r>
          </a:p>
        </p:txBody>
      </p:sp>
    </p:spTree>
    <p:extLst>
      <p:ext uri="{BB962C8B-B14F-4D97-AF65-F5344CB8AC3E}">
        <p14:creationId xmlns:p14="http://schemas.microsoft.com/office/powerpoint/2010/main" val="301711366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228600" y="228600"/>
            <a:ext cx="8686800" cy="3160776"/>
          </a:xfrm>
          <a:prstGeom prst="roundRect">
            <a:avLst>
              <a:gd name="adj" fmla="val 5736"/>
            </a:avLst>
          </a:prstGeom>
          <a:blipFill dpi="0" rotWithShape="1">
            <a:blip r:embed="rId2" r:link="rId3"/>
            <a:srcRect/>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2" name="TextBox 1"/>
          <p:cNvSpPr txBox="1"/>
          <p:nvPr/>
        </p:nvSpPr>
        <p:spPr>
          <a:xfrm>
            <a:off x="1627632" y="3917039"/>
            <a:ext cx="5888736" cy="1631216"/>
          </a:xfrm>
          <a:prstGeom prst="rect">
            <a:avLst/>
          </a:prstGeom>
          <a:noFill/>
        </p:spPr>
        <p:txBody>
          <a:bodyPr wrap="square" rtlCol="0" anchor="ctr">
            <a:spAutoFit/>
          </a:bodyPr>
          <a:lstStyle/>
          <a:p>
            <a:pPr algn="ctr"/>
            <a:r>
              <a:rPr lang="en-US" sz="2500" dirty="0">
                <a:solidFill>
                  <a:srgbClr val="0F498B"/>
                </a:solidFill>
                <a:latin typeface="Helvetica Neue" charset="0"/>
                <a:ea typeface="Helvetica Neue" charset="0"/>
                <a:cs typeface="Helvetica Neue" charset="0"/>
              </a:rPr>
              <a:t>AMI Montessori education is hands-on, self-paced, collaborative, and joyful—everything that’s needed to create a lifelong learner and doer.</a:t>
            </a:r>
          </a:p>
        </p:txBody>
      </p:sp>
      <p:sp>
        <p:nvSpPr>
          <p:cNvPr id="5" name="Round Single Corner Rectangle 4"/>
          <p:cNvSpPr/>
          <p:nvPr/>
        </p:nvSpPr>
        <p:spPr bwMode="auto">
          <a:xfrm rot="5400000">
            <a:off x="75413" y="-75414"/>
            <a:ext cx="1536569" cy="1687398"/>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6" name="Picture 5"/>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Tree>
    <p:extLst>
      <p:ext uri="{BB962C8B-B14F-4D97-AF65-F5344CB8AC3E}">
        <p14:creationId xmlns:p14="http://schemas.microsoft.com/office/powerpoint/2010/main" val="421592839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0304" y="1767010"/>
            <a:ext cx="5803392" cy="3323987"/>
          </a:xfrm>
          <a:prstGeom prst="rect">
            <a:avLst/>
          </a:prstGeom>
          <a:noFill/>
        </p:spPr>
        <p:txBody>
          <a:bodyPr wrap="square" rtlCol="0" anchor="ctr">
            <a:spAutoFit/>
          </a:bodyPr>
          <a:lstStyle/>
          <a:p>
            <a:pPr algn="ctr"/>
            <a:r>
              <a:rPr lang="en-US" sz="3000" dirty="0">
                <a:solidFill>
                  <a:srgbClr val="0F498B"/>
                </a:solidFill>
                <a:latin typeface="Helvetica Neue" charset="0"/>
                <a:ea typeface="Helvetica Neue" charset="0"/>
                <a:cs typeface="Helvetica Neue" charset="0"/>
              </a:rPr>
              <a:t>Montessori is a solution that closes opportunity and  achievement gaps without compromising on the principles of self-discovery, whole-child development, and a lifelong love of learning.</a:t>
            </a:r>
          </a:p>
        </p:txBody>
      </p:sp>
    </p:spTree>
    <p:extLst>
      <p:ext uri="{BB962C8B-B14F-4D97-AF65-F5344CB8AC3E}">
        <p14:creationId xmlns:p14="http://schemas.microsoft.com/office/powerpoint/2010/main" val="399270614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28600" y="228600"/>
            <a:ext cx="8686800" cy="5741894"/>
          </a:xfrm>
          <a:prstGeom prst="roundRect">
            <a:avLst>
              <a:gd name="adj" fmla="val 3422"/>
            </a:avLst>
          </a:prstGeom>
          <a:blipFill dpi="0" rotWithShape="1">
            <a:blip r:embed="rId2" r:link="rId3"/>
            <a:srcRect/>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2" name="TextBox 1"/>
          <p:cNvSpPr txBox="1"/>
          <p:nvPr/>
        </p:nvSpPr>
        <p:spPr>
          <a:xfrm>
            <a:off x="1600200" y="2407049"/>
            <a:ext cx="5943600" cy="1384995"/>
          </a:xfrm>
          <a:prstGeom prst="rect">
            <a:avLst/>
          </a:prstGeom>
          <a:noFill/>
        </p:spPr>
        <p:txBody>
          <a:bodyPr wrap="square" rtlCol="0" anchor="ctr">
            <a:spAutoFit/>
          </a:bodyPr>
          <a:lstStyle/>
          <a:p>
            <a:pPr algn="ctr"/>
            <a:r>
              <a:rPr lang="en-US" sz="2800" dirty="0">
                <a:solidFill>
                  <a:schemeClr val="bg1"/>
                </a:solidFill>
                <a:latin typeface="Helvetica Neue" charset="0"/>
                <a:ea typeface="Helvetica Neue" charset="0"/>
                <a:cs typeface="Helvetica Neue" charset="0"/>
              </a:rPr>
              <a:t>Greater access to Montessori is how we create better people and a better world.</a:t>
            </a:r>
          </a:p>
        </p:txBody>
      </p:sp>
      <p:sp>
        <p:nvSpPr>
          <p:cNvPr id="4" name="Round Single Corner Rectangle 3"/>
          <p:cNvSpPr/>
          <p:nvPr/>
        </p:nvSpPr>
        <p:spPr bwMode="auto">
          <a:xfrm rot="5400000">
            <a:off x="75413" y="-75414"/>
            <a:ext cx="1536569" cy="1687398"/>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5" name="Picture 4"/>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Tree>
    <p:extLst>
      <p:ext uri="{BB962C8B-B14F-4D97-AF65-F5344CB8AC3E}">
        <p14:creationId xmlns:p14="http://schemas.microsoft.com/office/powerpoint/2010/main" val="387675536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1288" y="2459504"/>
            <a:ext cx="6821424" cy="1938992"/>
          </a:xfrm>
          <a:prstGeom prst="rect">
            <a:avLst/>
          </a:prstGeom>
          <a:noFill/>
        </p:spPr>
        <p:txBody>
          <a:bodyPr wrap="square" rtlCol="0" anchor="ctr">
            <a:spAutoFit/>
          </a:bodyPr>
          <a:lstStyle/>
          <a:p>
            <a:pPr algn="ctr"/>
            <a:r>
              <a:rPr lang="en-US" sz="3000" dirty="0">
                <a:solidFill>
                  <a:srgbClr val="0F498B"/>
                </a:solidFill>
                <a:latin typeface="Helvetica Neue" charset="0"/>
                <a:ea typeface="Helvetica Neue" charset="0"/>
                <a:cs typeface="Helvetica Neue" charset="0"/>
              </a:rPr>
              <a:t>To create more capable, just, and  inclusive individuals, Montessori must reach more children and communities, especially those who are underserved.</a:t>
            </a:r>
          </a:p>
        </p:txBody>
      </p:sp>
    </p:spTree>
    <p:extLst>
      <p:ext uri="{BB962C8B-B14F-4D97-AF65-F5344CB8AC3E}">
        <p14:creationId xmlns:p14="http://schemas.microsoft.com/office/powerpoint/2010/main" val="2782859558"/>
      </p:ext>
    </p:extLst>
  </p:cSld>
  <p:clrMapOvr>
    <a:masterClrMapping/>
  </p:clrMapOvr>
  <p:transition spd="slow">
    <p:wipe/>
  </p:transition>
</p:sld>
</file>

<file path=ppt/theme/theme1.xml><?xml version="1.0" encoding="utf-8"?>
<a:theme xmlns:a="http://schemas.openxmlformats.org/drawingml/2006/main" name="Default - Title Slide">
  <a:themeElements>
    <a:clrScheme name="">
      <a:dk1>
        <a:srgbClr val="052754"/>
      </a:dk1>
      <a:lt1>
        <a:srgbClr val="FFFFFF"/>
      </a:lt1>
      <a:dk2>
        <a:srgbClr val="000000"/>
      </a:dk2>
      <a:lt2>
        <a:srgbClr val="808080"/>
      </a:lt2>
      <a:accent1>
        <a:srgbClr val="FFFFFF"/>
      </a:accent1>
      <a:accent2>
        <a:srgbClr val="333399"/>
      </a:accent2>
      <a:accent3>
        <a:srgbClr val="FFFFFF"/>
      </a:accent3>
      <a:accent4>
        <a:srgbClr val="032046"/>
      </a:accent4>
      <a:accent5>
        <a:srgbClr val="FFFFFF"/>
      </a:accent5>
      <a:accent6>
        <a:srgbClr val="2D2D8A"/>
      </a:accent6>
      <a:hlink>
        <a:srgbClr val="009999"/>
      </a:hlink>
      <a:folHlink>
        <a:srgbClr val="99CC00"/>
      </a:folHlink>
    </a:clrScheme>
    <a:fontScheme name="Default - Title Slide">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749</TotalTime>
  <Words>577</Words>
  <Application>Microsoft Macintosh PowerPoint</Application>
  <PresentationFormat>On-screen Show (4:3)</PresentationFormat>
  <Paragraphs>40</Paragraphs>
  <Slides>23</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ヒラギノ角ゴ ProN W3</vt:lpstr>
      <vt:lpstr>Arial</vt:lpstr>
      <vt:lpstr>Calibri</vt:lpstr>
      <vt:lpstr>Calibri Light</vt:lpstr>
      <vt:lpstr>Gill Sans</vt:lpstr>
      <vt:lpstr>Helvetica</vt:lpstr>
      <vt:lpstr>Helvetica Neue</vt:lpstr>
      <vt:lpstr>Default - Title Slide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Hershey</dc:creator>
  <cp:lastModifiedBy>Catherine Solomon</cp:lastModifiedBy>
  <cp:revision>82</cp:revision>
  <dcterms:created xsi:type="dcterms:W3CDTF">2017-09-14T15:11:34Z</dcterms:created>
  <dcterms:modified xsi:type="dcterms:W3CDTF">2018-06-01T14:04:58Z</dcterms:modified>
</cp:coreProperties>
</file>